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2" r:id="rId4"/>
  </p:sldMasterIdLst>
  <p:notesMasterIdLst>
    <p:notesMasterId r:id="rId24"/>
  </p:notesMasterIdLst>
  <p:handoutMasterIdLst>
    <p:handoutMasterId r:id="rId25"/>
  </p:handoutMasterIdLst>
  <p:sldIdLst>
    <p:sldId id="256" r:id="rId5"/>
    <p:sldId id="258" r:id="rId6"/>
    <p:sldId id="261" r:id="rId7"/>
    <p:sldId id="262" r:id="rId8"/>
    <p:sldId id="263" r:id="rId9"/>
    <p:sldId id="264" r:id="rId10"/>
    <p:sldId id="275" r:id="rId11"/>
    <p:sldId id="265" r:id="rId12"/>
    <p:sldId id="266" r:id="rId13"/>
    <p:sldId id="267" r:id="rId14"/>
    <p:sldId id="276" r:id="rId15"/>
    <p:sldId id="277" r:id="rId16"/>
    <p:sldId id="269" r:id="rId17"/>
    <p:sldId id="278" r:id="rId18"/>
    <p:sldId id="270" r:id="rId19"/>
    <p:sldId id="271" r:id="rId20"/>
    <p:sldId id="272" r:id="rId21"/>
    <p:sldId id="273" r:id="rId22"/>
    <p:sldId id="274" r:id="rId2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A14"/>
    <a:srgbClr val="E2CFF1"/>
    <a:srgbClr val="75A3FF"/>
    <a:srgbClr val="CEAEE8"/>
    <a:srgbClr val="FFFF00"/>
    <a:srgbClr val="006600"/>
    <a:srgbClr val="FFE697"/>
    <a:srgbClr val="FFF2CD"/>
    <a:srgbClr val="CC3300"/>
    <a:srgbClr val="86D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1600" autoAdjust="0"/>
  </p:normalViewPr>
  <p:slideViewPr>
    <p:cSldViewPr>
      <p:cViewPr varScale="1">
        <p:scale>
          <a:sx n="96" d="100"/>
          <a:sy n="96" d="100"/>
        </p:scale>
        <p:origin x="90" y="84"/>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28"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3619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3619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3619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CFF1C8D-E1DA-47F2-BBC7-2D81F745D05C}" type="slidenum">
              <a:rPr lang="en-US"/>
              <a:pPr>
                <a:defRPr/>
              </a:pPr>
              <a:t>‹#›</a:t>
            </a:fld>
            <a:endParaRPr lang="en-US"/>
          </a:p>
        </p:txBody>
      </p:sp>
    </p:spTree>
    <p:extLst>
      <p:ext uri="{BB962C8B-B14F-4D97-AF65-F5344CB8AC3E}">
        <p14:creationId xmlns:p14="http://schemas.microsoft.com/office/powerpoint/2010/main" val="839324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054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402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54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054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F260073C-106B-4BD0-B97F-2884F49FDE7B}" type="slidenum">
              <a:rPr lang="en-US"/>
              <a:pPr>
                <a:defRPr/>
              </a:pPr>
              <a:t>‹#›</a:t>
            </a:fld>
            <a:endParaRPr lang="en-US"/>
          </a:p>
        </p:txBody>
      </p:sp>
    </p:spTree>
    <p:extLst>
      <p:ext uri="{BB962C8B-B14F-4D97-AF65-F5344CB8AC3E}">
        <p14:creationId xmlns:p14="http://schemas.microsoft.com/office/powerpoint/2010/main" val="2967151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60073C-106B-4BD0-B97F-2884F49FDE7B}" type="slidenum">
              <a:rPr lang="en-US"/>
              <a:pPr>
                <a:defRPr/>
              </a:pPr>
              <a:t>1</a:t>
            </a:fld>
            <a:endParaRPr lang="en-US"/>
          </a:p>
        </p:txBody>
      </p:sp>
    </p:spTree>
    <p:extLst>
      <p:ext uri="{BB962C8B-B14F-4D97-AF65-F5344CB8AC3E}">
        <p14:creationId xmlns:p14="http://schemas.microsoft.com/office/powerpoint/2010/main" val="274388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38FCBB-0DAE-4DC0-9B25-3BB67552F47F}" type="slidenum">
              <a:rPr lang="en-US" smtClean="0"/>
              <a:pPr>
                <a:defRPr/>
              </a:pPr>
              <a:t>3</a:t>
            </a:fld>
            <a:endParaRPr lang="en-US" dirty="0"/>
          </a:p>
        </p:txBody>
      </p:sp>
    </p:spTree>
    <p:extLst>
      <p:ext uri="{BB962C8B-B14F-4D97-AF65-F5344CB8AC3E}">
        <p14:creationId xmlns:p14="http://schemas.microsoft.com/office/powerpoint/2010/main" val="112535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Developer expertise: assuming both HDL</a:t>
            </a:r>
            <a:r>
              <a:rPr lang="en-US" baseline="0" dirty="0" smtClean="0"/>
              <a:t> and HT developers are already familiar with the tools – enough to carry the design tasks from start to finish.</a:t>
            </a:r>
          </a:p>
          <a:p>
            <a:r>
              <a:rPr lang="en-US" baseline="0" dirty="0" smtClean="0"/>
              <a:t>Optimization level: try to find HDL versions that are fully optimized (according to literature) and then compile them for the target platform using the same settings when it makes sense. Optimize the HT version as much as we can.</a:t>
            </a:r>
          </a:p>
          <a:p>
            <a:r>
              <a:rPr lang="en-US" baseline="0" dirty="0" smtClean="0"/>
              <a:t>Algorithm implementation: try to implement the same algorithms to fulfill the purpose of both HDL and HT, meaning that it is not a good idea to try to do exactly what the HDL is doing when using HT. Should try to use HT in a way that makes sense to software programmers. Such is the purpose and actually strength of HLS.</a:t>
            </a:r>
            <a:endParaRPr lang="en-US" dirty="0" smtClean="0"/>
          </a:p>
        </p:txBody>
      </p:sp>
      <p:sp>
        <p:nvSpPr>
          <p:cNvPr id="4" name="Slide Number Placeholder 3"/>
          <p:cNvSpPr>
            <a:spLocks noGrp="1"/>
          </p:cNvSpPr>
          <p:nvPr>
            <p:ph type="sldNum" sz="quarter" idx="10"/>
          </p:nvPr>
        </p:nvSpPr>
        <p:spPr/>
        <p:txBody>
          <a:bodyPr/>
          <a:lstStyle/>
          <a:p>
            <a:pPr>
              <a:defRPr/>
            </a:pPr>
            <a:fld id="{F260073C-106B-4BD0-B97F-2884F49FDE7B}" type="slidenum">
              <a:rPr lang="en-US" smtClean="0"/>
              <a:pPr>
                <a:defRPr/>
              </a:pPr>
              <a:t>5</a:t>
            </a:fld>
            <a:endParaRPr lang="en-US"/>
          </a:p>
        </p:txBody>
      </p:sp>
    </p:spTree>
    <p:extLst>
      <p:ext uri="{BB962C8B-B14F-4D97-AF65-F5344CB8AC3E}">
        <p14:creationId xmlns:p14="http://schemas.microsoft.com/office/powerpoint/2010/main" val="47782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60073C-106B-4BD0-B97F-2884F49FDE7B}" type="slidenum">
              <a:rPr lang="en-US" smtClean="0"/>
              <a:pPr>
                <a:defRPr/>
              </a:pPr>
              <a:t>13</a:t>
            </a:fld>
            <a:endParaRPr lang="en-US"/>
          </a:p>
        </p:txBody>
      </p:sp>
    </p:spTree>
    <p:extLst>
      <p:ext uri="{BB962C8B-B14F-4D97-AF65-F5344CB8AC3E}">
        <p14:creationId xmlns:p14="http://schemas.microsoft.com/office/powerpoint/2010/main" val="3470939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rgbClr val="FF4A00"/>
            </a:solidFill>
            <a:prstDash val="solid"/>
            <a:miter lim="800000"/>
            <a:headEnd/>
            <a:tailEnd/>
          </a:ln>
        </p:spPr>
        <p:txBody>
          <a:bodyPr/>
          <a:lstStyle/>
          <a:p>
            <a:pPr>
              <a:defRPr/>
            </a:pPr>
            <a:endParaRPr lang="en-US">
              <a:solidFill>
                <a:srgbClr val="000000"/>
              </a:solidFill>
              <a:latin typeface="Arial" charset="0"/>
              <a:cs typeface="Arial" charset="0"/>
            </a:endParaRPr>
          </a:p>
        </p:txBody>
      </p:sp>
      <p:sp>
        <p:nvSpPr>
          <p:cNvPr id="6" name="Line 8"/>
          <p:cNvSpPr>
            <a:spLocks noChangeShapeType="1"/>
          </p:cNvSpPr>
          <p:nvPr/>
        </p:nvSpPr>
        <p:spPr bwMode="auto">
          <a:xfrm>
            <a:off x="1981200" y="3962400"/>
            <a:ext cx="6511925" cy="0"/>
          </a:xfrm>
          <a:prstGeom prst="line">
            <a:avLst/>
          </a:prstGeom>
          <a:noFill/>
          <a:ln w="38100">
            <a:solidFill>
              <a:srgbClr val="FF4A00"/>
            </a:solidFill>
            <a:round/>
            <a:headEnd/>
            <a:tailEnd/>
          </a:ln>
          <a:effectLst/>
        </p:spPr>
        <p:txBody>
          <a:bodyPr/>
          <a:lstStyle/>
          <a:p>
            <a:pPr>
              <a:defRPr/>
            </a:pPr>
            <a:endParaRPr lang="en-US">
              <a:solidFill>
                <a:srgbClr val="000000"/>
              </a:solidFill>
              <a:latin typeface="Arial" charset="0"/>
              <a:cs typeface="Arial" charset="0"/>
            </a:endParaRPr>
          </a:p>
        </p:txBody>
      </p:sp>
      <p:pic>
        <p:nvPicPr>
          <p:cNvPr id="7" name="Picture 37"/>
          <p:cNvPicPr>
            <a:picLocks noChangeAspect="1" noChangeArrowheads="1"/>
          </p:cNvPicPr>
          <p:nvPr userDrawn="1"/>
        </p:nvPicPr>
        <p:blipFill>
          <a:blip r:embed="rId2" cstate="print"/>
          <a:srcRect/>
          <a:stretch>
            <a:fillRect/>
          </a:stretch>
        </p:blipFill>
        <p:spPr bwMode="auto">
          <a:xfrm>
            <a:off x="0" y="355600"/>
            <a:ext cx="9144000" cy="482600"/>
          </a:xfrm>
          <a:prstGeom prst="rect">
            <a:avLst/>
          </a:prstGeom>
          <a:noFill/>
          <a:ln w="9525">
            <a:noFill/>
            <a:miter lim="800000"/>
            <a:headEnd/>
            <a:tailEnd/>
          </a:ln>
        </p:spPr>
      </p:pic>
      <p:pic>
        <p:nvPicPr>
          <p:cNvPr id="8" name="Picture 38"/>
          <p:cNvPicPr>
            <a:picLocks noChangeAspect="1" noChangeArrowheads="1"/>
          </p:cNvPicPr>
          <p:nvPr userDrawn="1"/>
        </p:nvPicPr>
        <p:blipFill>
          <a:blip r:embed="rId3" cstate="print"/>
          <a:srcRect/>
          <a:stretch>
            <a:fillRect/>
          </a:stretch>
        </p:blipFill>
        <p:spPr bwMode="auto">
          <a:xfrm>
            <a:off x="0" y="3511550"/>
            <a:ext cx="3200400" cy="908050"/>
          </a:xfrm>
          <a:prstGeom prst="rect">
            <a:avLst/>
          </a:prstGeom>
          <a:noFill/>
          <a:ln w="38100">
            <a:solidFill>
              <a:srgbClr val="FF4A00"/>
            </a:solidFill>
            <a:miter lim="800000"/>
            <a:headEnd/>
            <a:tailEnd/>
          </a:ln>
        </p:spPr>
      </p:pic>
      <p:sp>
        <p:nvSpPr>
          <p:cNvPr id="104450" name="Rectangle 2"/>
          <p:cNvSpPr>
            <a:spLocks noGrp="1" noChangeArrowheads="1"/>
          </p:cNvSpPr>
          <p:nvPr>
            <p:ph type="ctrTitle"/>
          </p:nvPr>
        </p:nvSpPr>
        <p:spPr>
          <a:xfrm>
            <a:off x="762000" y="1371600"/>
            <a:ext cx="7623175" cy="1752600"/>
          </a:xfrm>
        </p:spPr>
        <p:txBody>
          <a:bodyPr/>
          <a:lstStyle>
            <a:lvl1pPr>
              <a:defRPr sz="4600"/>
            </a:lvl1pPr>
          </a:lstStyle>
          <a:p>
            <a:r>
              <a:rPr lang="en-US" altLang="en-US"/>
              <a:t>Click to edit Master title style</a:t>
            </a:r>
          </a:p>
        </p:txBody>
      </p:sp>
      <p:sp>
        <p:nvSpPr>
          <p:cNvPr id="104451" name="Rectangle 3"/>
          <p:cNvSpPr>
            <a:spLocks noGrp="1" noChangeArrowheads="1"/>
          </p:cNvSpPr>
          <p:nvPr>
            <p:ph type="subTitle" idx="1"/>
          </p:nvPr>
        </p:nvSpPr>
        <p:spPr>
          <a:xfrm>
            <a:off x="3276600" y="3962400"/>
            <a:ext cx="5257800" cy="2286000"/>
          </a:xfrm>
        </p:spPr>
        <p:txBody>
          <a:bodyPr/>
          <a:lstStyle>
            <a:lvl1pPr marL="0" indent="0" algn="ctr">
              <a:buFont typeface="Wingdings" pitchFamily="2" charset="2"/>
              <a:buNone/>
              <a:defRPr sz="2600"/>
            </a:lvl1pPr>
          </a:lstStyle>
          <a:p>
            <a:r>
              <a:rPr lang="en-US" altLang="en-US"/>
              <a:t>Click to edit Master subtitle style</a:t>
            </a:r>
          </a:p>
        </p:txBody>
      </p:sp>
      <p:sp>
        <p:nvSpPr>
          <p:cNvPr id="10" name="Rectangle 36"/>
          <p:cNvSpPr>
            <a:spLocks noGrp="1" noChangeArrowheads="1"/>
          </p:cNvSpPr>
          <p:nvPr>
            <p:ph type="dt" sz="half" idx="10"/>
          </p:nvPr>
        </p:nvSpPr>
        <p:spPr bwMode="auto">
          <a:xfrm>
            <a:off x="76200" y="6243638"/>
            <a:ext cx="1447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r>
              <a:rPr lang="en-US" altLang="en-US" dirty="0" smtClean="0">
                <a:solidFill>
                  <a:srgbClr val="000000"/>
                </a:solidFill>
                <a:cs typeface="Arial" charset="0"/>
              </a:rPr>
              <a:t>09/16/2015</a:t>
            </a:r>
            <a:endParaRPr lang="en-US" altLang="en-US" dirty="0">
              <a:solidFill>
                <a:srgbClr val="000000"/>
              </a:solidFill>
              <a:cs typeface="Arial" charset="0"/>
            </a:endParaRPr>
          </a:p>
        </p:txBody>
      </p:sp>
      <p:pic>
        <p:nvPicPr>
          <p:cNvPr id="11" name="Picture 44" descr="CHRECschools"/>
          <p:cNvPicPr>
            <a:picLocks noChangeAspect="1" noChangeArrowheads="1"/>
          </p:cNvPicPr>
          <p:nvPr userDrawn="1"/>
        </p:nvPicPr>
        <p:blipFill rotWithShape="1">
          <a:blip r:embed="rId4" cstate="print"/>
          <a:srcRect r="23815"/>
          <a:stretch/>
        </p:blipFill>
        <p:spPr bwMode="auto">
          <a:xfrm>
            <a:off x="381000" y="4800600"/>
            <a:ext cx="2437018" cy="1371600"/>
          </a:xfrm>
          <a:prstGeom prst="rect">
            <a:avLst/>
          </a:prstGeom>
          <a:noFill/>
          <a:ln w="9525">
            <a:noFill/>
            <a:miter lim="800000"/>
            <a:headEnd/>
            <a:tailEnd/>
          </a:ln>
        </p:spPr>
      </p:pic>
      <p:sp>
        <p:nvSpPr>
          <p:cNvPr id="12" name="Text Box 39"/>
          <p:cNvSpPr txBox="1">
            <a:spLocks noChangeArrowheads="1"/>
          </p:cNvSpPr>
          <p:nvPr userDrawn="1"/>
        </p:nvSpPr>
        <p:spPr bwMode="auto">
          <a:xfrm>
            <a:off x="-33338" y="4462463"/>
            <a:ext cx="3267076" cy="338137"/>
          </a:xfrm>
          <a:prstGeom prst="rect">
            <a:avLst/>
          </a:prstGeom>
          <a:solidFill>
            <a:srgbClr val="0021A5"/>
          </a:solidFill>
          <a:ln w="9525">
            <a:noFill/>
            <a:miter lim="800000"/>
            <a:headEnd/>
            <a:tailEnd/>
          </a:ln>
          <a:effectLst/>
        </p:spPr>
        <p:txBody>
          <a:bodyPr/>
          <a:lstStyle/>
          <a:p>
            <a:pPr algn="ctr">
              <a:spcBef>
                <a:spcPct val="50000"/>
              </a:spcBef>
              <a:defRPr/>
            </a:pPr>
            <a:r>
              <a:rPr lang="en-US" sz="1600" b="1" spc="-30" dirty="0" smtClean="0">
                <a:solidFill>
                  <a:srgbClr val="FFFFFF"/>
                </a:solidFill>
                <a:latin typeface="Arial Narrow" pitchFamily="34" charset="0"/>
                <a:cs typeface="Arial" charset="0"/>
              </a:rPr>
              <a:t>HPEC</a:t>
            </a:r>
            <a:r>
              <a:rPr lang="en-US" sz="1600" b="1" spc="-30" baseline="0" dirty="0" smtClean="0">
                <a:solidFill>
                  <a:srgbClr val="FFFFFF"/>
                </a:solidFill>
                <a:latin typeface="Arial Narrow" pitchFamily="34" charset="0"/>
                <a:cs typeface="Arial" charset="0"/>
              </a:rPr>
              <a:t> 2015</a:t>
            </a:r>
            <a:endParaRPr lang="en-US" sz="1600" b="1" spc="-30" dirty="0">
              <a:solidFill>
                <a:srgbClr val="FFFFFF"/>
              </a:solidFill>
              <a:latin typeface="Arial Narrow" pitchFamily="34" charset="0"/>
              <a:cs typeface="Arial" charset="0"/>
            </a:endParaRPr>
          </a:p>
        </p:txBody>
      </p:sp>
    </p:spTree>
    <p:extLst>
      <p:ext uri="{BB962C8B-B14F-4D97-AF65-F5344CB8AC3E}">
        <p14:creationId xmlns:p14="http://schemas.microsoft.com/office/powerpoint/2010/main" val="312346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ADFE732-6BA6-4AB6-BEB7-5946491E2240}" type="slidenum">
              <a:rPr lang="en-US" altLang="en-US">
                <a:solidFill>
                  <a:srgbClr val="000000"/>
                </a:solidFill>
                <a:latin typeface="Garamond"/>
              </a:rPr>
              <a:pPr>
                <a:defRPr/>
              </a:pPr>
              <a:t>‹#›</a:t>
            </a:fld>
            <a:endParaRPr lang="en-US" altLang="en-US">
              <a:solidFill>
                <a:srgbClr val="000000"/>
              </a:solidFill>
              <a:latin typeface="Garamond"/>
            </a:endParaRPr>
          </a:p>
        </p:txBody>
      </p:sp>
    </p:spTree>
    <p:extLst>
      <p:ext uri="{BB962C8B-B14F-4D97-AF65-F5344CB8AC3E}">
        <p14:creationId xmlns:p14="http://schemas.microsoft.com/office/powerpoint/2010/main" val="428825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7813"/>
            <a:ext cx="21336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77813"/>
            <a:ext cx="6248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B60A2B4-EDA1-458D-AD7A-9217265C4B55}" type="slidenum">
              <a:rPr lang="en-US" altLang="en-US">
                <a:solidFill>
                  <a:srgbClr val="000000"/>
                </a:solidFill>
                <a:latin typeface="Garamond"/>
              </a:rPr>
              <a:pPr>
                <a:defRPr/>
              </a:pPr>
              <a:t>‹#›</a:t>
            </a:fld>
            <a:endParaRPr lang="en-US" altLang="en-US">
              <a:solidFill>
                <a:srgbClr val="000000"/>
              </a:solidFill>
              <a:latin typeface="Garamond"/>
            </a:endParaRPr>
          </a:p>
        </p:txBody>
      </p:sp>
    </p:spTree>
    <p:extLst>
      <p:ext uri="{BB962C8B-B14F-4D97-AF65-F5344CB8AC3E}">
        <p14:creationId xmlns:p14="http://schemas.microsoft.com/office/powerpoint/2010/main" val="232305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71664E6-88B0-4C1C-9C61-F4DA8154D7BC}" type="slidenum">
              <a:rPr lang="en-US" altLang="en-US">
                <a:solidFill>
                  <a:srgbClr val="000000"/>
                </a:solidFill>
                <a:latin typeface="Garamond"/>
              </a:rPr>
              <a:pPr>
                <a:defRPr/>
              </a:pPr>
              <a:t>‹#›</a:t>
            </a:fld>
            <a:endParaRPr lang="en-US" altLang="en-US">
              <a:solidFill>
                <a:srgbClr val="000000"/>
              </a:solidFill>
              <a:latin typeface="Garamond"/>
            </a:endParaRPr>
          </a:p>
        </p:txBody>
      </p:sp>
    </p:spTree>
    <p:extLst>
      <p:ext uri="{BB962C8B-B14F-4D97-AF65-F5344CB8AC3E}">
        <p14:creationId xmlns:p14="http://schemas.microsoft.com/office/powerpoint/2010/main" val="299725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70C8789-6D68-439F-9594-9BDF1193AD99}" type="slidenum">
              <a:rPr lang="en-US" altLang="en-US">
                <a:solidFill>
                  <a:srgbClr val="000000"/>
                </a:solidFill>
                <a:latin typeface="Garamond"/>
              </a:rPr>
              <a:pPr>
                <a:defRPr/>
              </a:pPr>
              <a:t>‹#›</a:t>
            </a:fld>
            <a:endParaRPr lang="en-US" altLang="en-US">
              <a:solidFill>
                <a:srgbClr val="000000"/>
              </a:solidFill>
              <a:latin typeface="Garamond"/>
            </a:endParaRPr>
          </a:p>
        </p:txBody>
      </p:sp>
    </p:spTree>
    <p:extLst>
      <p:ext uri="{BB962C8B-B14F-4D97-AF65-F5344CB8AC3E}">
        <p14:creationId xmlns:p14="http://schemas.microsoft.com/office/powerpoint/2010/main" val="281709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910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191000" cy="4911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958A5BB-CDFE-430C-B294-B042D724E480}" type="slidenum">
              <a:rPr lang="en-US" altLang="en-US">
                <a:solidFill>
                  <a:srgbClr val="000000"/>
                </a:solidFill>
                <a:latin typeface="Garamond"/>
              </a:rPr>
              <a:pPr>
                <a:defRPr/>
              </a:pPr>
              <a:t>‹#›</a:t>
            </a:fld>
            <a:endParaRPr lang="en-US" altLang="en-US">
              <a:solidFill>
                <a:srgbClr val="000000"/>
              </a:solidFill>
              <a:latin typeface="Garamond"/>
            </a:endParaRPr>
          </a:p>
        </p:txBody>
      </p:sp>
    </p:spTree>
    <p:extLst>
      <p:ext uri="{BB962C8B-B14F-4D97-AF65-F5344CB8AC3E}">
        <p14:creationId xmlns:p14="http://schemas.microsoft.com/office/powerpoint/2010/main" val="86906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209FFA5-071C-4018-A73A-0F5384B2AF9C}" type="slidenum">
              <a:rPr lang="en-US" altLang="en-US">
                <a:solidFill>
                  <a:srgbClr val="000000"/>
                </a:solidFill>
                <a:latin typeface="Garamond"/>
              </a:rPr>
              <a:pPr>
                <a:defRPr/>
              </a:pPr>
              <a:t>‹#›</a:t>
            </a:fld>
            <a:endParaRPr lang="en-US" altLang="en-US">
              <a:solidFill>
                <a:srgbClr val="000000"/>
              </a:solidFill>
              <a:latin typeface="Garamond"/>
            </a:endParaRPr>
          </a:p>
        </p:txBody>
      </p:sp>
    </p:spTree>
    <p:extLst>
      <p:ext uri="{BB962C8B-B14F-4D97-AF65-F5344CB8AC3E}">
        <p14:creationId xmlns:p14="http://schemas.microsoft.com/office/powerpoint/2010/main" val="330188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288AE75-B836-4FF8-8DCE-4A5DDA8711A2}" type="slidenum">
              <a:rPr lang="en-US" altLang="en-US">
                <a:solidFill>
                  <a:srgbClr val="000000"/>
                </a:solidFill>
                <a:latin typeface="Garamond"/>
              </a:rPr>
              <a:pPr>
                <a:defRPr/>
              </a:pPr>
              <a:t>‹#›</a:t>
            </a:fld>
            <a:endParaRPr lang="en-US" altLang="en-US">
              <a:solidFill>
                <a:srgbClr val="000000"/>
              </a:solidFill>
              <a:latin typeface="Garamond"/>
            </a:endParaRPr>
          </a:p>
        </p:txBody>
      </p:sp>
    </p:spTree>
    <p:extLst>
      <p:ext uri="{BB962C8B-B14F-4D97-AF65-F5344CB8AC3E}">
        <p14:creationId xmlns:p14="http://schemas.microsoft.com/office/powerpoint/2010/main" val="416464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8089B0A-10CF-4117-BB30-947EA964008E}" type="slidenum">
              <a:rPr lang="en-US" altLang="en-US">
                <a:solidFill>
                  <a:srgbClr val="000000"/>
                </a:solidFill>
                <a:latin typeface="Garamond"/>
              </a:rPr>
              <a:pPr>
                <a:defRPr/>
              </a:pPr>
              <a:t>‹#›</a:t>
            </a:fld>
            <a:endParaRPr lang="en-US" altLang="en-US">
              <a:solidFill>
                <a:srgbClr val="000000"/>
              </a:solidFill>
              <a:latin typeface="Garamond"/>
            </a:endParaRPr>
          </a:p>
        </p:txBody>
      </p:sp>
    </p:spTree>
    <p:extLst>
      <p:ext uri="{BB962C8B-B14F-4D97-AF65-F5344CB8AC3E}">
        <p14:creationId xmlns:p14="http://schemas.microsoft.com/office/powerpoint/2010/main" val="252088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96EF7D6-4A8D-418E-AAE3-2FBBAEBF2FA3}" type="slidenum">
              <a:rPr lang="en-US" altLang="en-US">
                <a:solidFill>
                  <a:srgbClr val="000000"/>
                </a:solidFill>
                <a:latin typeface="Garamond"/>
              </a:rPr>
              <a:pPr>
                <a:defRPr/>
              </a:pPr>
              <a:t>‹#›</a:t>
            </a:fld>
            <a:endParaRPr lang="en-US" altLang="en-US">
              <a:solidFill>
                <a:srgbClr val="000000"/>
              </a:solidFill>
              <a:latin typeface="Garamond"/>
            </a:endParaRPr>
          </a:p>
        </p:txBody>
      </p:sp>
    </p:spTree>
    <p:extLst>
      <p:ext uri="{BB962C8B-B14F-4D97-AF65-F5344CB8AC3E}">
        <p14:creationId xmlns:p14="http://schemas.microsoft.com/office/powerpoint/2010/main" val="427859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4484FC2-DEC3-491D-BF9E-2FCDA52C2667}" type="slidenum">
              <a:rPr lang="en-US" altLang="en-US">
                <a:solidFill>
                  <a:srgbClr val="000000"/>
                </a:solidFill>
                <a:latin typeface="Garamond"/>
              </a:rPr>
              <a:pPr>
                <a:defRPr/>
              </a:pPr>
              <a:t>‹#›</a:t>
            </a:fld>
            <a:endParaRPr lang="en-US" altLang="en-US">
              <a:solidFill>
                <a:srgbClr val="000000"/>
              </a:solidFill>
              <a:latin typeface="Garamond"/>
            </a:endParaRPr>
          </a:p>
        </p:txBody>
      </p:sp>
    </p:spTree>
    <p:extLst>
      <p:ext uri="{BB962C8B-B14F-4D97-AF65-F5344CB8AC3E}">
        <p14:creationId xmlns:p14="http://schemas.microsoft.com/office/powerpoint/2010/main" val="332063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457200" y="277813"/>
            <a:ext cx="8229600" cy="94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219200"/>
            <a:ext cx="8534400" cy="4911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430" name="Rectangle 6"/>
          <p:cNvSpPr>
            <a:spLocks noGrp="1" noChangeArrowheads="1"/>
          </p:cNvSpPr>
          <p:nvPr>
            <p:ph type="sldNum" sz="quarter" idx="4"/>
          </p:nvPr>
        </p:nvSpPr>
        <p:spPr bwMode="auto">
          <a:xfrm>
            <a:off x="3657600" y="6248400"/>
            <a:ext cx="1828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fld id="{D2147983-34FF-46F8-B126-A690851334CC}" type="slidenum">
              <a:rPr lang="en-US" altLang="en-US">
                <a:solidFill>
                  <a:srgbClr val="000000"/>
                </a:solidFill>
                <a:latin typeface="Garamond"/>
                <a:cs typeface="Arial" charset="0"/>
              </a:rPr>
              <a:pPr>
                <a:defRPr/>
              </a:pPr>
              <a:t>‹#›</a:t>
            </a:fld>
            <a:endParaRPr lang="en-US" altLang="en-US">
              <a:solidFill>
                <a:srgbClr val="000000"/>
              </a:solidFill>
              <a:latin typeface="Garamond"/>
              <a:cs typeface="Arial" charset="0"/>
            </a:endParaRPr>
          </a:p>
        </p:txBody>
      </p:sp>
      <p:sp>
        <p:nvSpPr>
          <p:cNvPr id="10343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8575" cap="flat" cmpd="sng">
            <a:solidFill>
              <a:srgbClr val="FF4A00"/>
            </a:solidFill>
            <a:prstDash val="solid"/>
            <a:miter lim="800000"/>
            <a:headEnd/>
            <a:tailEnd/>
          </a:ln>
        </p:spPr>
        <p:txBody>
          <a:bodyPr/>
          <a:lstStyle/>
          <a:p>
            <a:pPr>
              <a:defRPr/>
            </a:pPr>
            <a:endParaRPr lang="en-US">
              <a:solidFill>
                <a:srgbClr val="000000"/>
              </a:solidFill>
              <a:latin typeface="Arial" charset="0"/>
              <a:cs typeface="Arial" charset="0"/>
            </a:endParaRPr>
          </a:p>
        </p:txBody>
      </p:sp>
      <p:sp>
        <p:nvSpPr>
          <p:cNvPr id="103432" name="Line 8"/>
          <p:cNvSpPr>
            <a:spLocks noChangeShapeType="1"/>
          </p:cNvSpPr>
          <p:nvPr/>
        </p:nvSpPr>
        <p:spPr bwMode="auto">
          <a:xfrm>
            <a:off x="457200" y="6172200"/>
            <a:ext cx="8229600" cy="0"/>
          </a:xfrm>
          <a:prstGeom prst="line">
            <a:avLst/>
          </a:prstGeom>
          <a:noFill/>
          <a:ln w="28575">
            <a:solidFill>
              <a:srgbClr val="FF4A00"/>
            </a:solidFill>
            <a:round/>
            <a:headEnd/>
            <a:tailEnd/>
          </a:ln>
          <a:effectLst/>
        </p:spPr>
        <p:txBody>
          <a:bodyPr/>
          <a:lstStyle/>
          <a:p>
            <a:pPr>
              <a:defRPr/>
            </a:pPr>
            <a:endParaRPr lang="en-US">
              <a:solidFill>
                <a:srgbClr val="000000"/>
              </a:solidFill>
              <a:latin typeface="Arial" charset="0"/>
              <a:cs typeface="Arial" charset="0"/>
            </a:endParaRPr>
          </a:p>
        </p:txBody>
      </p:sp>
      <p:pic>
        <p:nvPicPr>
          <p:cNvPr id="1031" name="Picture 21"/>
          <p:cNvPicPr>
            <a:picLocks noChangeAspect="1" noChangeArrowheads="1"/>
          </p:cNvPicPr>
          <p:nvPr userDrawn="1"/>
        </p:nvPicPr>
        <p:blipFill>
          <a:blip r:embed="rId13" cstate="print"/>
          <a:srcRect/>
          <a:stretch>
            <a:fillRect/>
          </a:stretch>
        </p:blipFill>
        <p:spPr bwMode="auto">
          <a:xfrm>
            <a:off x="76200" y="6257925"/>
            <a:ext cx="1828800" cy="519113"/>
          </a:xfrm>
          <a:prstGeom prst="rect">
            <a:avLst/>
          </a:prstGeom>
          <a:noFill/>
          <a:ln w="9525">
            <a:noFill/>
            <a:miter lim="800000"/>
            <a:headEnd/>
            <a:tailEnd/>
          </a:ln>
        </p:spPr>
      </p:pic>
      <p:pic>
        <p:nvPicPr>
          <p:cNvPr id="9" name="Picture 22"/>
          <p:cNvPicPr>
            <a:picLocks noChangeAspect="1" noChangeArrowheads="1"/>
          </p:cNvPicPr>
          <p:nvPr userDrawn="1"/>
        </p:nvPicPr>
        <p:blipFill rotWithShape="1">
          <a:blip r:embed="rId14" cstate="print"/>
          <a:srcRect l="1895" t="8838" r="23272" b="7182"/>
          <a:stretch/>
        </p:blipFill>
        <p:spPr bwMode="auto">
          <a:xfrm>
            <a:off x="7848600" y="6229350"/>
            <a:ext cx="1203171" cy="579438"/>
          </a:xfrm>
          <a:prstGeom prst="rect">
            <a:avLst/>
          </a:prstGeom>
          <a:noFill/>
          <a:ln w="9525">
            <a:noFill/>
            <a:miter lim="800000"/>
            <a:headEnd/>
            <a:tailEnd/>
          </a:ln>
          <a:effectLst/>
        </p:spPr>
      </p:pic>
    </p:spTree>
    <p:extLst>
      <p:ext uri="{BB962C8B-B14F-4D97-AF65-F5344CB8AC3E}">
        <p14:creationId xmlns:p14="http://schemas.microsoft.com/office/powerpoint/2010/main" val="1998515512"/>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b="1">
          <a:solidFill>
            <a:srgbClr val="0021A5"/>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200" b="1">
          <a:solidFill>
            <a:srgbClr val="0021A5"/>
          </a:solidFill>
          <a:effectLst>
            <a:outerShdw blurRad="38100" dist="38100" dir="2700000" algn="tl">
              <a:srgbClr val="C0C0C0"/>
            </a:outerShdw>
          </a:effectLst>
          <a:latin typeface="Garamond" pitchFamily="18" charset="0"/>
          <a:cs typeface="Arial" charset="0"/>
        </a:defRPr>
      </a:lvl2pPr>
      <a:lvl3pPr algn="l" rtl="0" eaLnBrk="0" fontAlgn="base" hangingPunct="0">
        <a:spcBef>
          <a:spcPct val="0"/>
        </a:spcBef>
        <a:spcAft>
          <a:spcPct val="0"/>
        </a:spcAft>
        <a:defRPr sz="4200" b="1">
          <a:solidFill>
            <a:srgbClr val="0021A5"/>
          </a:solidFill>
          <a:effectLst>
            <a:outerShdw blurRad="38100" dist="38100" dir="2700000" algn="tl">
              <a:srgbClr val="C0C0C0"/>
            </a:outerShdw>
          </a:effectLst>
          <a:latin typeface="Garamond" pitchFamily="18" charset="0"/>
          <a:cs typeface="Arial" charset="0"/>
        </a:defRPr>
      </a:lvl3pPr>
      <a:lvl4pPr algn="l" rtl="0" eaLnBrk="0" fontAlgn="base" hangingPunct="0">
        <a:spcBef>
          <a:spcPct val="0"/>
        </a:spcBef>
        <a:spcAft>
          <a:spcPct val="0"/>
        </a:spcAft>
        <a:defRPr sz="4200" b="1">
          <a:solidFill>
            <a:srgbClr val="0021A5"/>
          </a:solidFill>
          <a:effectLst>
            <a:outerShdw blurRad="38100" dist="38100" dir="2700000" algn="tl">
              <a:srgbClr val="C0C0C0"/>
            </a:outerShdw>
          </a:effectLst>
          <a:latin typeface="Garamond" pitchFamily="18" charset="0"/>
          <a:cs typeface="Arial" charset="0"/>
        </a:defRPr>
      </a:lvl4pPr>
      <a:lvl5pPr algn="l" rtl="0" eaLnBrk="0" fontAlgn="base" hangingPunct="0">
        <a:spcBef>
          <a:spcPct val="0"/>
        </a:spcBef>
        <a:spcAft>
          <a:spcPct val="0"/>
        </a:spcAft>
        <a:defRPr sz="4200" b="1">
          <a:solidFill>
            <a:srgbClr val="0021A5"/>
          </a:solidFill>
          <a:effectLst>
            <a:outerShdw blurRad="38100" dist="38100" dir="2700000" algn="tl">
              <a:srgbClr val="C0C0C0"/>
            </a:outerShdw>
          </a:effectLst>
          <a:latin typeface="Garamond" pitchFamily="18" charset="0"/>
          <a:cs typeface="Arial" charset="0"/>
        </a:defRPr>
      </a:lvl5pPr>
      <a:lvl6pPr marL="457200" algn="l" rtl="0" fontAlgn="base">
        <a:spcBef>
          <a:spcPct val="0"/>
        </a:spcBef>
        <a:spcAft>
          <a:spcPct val="0"/>
        </a:spcAft>
        <a:defRPr sz="4200" b="1">
          <a:solidFill>
            <a:srgbClr val="0021A5"/>
          </a:solidFill>
          <a:effectLst>
            <a:outerShdw blurRad="38100" dist="38100" dir="2700000" algn="tl">
              <a:srgbClr val="C0C0C0"/>
            </a:outerShdw>
          </a:effectLst>
          <a:latin typeface="Garamond" pitchFamily="18" charset="0"/>
          <a:cs typeface="Arial" charset="0"/>
        </a:defRPr>
      </a:lvl6pPr>
      <a:lvl7pPr marL="914400" algn="l" rtl="0" fontAlgn="base">
        <a:spcBef>
          <a:spcPct val="0"/>
        </a:spcBef>
        <a:spcAft>
          <a:spcPct val="0"/>
        </a:spcAft>
        <a:defRPr sz="4200" b="1">
          <a:solidFill>
            <a:srgbClr val="0021A5"/>
          </a:solidFill>
          <a:effectLst>
            <a:outerShdw blurRad="38100" dist="38100" dir="2700000" algn="tl">
              <a:srgbClr val="C0C0C0"/>
            </a:outerShdw>
          </a:effectLst>
          <a:latin typeface="Garamond" pitchFamily="18" charset="0"/>
          <a:cs typeface="Arial" charset="0"/>
        </a:defRPr>
      </a:lvl7pPr>
      <a:lvl8pPr marL="1371600" algn="l" rtl="0" fontAlgn="base">
        <a:spcBef>
          <a:spcPct val="0"/>
        </a:spcBef>
        <a:spcAft>
          <a:spcPct val="0"/>
        </a:spcAft>
        <a:defRPr sz="4200" b="1">
          <a:solidFill>
            <a:srgbClr val="0021A5"/>
          </a:solidFill>
          <a:effectLst>
            <a:outerShdw blurRad="38100" dist="38100" dir="2700000" algn="tl">
              <a:srgbClr val="C0C0C0"/>
            </a:outerShdw>
          </a:effectLst>
          <a:latin typeface="Garamond" pitchFamily="18" charset="0"/>
          <a:cs typeface="Arial" charset="0"/>
        </a:defRPr>
      </a:lvl8pPr>
      <a:lvl9pPr marL="1828800" algn="l" rtl="0" fontAlgn="base">
        <a:spcBef>
          <a:spcPct val="0"/>
        </a:spcBef>
        <a:spcAft>
          <a:spcPct val="0"/>
        </a:spcAft>
        <a:defRPr sz="4200" b="1">
          <a:solidFill>
            <a:srgbClr val="0021A5"/>
          </a:solidFill>
          <a:effectLst>
            <a:outerShdw blurRad="38100" dist="38100" dir="2700000" algn="tl">
              <a:srgbClr val="C0C0C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8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400">
          <a:solidFill>
            <a:srgbClr val="FF4A00"/>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rgbClr val="0021A5"/>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Performance and Productivity Evaluation </a:t>
            </a:r>
            <a:r>
              <a:rPr lang="en-US" sz="3200" dirty="0" smtClean="0"/>
              <a:t>of Hybrid-Threading </a:t>
            </a:r>
            <a:r>
              <a:rPr lang="en-US" sz="3200" dirty="0"/>
              <a:t>HLS versus HDLs</a:t>
            </a:r>
          </a:p>
        </p:txBody>
      </p:sp>
      <p:sp>
        <p:nvSpPr>
          <p:cNvPr id="4" name="Rectangle 11"/>
          <p:cNvSpPr>
            <a:spLocks noGrp="1" noChangeArrowheads="1"/>
          </p:cNvSpPr>
          <p:nvPr>
            <p:ph type="subTitle" idx="1"/>
          </p:nvPr>
        </p:nvSpPr>
        <p:spPr bwMode="auto">
          <a:xfrm>
            <a:off x="3276600" y="4038600"/>
            <a:ext cx="5257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lnSpc>
                <a:spcPct val="80000"/>
              </a:lnSpc>
              <a:spcBef>
                <a:spcPct val="20000"/>
              </a:spcBef>
              <a:buClr>
                <a:srgbClr val="CC9900"/>
              </a:buClr>
              <a:buSzPct val="65000"/>
            </a:pPr>
            <a:r>
              <a:rPr lang="en-US" altLang="zh-CN" sz="2000" b="1" u="sng" dirty="0" smtClean="0">
                <a:solidFill>
                  <a:srgbClr val="000000"/>
                </a:solidFill>
                <a:ea typeface="宋体" pitchFamily="2" charset="-122"/>
              </a:rPr>
              <a:t>Gongyu Wang</a:t>
            </a:r>
          </a:p>
          <a:p>
            <a:pPr lvl="0" algn="r">
              <a:lnSpc>
                <a:spcPct val="80000"/>
              </a:lnSpc>
              <a:buClr>
                <a:srgbClr val="CC9900"/>
              </a:buClr>
            </a:pPr>
            <a:r>
              <a:rPr lang="en-US" altLang="zh-CN" sz="1200" dirty="0" smtClean="0">
                <a:solidFill>
                  <a:srgbClr val="FF4A00"/>
                </a:solidFill>
                <a:ea typeface="宋体" pitchFamily="2" charset="-122"/>
              </a:rPr>
              <a:t>Ph.D. candidate, ECE, </a:t>
            </a:r>
          </a:p>
          <a:p>
            <a:pPr lvl="0" algn="r">
              <a:lnSpc>
                <a:spcPct val="80000"/>
              </a:lnSpc>
              <a:buClr>
                <a:srgbClr val="CC9900"/>
              </a:buClr>
            </a:pPr>
            <a:r>
              <a:rPr lang="en-US" altLang="zh-CN" sz="1200" spc="-20" dirty="0" smtClean="0">
                <a:solidFill>
                  <a:srgbClr val="FF4A00"/>
                </a:solidFill>
                <a:ea typeface="宋体" pitchFamily="2" charset="-122"/>
              </a:rPr>
              <a:t>University of Florida</a:t>
            </a:r>
          </a:p>
          <a:p>
            <a:pPr algn="r">
              <a:lnSpc>
                <a:spcPct val="80000"/>
              </a:lnSpc>
              <a:spcBef>
                <a:spcPct val="20000"/>
              </a:spcBef>
              <a:buClr>
                <a:srgbClr val="CC9900"/>
              </a:buClr>
              <a:buSzPct val="65000"/>
            </a:pPr>
            <a:r>
              <a:rPr lang="en-US" altLang="zh-CN" sz="2000" b="1" dirty="0" smtClean="0">
                <a:solidFill>
                  <a:srgbClr val="000000"/>
                </a:solidFill>
                <a:ea typeface="宋体" pitchFamily="2" charset="-122"/>
              </a:rPr>
              <a:t>Dr</a:t>
            </a:r>
            <a:r>
              <a:rPr lang="en-US" altLang="zh-CN" sz="2000" b="1" dirty="0">
                <a:solidFill>
                  <a:srgbClr val="000000"/>
                </a:solidFill>
                <a:ea typeface="宋体" pitchFamily="2" charset="-122"/>
              </a:rPr>
              <a:t>. Herman </a:t>
            </a:r>
            <a:r>
              <a:rPr lang="en-US" altLang="zh-CN" sz="2000" b="1" dirty="0" smtClean="0">
                <a:solidFill>
                  <a:srgbClr val="000000"/>
                </a:solidFill>
                <a:ea typeface="宋体" pitchFamily="2" charset="-122"/>
              </a:rPr>
              <a:t>Lam</a:t>
            </a:r>
            <a:endParaRPr lang="en-US" altLang="zh-CN" sz="600" dirty="0">
              <a:solidFill>
                <a:srgbClr val="000000"/>
              </a:solidFill>
              <a:ea typeface="宋体" pitchFamily="2" charset="-122"/>
            </a:endParaRPr>
          </a:p>
          <a:p>
            <a:pPr algn="r">
              <a:lnSpc>
                <a:spcPct val="80000"/>
              </a:lnSpc>
              <a:spcBef>
                <a:spcPct val="20000"/>
              </a:spcBef>
              <a:buClr>
                <a:schemeClr val="accent1"/>
              </a:buClr>
              <a:buSzPct val="65000"/>
              <a:buFont typeface="Wingdings" pitchFamily="2" charset="2"/>
              <a:buNone/>
            </a:pPr>
            <a:r>
              <a:rPr lang="en-US" altLang="zh-CN" sz="2000" b="1" dirty="0">
                <a:ea typeface="宋体" pitchFamily="2" charset="-122"/>
              </a:rPr>
              <a:t>Dr. </a:t>
            </a:r>
            <a:r>
              <a:rPr lang="en-US" altLang="zh-CN" sz="2000" b="1" dirty="0" smtClean="0">
                <a:ea typeface="宋体" pitchFamily="2" charset="-122"/>
              </a:rPr>
              <a:t>Alan George</a:t>
            </a:r>
            <a:endParaRPr lang="en-US" altLang="zh-CN" sz="2000" b="1" dirty="0">
              <a:ea typeface="宋体" pitchFamily="2" charset="-122"/>
            </a:endParaRPr>
          </a:p>
          <a:p>
            <a:pPr algn="r">
              <a:lnSpc>
                <a:spcPct val="80000"/>
              </a:lnSpc>
              <a:spcBef>
                <a:spcPct val="20000"/>
              </a:spcBef>
              <a:buClr>
                <a:schemeClr val="accent1"/>
              </a:buClr>
              <a:buSzPct val="65000"/>
              <a:buFont typeface="Wingdings" pitchFamily="2" charset="2"/>
              <a:buNone/>
            </a:pPr>
            <a:r>
              <a:rPr lang="en-US" altLang="zh-CN" sz="1200" dirty="0" smtClean="0">
                <a:solidFill>
                  <a:srgbClr val="FF4A00"/>
                </a:solidFill>
                <a:ea typeface="宋体" pitchFamily="2" charset="-122"/>
              </a:rPr>
              <a:t>Professors </a:t>
            </a:r>
            <a:r>
              <a:rPr lang="en-US" altLang="zh-CN" sz="1200" dirty="0">
                <a:solidFill>
                  <a:srgbClr val="FF4A00"/>
                </a:solidFill>
                <a:ea typeface="宋体" pitchFamily="2" charset="-122"/>
              </a:rPr>
              <a:t>of </a:t>
            </a:r>
            <a:r>
              <a:rPr lang="en-US" altLang="zh-CN" sz="1200" dirty="0" smtClean="0">
                <a:solidFill>
                  <a:srgbClr val="FF4A00"/>
                </a:solidFill>
                <a:ea typeface="宋体" pitchFamily="2" charset="-122"/>
              </a:rPr>
              <a:t>ECE, </a:t>
            </a:r>
          </a:p>
          <a:p>
            <a:pPr algn="r">
              <a:lnSpc>
                <a:spcPct val="80000"/>
              </a:lnSpc>
              <a:spcBef>
                <a:spcPct val="20000"/>
              </a:spcBef>
              <a:buClr>
                <a:schemeClr val="accent1"/>
              </a:buClr>
              <a:buSzPct val="65000"/>
              <a:buFont typeface="Wingdings" pitchFamily="2" charset="2"/>
              <a:buNone/>
            </a:pPr>
            <a:r>
              <a:rPr lang="en-US" altLang="zh-CN" sz="1200" spc="-20" dirty="0" smtClean="0">
                <a:solidFill>
                  <a:srgbClr val="FF4A00"/>
                </a:solidFill>
                <a:ea typeface="宋体" pitchFamily="2" charset="-122"/>
              </a:rPr>
              <a:t>University </a:t>
            </a:r>
            <a:r>
              <a:rPr lang="en-US" altLang="zh-CN" sz="1200" spc="-20" dirty="0">
                <a:solidFill>
                  <a:srgbClr val="FF4A00"/>
                </a:solidFill>
                <a:ea typeface="宋体" pitchFamily="2" charset="-122"/>
              </a:rPr>
              <a:t>of Florida</a:t>
            </a:r>
          </a:p>
          <a:p>
            <a:pPr algn="r">
              <a:lnSpc>
                <a:spcPct val="80000"/>
              </a:lnSpc>
              <a:spcBef>
                <a:spcPct val="20000"/>
              </a:spcBef>
              <a:buClr>
                <a:schemeClr val="accent1"/>
              </a:buClr>
              <a:buSzPct val="65000"/>
              <a:buFont typeface="Wingdings" pitchFamily="2" charset="2"/>
              <a:buNone/>
            </a:pPr>
            <a:endParaRPr lang="en-US" altLang="zh-CN" sz="600" dirty="0">
              <a:ea typeface="宋体" pitchFamily="2" charset="-122"/>
            </a:endParaRPr>
          </a:p>
          <a:p>
            <a:pPr lvl="0" algn="r">
              <a:lnSpc>
                <a:spcPct val="80000"/>
              </a:lnSpc>
              <a:buClr>
                <a:srgbClr val="CC9900"/>
              </a:buClr>
            </a:pPr>
            <a:r>
              <a:rPr lang="en-US" altLang="zh-CN" sz="2000" b="1" dirty="0" smtClean="0">
                <a:solidFill>
                  <a:srgbClr val="000000"/>
                </a:solidFill>
                <a:ea typeface="宋体" pitchFamily="2" charset="-122"/>
              </a:rPr>
              <a:t>Glen Edwards</a:t>
            </a:r>
            <a:endParaRPr lang="en-US" altLang="zh-CN" sz="600" dirty="0">
              <a:solidFill>
                <a:srgbClr val="000000"/>
              </a:solidFill>
              <a:ea typeface="宋体" pitchFamily="2" charset="-122"/>
            </a:endParaRPr>
          </a:p>
          <a:p>
            <a:pPr lvl="0" algn="r">
              <a:lnSpc>
                <a:spcPct val="80000"/>
              </a:lnSpc>
              <a:buClr>
                <a:srgbClr val="CC9900"/>
              </a:buClr>
            </a:pPr>
            <a:r>
              <a:rPr lang="en-US" altLang="zh-CN" sz="1200" dirty="0" smtClean="0">
                <a:solidFill>
                  <a:srgbClr val="FF4A00"/>
                </a:solidFill>
                <a:ea typeface="宋体" pitchFamily="2" charset="-122"/>
              </a:rPr>
              <a:t>Convey Computer (Now Micron)</a:t>
            </a:r>
            <a:endParaRPr lang="en-US" altLang="zh-CN" sz="1200" spc="-20" dirty="0">
              <a:solidFill>
                <a:srgbClr val="FF4A00"/>
              </a:solidFill>
              <a:ea typeface="宋体" pitchFamily="2" charset="-122"/>
            </a:endParaRPr>
          </a:p>
          <a:p>
            <a:pPr lvl="0" algn="r">
              <a:lnSpc>
                <a:spcPct val="80000"/>
              </a:lnSpc>
              <a:buClr>
                <a:srgbClr val="CC9900"/>
              </a:buClr>
            </a:pPr>
            <a:endParaRPr lang="en-US" altLang="zh-CN" sz="600" dirty="0">
              <a:solidFill>
                <a:srgbClr val="000000"/>
              </a:solidFill>
              <a:ea typeface="宋体" pitchFamily="2" charset="-122"/>
            </a:endParaRPr>
          </a:p>
          <a:p>
            <a:pPr algn="r">
              <a:lnSpc>
                <a:spcPct val="80000"/>
              </a:lnSpc>
              <a:spcBef>
                <a:spcPct val="20000"/>
              </a:spcBef>
              <a:buClr>
                <a:schemeClr val="accent1"/>
              </a:buClr>
              <a:buSzPct val="65000"/>
              <a:buFont typeface="Wingdings" pitchFamily="2" charset="2"/>
              <a:buNone/>
            </a:pPr>
            <a:endParaRPr lang="en-US" altLang="zh-CN" sz="900" dirty="0" smtClean="0">
              <a:solidFill>
                <a:srgbClr val="FF4A00"/>
              </a:solidFill>
              <a:ea typeface="宋体" pitchFamily="2" charset="-122"/>
            </a:endParaRPr>
          </a:p>
          <a:p>
            <a:pPr algn="r">
              <a:lnSpc>
                <a:spcPct val="80000"/>
              </a:lnSpc>
              <a:spcBef>
                <a:spcPct val="20000"/>
              </a:spcBef>
              <a:buClr>
                <a:schemeClr val="accent1"/>
              </a:buClr>
              <a:buSzPct val="65000"/>
              <a:buFont typeface="Wingdings" pitchFamily="2" charset="2"/>
              <a:buNone/>
            </a:pPr>
            <a:endParaRPr lang="en-US" altLang="zh-CN" sz="600" dirty="0">
              <a:solidFill>
                <a:srgbClr val="FF4A00"/>
              </a:solidFill>
              <a:ea typeface="宋体" pitchFamily="2" charset="-122"/>
            </a:endParaRPr>
          </a:p>
          <a:p>
            <a:pPr algn="r">
              <a:lnSpc>
                <a:spcPct val="80000"/>
              </a:lnSpc>
              <a:spcBef>
                <a:spcPct val="20000"/>
              </a:spcBef>
              <a:buClr>
                <a:schemeClr val="accent1"/>
              </a:buClr>
              <a:buSzPct val="65000"/>
              <a:buFont typeface="Wingdings" pitchFamily="2" charset="2"/>
              <a:buNone/>
            </a:pPr>
            <a:r>
              <a:rPr lang="en-US" altLang="zh-CN" sz="900" dirty="0">
                <a:solidFill>
                  <a:srgbClr val="FF4A00"/>
                </a:solidFill>
                <a:ea typeface="宋体" pitchFamily="2" charset="-122"/>
              </a:rPr>
              <a:t>	</a:t>
            </a:r>
          </a:p>
        </p:txBody>
      </p:sp>
      <p:sp>
        <p:nvSpPr>
          <p:cNvPr id="5" name="TextBox 4"/>
          <p:cNvSpPr txBox="1"/>
          <p:nvPr/>
        </p:nvSpPr>
        <p:spPr>
          <a:xfrm>
            <a:off x="533400" y="6324600"/>
            <a:ext cx="1524000" cy="307777"/>
          </a:xfrm>
          <a:prstGeom prst="rect">
            <a:avLst/>
          </a:prstGeom>
          <a:noFill/>
        </p:spPr>
        <p:txBody>
          <a:bodyPr wrap="square" rtlCol="0">
            <a:spAutoFit/>
          </a:bodyPr>
          <a:lstStyle/>
          <a:p>
            <a:r>
              <a:rPr lang="en-US" sz="1400" dirty="0" smtClean="0">
                <a:latin typeface="+mj-lt"/>
              </a:rPr>
              <a:t>09/16/2015</a:t>
            </a:r>
            <a:endParaRPr lang="en-US" sz="1400" dirty="0">
              <a:latin typeface="+mj-lt"/>
            </a:endParaRPr>
          </a:p>
        </p:txBody>
      </p:sp>
    </p:spTree>
    <p:extLst>
      <p:ext uri="{BB962C8B-B14F-4D97-AF65-F5344CB8AC3E}">
        <p14:creationId xmlns:p14="http://schemas.microsoft.com/office/powerpoint/2010/main" val="2866665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Sobel Edge Detector</a:t>
            </a:r>
            <a:endParaRPr lang="en-US" dirty="0"/>
          </a:p>
        </p:txBody>
      </p:sp>
      <p:sp>
        <p:nvSpPr>
          <p:cNvPr id="3" name="Content Placeholder 2"/>
          <p:cNvSpPr>
            <a:spLocks noGrp="1"/>
          </p:cNvSpPr>
          <p:nvPr>
            <p:ph idx="1"/>
          </p:nvPr>
        </p:nvSpPr>
        <p:spPr>
          <a:xfrm>
            <a:off x="304800" y="1143000"/>
            <a:ext cx="8534400" cy="1872733"/>
          </a:xfrm>
        </p:spPr>
        <p:txBody>
          <a:bodyPr>
            <a:normAutofit lnSpcReduction="10000"/>
          </a:bodyPr>
          <a:lstStyle/>
          <a:p>
            <a:r>
              <a:rPr lang="en-US" sz="2400" dirty="0" smtClean="0"/>
              <a:t>Algorithm</a:t>
            </a:r>
          </a:p>
          <a:p>
            <a:pPr lvl="1"/>
            <a:r>
              <a:rPr lang="en-US" sz="2000" dirty="0" smtClean="0"/>
              <a:t>2D </a:t>
            </a:r>
            <a:r>
              <a:rPr lang="en-US" sz="2000" dirty="0"/>
              <a:t>convolution with </a:t>
            </a:r>
            <a:r>
              <a:rPr lang="en-US" sz="2000" i="1" dirty="0" err="1" smtClean="0"/>
              <a:t>G</a:t>
            </a:r>
            <a:r>
              <a:rPr lang="en-US" sz="2000" i="1" baseline="-25000" dirty="0" err="1" smtClean="0"/>
              <a:t>x</a:t>
            </a:r>
            <a:r>
              <a:rPr lang="en-US" sz="2000" dirty="0" smtClean="0"/>
              <a:t> </a:t>
            </a:r>
            <a:r>
              <a:rPr lang="en-US" sz="2000" dirty="0"/>
              <a:t>and </a:t>
            </a:r>
            <a:r>
              <a:rPr lang="en-US" sz="2000" i="1" dirty="0" err="1" smtClean="0"/>
              <a:t>G</a:t>
            </a:r>
            <a:r>
              <a:rPr lang="en-US" sz="2000" i="1" baseline="-25000" dirty="0" err="1" smtClean="0"/>
              <a:t>y</a:t>
            </a:r>
            <a:r>
              <a:rPr lang="en-US" sz="2000" dirty="0" smtClean="0"/>
              <a:t> filters (i.e., Sobel filters)</a:t>
            </a:r>
          </a:p>
          <a:p>
            <a:r>
              <a:rPr lang="en-US" sz="2400" dirty="0"/>
              <a:t>HT design</a:t>
            </a:r>
            <a:endParaRPr lang="en-US" sz="2400" dirty="0"/>
          </a:p>
          <a:p>
            <a:pPr lvl="1"/>
            <a:r>
              <a:rPr lang="en-US" sz="2000" dirty="0" smtClean="0"/>
              <a:t>Smart buffer as an instance of HT’s stencil buffer</a:t>
            </a:r>
            <a:endParaRPr lang="en-US" sz="2000" dirty="0"/>
          </a:p>
          <a:p>
            <a:pPr lvl="1"/>
            <a:r>
              <a:rPr lang="en-US" sz="2100" dirty="0"/>
              <a:t>Streaming interfaces to external memory provided</a:t>
            </a:r>
            <a:endParaRPr lang="en-US" sz="2100"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10</a:t>
            </a:fld>
            <a:endParaRPr lang="en-US" altLang="en-US">
              <a:solidFill>
                <a:srgbClr val="000000"/>
              </a:solidFill>
              <a:latin typeface="Garamond"/>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42562"/>
            <a:ext cx="4724400" cy="30322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oup 4"/>
          <p:cNvGraphicFramePr>
            <a:graphicFrameLocks noGrp="1"/>
          </p:cNvGraphicFramePr>
          <p:nvPr>
            <p:extLst>
              <p:ext uri="{D42A27DB-BD31-4B8C-83A1-F6EECF244321}">
                <p14:modId xmlns:p14="http://schemas.microsoft.com/office/powerpoint/2010/main" val="2264768591"/>
              </p:ext>
            </p:extLst>
          </p:nvPr>
        </p:nvGraphicFramePr>
        <p:xfrm>
          <a:off x="6093412" y="5105400"/>
          <a:ext cx="893547" cy="914400"/>
        </p:xfrm>
        <a:graphic>
          <a:graphicData uri="http://schemas.openxmlformats.org/drawingml/2006/table">
            <a:tbl>
              <a:tblPr/>
              <a:tblGrid>
                <a:gridCol w="297849"/>
                <a:gridCol w="297849"/>
                <a:gridCol w="297849"/>
              </a:tblGrid>
              <a:tr h="258137">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137">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-2</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2</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137">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-1</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1</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Group 22"/>
          <p:cNvGraphicFramePr>
            <a:graphicFrameLocks noGrp="1"/>
          </p:cNvGraphicFramePr>
          <p:nvPr>
            <p:extLst>
              <p:ext uri="{D42A27DB-BD31-4B8C-83A1-F6EECF244321}">
                <p14:modId xmlns:p14="http://schemas.microsoft.com/office/powerpoint/2010/main" val="482334233"/>
              </p:ext>
            </p:extLst>
          </p:nvPr>
        </p:nvGraphicFramePr>
        <p:xfrm>
          <a:off x="7640853" y="5105400"/>
          <a:ext cx="893547" cy="914400"/>
        </p:xfrm>
        <a:graphic>
          <a:graphicData uri="http://schemas.openxmlformats.org/drawingml/2006/table">
            <a:tbl>
              <a:tblPr/>
              <a:tblGrid>
                <a:gridCol w="297849"/>
                <a:gridCol w="297849"/>
                <a:gridCol w="297849"/>
              </a:tblGrid>
              <a:tr h="258137">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-1</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-2</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-1</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137">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137">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1</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2</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eaLnBrk="0" fontAlgn="base" hangingPunct="0">
                        <a:spcBef>
                          <a:spcPct val="20000"/>
                        </a:spcBef>
                        <a:spcAft>
                          <a:spcPct val="0"/>
                        </a:spcAft>
                        <a:defRPr sz="1200">
                          <a:solidFill>
                            <a:schemeClr val="tx1"/>
                          </a:solidFill>
                          <a:latin typeface="Arial" panose="020B0604020202020204" pitchFamily="34" charset="0"/>
                        </a:defRPr>
                      </a:lvl6pPr>
                      <a:lvl7pPr eaLnBrk="0" fontAlgn="base" hangingPunct="0">
                        <a:spcBef>
                          <a:spcPct val="20000"/>
                        </a:spcBef>
                        <a:spcAft>
                          <a:spcPct val="0"/>
                        </a:spcAft>
                        <a:defRPr sz="1200">
                          <a:solidFill>
                            <a:schemeClr val="tx1"/>
                          </a:solidFill>
                          <a:latin typeface="Arial" panose="020B0604020202020204" pitchFamily="34" charset="0"/>
                        </a:defRPr>
                      </a:lvl7pPr>
                      <a:lvl8pPr eaLnBrk="0" fontAlgn="base" hangingPunct="0">
                        <a:spcBef>
                          <a:spcPct val="20000"/>
                        </a:spcBef>
                        <a:spcAft>
                          <a:spcPct val="0"/>
                        </a:spcAft>
                        <a:defRPr sz="1200">
                          <a:solidFill>
                            <a:schemeClr val="tx1"/>
                          </a:solidFill>
                          <a:latin typeface="Arial" panose="020B0604020202020204" pitchFamily="34" charset="0"/>
                        </a:defRPr>
                      </a:lvl8pPr>
                      <a:lvl9pPr eaLnBrk="0" fontAlgn="base" hangingPunct="0">
                        <a:spcBef>
                          <a:spcPct val="20000"/>
                        </a:spcBef>
                        <a:spcAft>
                          <a:spcPct val="0"/>
                        </a:spcAft>
                        <a:defRPr sz="12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1</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Box 7"/>
          <p:cNvSpPr txBox="1"/>
          <p:nvPr/>
        </p:nvSpPr>
        <p:spPr>
          <a:xfrm>
            <a:off x="6357837" y="4692151"/>
            <a:ext cx="441146" cy="369332"/>
          </a:xfrm>
          <a:prstGeom prst="rect">
            <a:avLst/>
          </a:prstGeom>
          <a:noFill/>
        </p:spPr>
        <p:txBody>
          <a:bodyPr wrap="none" rtlCol="0">
            <a:spAutoFit/>
          </a:bodyPr>
          <a:lstStyle/>
          <a:p>
            <a:r>
              <a:rPr lang="en-US" dirty="0" err="1" smtClean="0"/>
              <a:t>G</a:t>
            </a:r>
            <a:r>
              <a:rPr lang="en-US" baseline="-25000" dirty="0" err="1" smtClean="0"/>
              <a:t>x</a:t>
            </a:r>
            <a:endParaRPr lang="en-US" baseline="-25000" dirty="0"/>
          </a:p>
        </p:txBody>
      </p:sp>
      <p:sp>
        <p:nvSpPr>
          <p:cNvPr id="9" name="TextBox 8"/>
          <p:cNvSpPr txBox="1"/>
          <p:nvPr/>
        </p:nvSpPr>
        <p:spPr>
          <a:xfrm>
            <a:off x="7888345" y="4719134"/>
            <a:ext cx="441146" cy="369332"/>
          </a:xfrm>
          <a:prstGeom prst="rect">
            <a:avLst/>
          </a:prstGeom>
          <a:noFill/>
        </p:spPr>
        <p:txBody>
          <a:bodyPr wrap="none" rtlCol="0">
            <a:spAutoFit/>
          </a:bodyPr>
          <a:lstStyle/>
          <a:p>
            <a:r>
              <a:rPr lang="en-US" dirty="0" err="1" smtClean="0"/>
              <a:t>G</a:t>
            </a:r>
            <a:r>
              <a:rPr lang="en-US" baseline="-25000" dirty="0" err="1" smtClean="0"/>
              <a:t>y</a:t>
            </a:r>
            <a:endParaRPr lang="en-US" baseline="-25000" dirty="0"/>
          </a:p>
        </p:txBody>
      </p:sp>
      <p:sp>
        <p:nvSpPr>
          <p:cNvPr id="10" name="Content Placeholder 2"/>
          <p:cNvSpPr txBox="1">
            <a:spLocks/>
          </p:cNvSpPr>
          <p:nvPr/>
        </p:nvSpPr>
        <p:spPr bwMode="auto">
          <a:xfrm>
            <a:off x="5562600" y="3142562"/>
            <a:ext cx="3352800" cy="1549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8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400">
                <a:solidFill>
                  <a:srgbClr val="FF4A00"/>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rgbClr val="0021A5"/>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cs typeface="+mn-cs"/>
              </a:defRPr>
            </a:lvl9pPr>
          </a:lstStyle>
          <a:p>
            <a:r>
              <a:rPr lang="en-US" sz="2000" kern="0" dirty="0" smtClean="0"/>
              <a:t>HDL design</a:t>
            </a:r>
          </a:p>
          <a:p>
            <a:pPr lvl="1"/>
            <a:r>
              <a:rPr lang="en-US" sz="1800" kern="0" dirty="0" smtClean="0"/>
              <a:t>3x3 access window constructed of registers</a:t>
            </a:r>
          </a:p>
          <a:p>
            <a:pPr lvl="1"/>
            <a:r>
              <a:rPr lang="en-US" sz="1800" kern="0" dirty="0" smtClean="0"/>
              <a:t>2 FIFOs to buffer input pixels</a:t>
            </a:r>
            <a:endParaRPr lang="en-US" sz="2400" kern="0" dirty="0"/>
          </a:p>
        </p:txBody>
      </p:sp>
    </p:spTree>
    <p:extLst>
      <p:ext uri="{BB962C8B-B14F-4D97-AF65-F5344CB8AC3E}">
        <p14:creationId xmlns:p14="http://schemas.microsoft.com/office/powerpoint/2010/main" val="1717951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BFS </a:t>
            </a:r>
            <a:r>
              <a:rPr lang="en-US" dirty="0" smtClean="0"/>
              <a:t>with </a:t>
            </a:r>
            <a:r>
              <a:rPr lang="en-US" dirty="0" smtClean="0"/>
              <a:t>HDL</a:t>
            </a:r>
            <a:endParaRPr lang="en-US"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pPr>
                <a:defRPr/>
              </a:pPr>
              <a:t>11</a:t>
            </a:fld>
            <a:endParaRPr lang="en-US" altLang="en-US"/>
          </a:p>
        </p:txBody>
      </p:sp>
      <p:sp>
        <p:nvSpPr>
          <p:cNvPr id="3" name="Content Placeholder 2"/>
          <p:cNvSpPr>
            <a:spLocks noGrp="1"/>
          </p:cNvSpPr>
          <p:nvPr>
            <p:ph idx="1"/>
          </p:nvPr>
        </p:nvSpPr>
        <p:spPr/>
        <p:txBody>
          <a:bodyPr/>
          <a:lstStyle/>
          <a:p>
            <a:r>
              <a:rPr lang="en-US" dirty="0" err="1" smtClean="0"/>
              <a:t>CyGraph</a:t>
            </a:r>
            <a:r>
              <a:rPr lang="en-US" dirty="0" smtClean="0"/>
              <a:t>* on Convey HC-2ex</a:t>
            </a:r>
          </a:p>
          <a:p>
            <a:pPr lvl="1"/>
            <a:r>
              <a:rPr lang="en-US" dirty="0" smtClean="0"/>
              <a:t>Best performance so far*</a:t>
            </a:r>
          </a:p>
          <a:p>
            <a:r>
              <a:rPr lang="en-US" dirty="0" smtClean="0"/>
              <a:t>Design</a:t>
            </a:r>
            <a:endParaRPr lang="en-US" dirty="0"/>
          </a:p>
        </p:txBody>
      </p:sp>
      <p:sp>
        <p:nvSpPr>
          <p:cNvPr id="5" name="TextBox 4"/>
          <p:cNvSpPr txBox="1"/>
          <p:nvPr/>
        </p:nvSpPr>
        <p:spPr>
          <a:xfrm>
            <a:off x="2069961" y="6159642"/>
            <a:ext cx="5375868" cy="507831"/>
          </a:xfrm>
          <a:prstGeom prst="rect">
            <a:avLst/>
          </a:prstGeom>
          <a:noFill/>
        </p:spPr>
        <p:txBody>
          <a:bodyPr wrap="square" rtlCol="0">
            <a:spAutoFit/>
          </a:bodyPr>
          <a:lstStyle/>
          <a:p>
            <a:r>
              <a:rPr lang="en-US" sz="900" dirty="0" smtClean="0"/>
              <a:t>* </a:t>
            </a:r>
            <a:r>
              <a:rPr lang="en-US" sz="900" dirty="0" err="1" smtClean="0"/>
              <a:t>Attia</a:t>
            </a:r>
            <a:r>
              <a:rPr lang="en-US" sz="900" dirty="0"/>
              <a:t>, Osama G., et al. "</a:t>
            </a:r>
            <a:r>
              <a:rPr lang="en-US" sz="900" dirty="0" err="1"/>
              <a:t>CyGraph</a:t>
            </a:r>
            <a:r>
              <a:rPr lang="en-US" sz="900" dirty="0"/>
              <a:t>: A Reconfigurable Architecture for Parallel Breadth-First Search." </a:t>
            </a:r>
            <a:r>
              <a:rPr lang="en-US" sz="900" i="1" dirty="0"/>
              <a:t>Parallel &amp; Distributed Processing Symposium Workshops (IPDPSW), 2014 IEEE International</a:t>
            </a:r>
            <a:r>
              <a:rPr lang="en-US" sz="900" dirty="0"/>
              <a:t>. IEEE, 2014.</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70" y="3079895"/>
            <a:ext cx="8267806" cy="304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621" y="1009534"/>
            <a:ext cx="6350557" cy="515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bwMode="auto">
          <a:xfrm flipV="1">
            <a:off x="2270927" y="1245996"/>
            <a:ext cx="723482" cy="3165230"/>
          </a:xfrm>
          <a:prstGeom prst="line">
            <a:avLst/>
          </a:prstGeom>
          <a:no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270927" y="4604425"/>
            <a:ext cx="1346480" cy="1133184"/>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8935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bwMode="auto">
          <a:xfrm>
            <a:off x="6350558" y="762000"/>
            <a:ext cx="2793442" cy="24384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 name="Title 1"/>
          <p:cNvSpPr>
            <a:spLocks noGrp="1"/>
          </p:cNvSpPr>
          <p:nvPr>
            <p:ph type="title"/>
          </p:nvPr>
        </p:nvSpPr>
        <p:spPr/>
        <p:txBody>
          <a:bodyPr/>
          <a:lstStyle/>
          <a:p>
            <a:r>
              <a:rPr lang="en-US" dirty="0" smtClean="0"/>
              <a:t>BFS with HT</a:t>
            </a:r>
            <a:endParaRPr lang="en-US"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pPr>
                <a:defRPr/>
              </a:pPr>
              <a:t>12</a:t>
            </a:fld>
            <a:endParaRPr lang="en-US" altLang="en-US"/>
          </a:p>
        </p:txBody>
      </p:sp>
      <p:sp>
        <p:nvSpPr>
          <p:cNvPr id="3" name="Content Placeholder 2"/>
          <p:cNvSpPr>
            <a:spLocks noGrp="1"/>
          </p:cNvSpPr>
          <p:nvPr>
            <p:ph idx="1"/>
          </p:nvPr>
        </p:nvSpPr>
        <p:spPr>
          <a:xfrm>
            <a:off x="355600" y="874215"/>
            <a:ext cx="8483600" cy="5014128"/>
          </a:xfrm>
        </p:spPr>
        <p:txBody>
          <a:bodyPr/>
          <a:lstStyle/>
          <a:p>
            <a:r>
              <a:rPr lang="en-US" dirty="0" smtClean="0"/>
              <a:t>Similar design as </a:t>
            </a:r>
            <a:r>
              <a:rPr lang="en-US" dirty="0" err="1" smtClean="0"/>
              <a:t>CyGraph</a:t>
            </a:r>
            <a:r>
              <a:rPr lang="en-US" dirty="0" smtClean="0"/>
              <a:t> </a:t>
            </a:r>
            <a:r>
              <a:rPr lang="en-US" dirty="0" smtClean="0"/>
              <a:t>w/ </a:t>
            </a:r>
            <a:r>
              <a:rPr lang="en-US" dirty="0" smtClean="0"/>
              <a:t>HT</a:t>
            </a:r>
          </a:p>
          <a:p>
            <a:pPr lvl="1"/>
            <a:r>
              <a:rPr lang="en-US" dirty="0"/>
              <a:t>Same input/output data format</a:t>
            </a:r>
          </a:p>
          <a:p>
            <a:pPr lvl="1"/>
            <a:r>
              <a:rPr lang="en-US" dirty="0" smtClean="0"/>
              <a:t>Make separate HT module for </a:t>
            </a:r>
            <a:br>
              <a:rPr lang="en-US" dirty="0" smtClean="0"/>
            </a:br>
            <a:r>
              <a:rPr lang="en-US" dirty="0" smtClean="0"/>
              <a:t>process 4 (Q</a:t>
            </a:r>
            <a:r>
              <a:rPr lang="en-US" baseline="-25000" dirty="0" smtClean="0"/>
              <a:t>1</a:t>
            </a:r>
            <a:r>
              <a:rPr lang="en-US" dirty="0" smtClean="0"/>
              <a:t>, Q</a:t>
            </a:r>
            <a:r>
              <a:rPr lang="en-US" baseline="-25000" dirty="0" smtClean="0"/>
              <a:t>2</a:t>
            </a:r>
            <a:r>
              <a:rPr lang="en-US" dirty="0" smtClean="0"/>
              <a:t>, …)</a:t>
            </a:r>
          </a:p>
          <a:p>
            <a:pPr lvl="1"/>
            <a:r>
              <a:rPr lang="en-US" dirty="0" smtClean="0"/>
              <a:t>Use atomics for sync. across HT units</a:t>
            </a:r>
          </a:p>
        </p:txBody>
      </p:sp>
      <p:sp>
        <p:nvSpPr>
          <p:cNvPr id="6" name="Rounded Rectangle 5"/>
          <p:cNvSpPr/>
          <p:nvPr/>
        </p:nvSpPr>
        <p:spPr bwMode="auto">
          <a:xfrm>
            <a:off x="319023" y="3361067"/>
            <a:ext cx="5255288" cy="2346395"/>
          </a:xfrm>
          <a:prstGeom prst="roundRect">
            <a:avLst>
              <a:gd name="adj" fmla="val 454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a:off x="319023" y="5817995"/>
            <a:ext cx="5255288"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Coprocessor Memory (16GB)</a:t>
            </a:r>
            <a:endParaRPr kumimoji="0" lang="en-US" sz="1400" b="0" i="0" u="none" strike="noStrike" cap="none" normalizeH="0" baseline="-25000" dirty="0" smtClean="0">
              <a:ln>
                <a:noFill/>
              </a:ln>
              <a:solidFill>
                <a:schemeClr val="tx1"/>
              </a:solidFill>
              <a:effectLst/>
            </a:endParaRPr>
          </a:p>
        </p:txBody>
      </p:sp>
      <p:grpSp>
        <p:nvGrpSpPr>
          <p:cNvPr id="50" name="Group 49"/>
          <p:cNvGrpSpPr/>
          <p:nvPr/>
        </p:nvGrpSpPr>
        <p:grpSpPr>
          <a:xfrm>
            <a:off x="429548" y="3647548"/>
            <a:ext cx="2270928" cy="1989575"/>
            <a:chOff x="592852" y="3617404"/>
            <a:chExt cx="2270928" cy="1989575"/>
          </a:xfrm>
        </p:grpSpPr>
        <p:sp>
          <p:nvSpPr>
            <p:cNvPr id="7" name="Rounded Rectangle 6"/>
            <p:cNvSpPr/>
            <p:nvPr/>
          </p:nvSpPr>
          <p:spPr bwMode="auto">
            <a:xfrm>
              <a:off x="592852" y="3617406"/>
              <a:ext cx="2270928" cy="1989573"/>
            </a:xfrm>
            <a:prstGeom prst="roundRect">
              <a:avLst>
                <a:gd name="adj" fmla="val 329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14" name="Straight Connector 13"/>
            <p:cNvCxnSpPr/>
            <p:nvPr/>
          </p:nvCxnSpPr>
          <p:spPr bwMode="auto">
            <a:xfrm>
              <a:off x="1507252" y="3617406"/>
              <a:ext cx="0" cy="1989573"/>
            </a:xfrm>
            <a:prstGeom prst="line">
              <a:avLst/>
            </a:prstGeom>
            <a:noFill/>
            <a:ln w="9525" cap="flat" cmpd="sng" algn="ctr">
              <a:solidFill>
                <a:schemeClr val="tx1"/>
              </a:solidFill>
              <a:prstDash val="dash"/>
              <a:round/>
              <a:headEnd type="none" w="med" len="med"/>
              <a:tailEnd type="none" w="med" len="med"/>
            </a:ln>
            <a:effectLst/>
          </p:spPr>
        </p:cxnSp>
        <p:sp>
          <p:nvSpPr>
            <p:cNvPr id="16" name="Rectangle 15"/>
            <p:cNvSpPr/>
            <p:nvPr/>
          </p:nvSpPr>
          <p:spPr bwMode="auto">
            <a:xfrm>
              <a:off x="653139" y="3727943"/>
              <a:ext cx="818943"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300" dirty="0" smtClean="0"/>
                <a:t>Master</a:t>
              </a:r>
              <a:r>
                <a:rPr kumimoji="0" lang="en-US" sz="1300" b="0" i="0" u="none" strike="noStrike" cap="none" normalizeH="0" baseline="-25000" dirty="0" smtClean="0">
                  <a:ln>
                    <a:noFill/>
                  </a:ln>
                  <a:solidFill>
                    <a:schemeClr val="tx1"/>
                  </a:solidFill>
                  <a:effectLst/>
                </a:rPr>
                <a:t>1</a:t>
              </a:r>
            </a:p>
          </p:txBody>
        </p:sp>
        <p:sp>
          <p:nvSpPr>
            <p:cNvPr id="17" name="Rectangle 16"/>
            <p:cNvSpPr/>
            <p:nvPr/>
          </p:nvSpPr>
          <p:spPr bwMode="auto">
            <a:xfrm>
              <a:off x="1055077" y="4220308"/>
              <a:ext cx="366766"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300" dirty="0" smtClean="0"/>
                <a:t>K</a:t>
              </a:r>
              <a:r>
                <a:rPr kumimoji="0" lang="en-US" sz="1300" b="0" i="0" u="none" strike="noStrike" cap="none" normalizeH="0" baseline="-25000" dirty="0" smtClean="0">
                  <a:ln>
                    <a:noFill/>
                  </a:ln>
                  <a:solidFill>
                    <a:schemeClr val="tx1"/>
                  </a:solidFill>
                  <a:effectLst/>
                </a:rPr>
                <a:t>1</a:t>
              </a:r>
            </a:p>
          </p:txBody>
        </p:sp>
        <p:sp>
          <p:nvSpPr>
            <p:cNvPr id="19" name="Rectangle 18"/>
            <p:cNvSpPr/>
            <p:nvPr/>
          </p:nvSpPr>
          <p:spPr bwMode="auto">
            <a:xfrm>
              <a:off x="1055077" y="4692583"/>
              <a:ext cx="366766"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t>Q</a:t>
              </a:r>
              <a:r>
                <a:rPr kumimoji="0" lang="en-US" sz="1200" b="0" i="0" u="none" strike="noStrike" cap="none" normalizeH="0" baseline="-25000" dirty="0" smtClean="0">
                  <a:ln>
                    <a:noFill/>
                  </a:ln>
                  <a:solidFill>
                    <a:schemeClr val="tx1"/>
                  </a:solidFill>
                  <a:effectLst/>
                </a:rPr>
                <a:t>1</a:t>
              </a:r>
            </a:p>
          </p:txBody>
        </p:sp>
        <p:sp>
          <p:nvSpPr>
            <p:cNvPr id="20" name="Rectangle 19"/>
            <p:cNvSpPr/>
            <p:nvPr/>
          </p:nvSpPr>
          <p:spPr bwMode="auto">
            <a:xfrm>
              <a:off x="653139" y="5154805"/>
              <a:ext cx="818944"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MC</a:t>
              </a:r>
              <a:r>
                <a:rPr kumimoji="0" lang="en-US" sz="1400" b="0" i="0" u="none" strike="noStrike" cap="none" normalizeH="0" baseline="-25000" dirty="0" smtClean="0">
                  <a:ln>
                    <a:noFill/>
                  </a:ln>
                  <a:solidFill>
                    <a:schemeClr val="tx1"/>
                  </a:solidFill>
                  <a:effectLst/>
                </a:rPr>
                <a:t>1</a:t>
              </a:r>
            </a:p>
          </p:txBody>
        </p:sp>
        <p:cxnSp>
          <p:nvCxnSpPr>
            <p:cNvPr id="21" name="Straight Arrow Connector 20"/>
            <p:cNvCxnSpPr/>
            <p:nvPr/>
          </p:nvCxnSpPr>
          <p:spPr bwMode="auto">
            <a:xfrm>
              <a:off x="813916" y="4049491"/>
              <a:ext cx="0" cy="1105314"/>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23" name="Straight Arrow Connector 22"/>
            <p:cNvCxnSpPr>
              <a:endCxn id="17" idx="0"/>
            </p:cNvCxnSpPr>
            <p:nvPr/>
          </p:nvCxnSpPr>
          <p:spPr bwMode="auto">
            <a:xfrm>
              <a:off x="1238460" y="4059535"/>
              <a:ext cx="0" cy="160773"/>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25" name="Straight Arrow Connector 24"/>
            <p:cNvCxnSpPr>
              <a:stCxn id="17" idx="2"/>
              <a:endCxn id="19" idx="0"/>
            </p:cNvCxnSpPr>
            <p:nvPr/>
          </p:nvCxnSpPr>
          <p:spPr bwMode="auto">
            <a:xfrm>
              <a:off x="1238460" y="4541856"/>
              <a:ext cx="0" cy="150727"/>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28" name="Straight Arrow Connector 27"/>
            <p:cNvCxnSpPr>
              <a:stCxn id="19" idx="2"/>
            </p:cNvCxnSpPr>
            <p:nvPr/>
          </p:nvCxnSpPr>
          <p:spPr bwMode="auto">
            <a:xfrm>
              <a:off x="1238460" y="5014131"/>
              <a:ext cx="0" cy="140674"/>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32" name="Straight Connector 31"/>
            <p:cNvCxnSpPr/>
            <p:nvPr/>
          </p:nvCxnSpPr>
          <p:spPr bwMode="auto">
            <a:xfrm>
              <a:off x="1969473" y="3617404"/>
              <a:ext cx="0" cy="1989573"/>
            </a:xfrm>
            <a:prstGeom prst="line">
              <a:avLst/>
            </a:prstGeom>
            <a:noFill/>
            <a:ln w="9525" cap="flat" cmpd="sng" algn="ctr">
              <a:solidFill>
                <a:schemeClr val="tx1"/>
              </a:solidFill>
              <a:prstDash val="dash"/>
              <a:round/>
              <a:headEnd type="none" w="med" len="med"/>
              <a:tailEnd type="none" w="med" len="med"/>
            </a:ln>
            <a:effectLst/>
          </p:spPr>
        </p:cxnSp>
        <p:sp>
          <p:nvSpPr>
            <p:cNvPr id="33" name="Rectangle 32"/>
            <p:cNvSpPr/>
            <p:nvPr/>
          </p:nvSpPr>
          <p:spPr bwMode="auto">
            <a:xfrm>
              <a:off x="2009665" y="3727943"/>
              <a:ext cx="818943"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300" dirty="0" smtClean="0"/>
                <a:t>Master</a:t>
              </a:r>
              <a:r>
                <a:rPr kumimoji="0" lang="en-US" sz="1300" b="0" i="0" u="none" strike="noStrike" cap="none" normalizeH="0" baseline="-25000" dirty="0" smtClean="0">
                  <a:ln>
                    <a:noFill/>
                  </a:ln>
                  <a:solidFill>
                    <a:schemeClr val="tx1"/>
                  </a:solidFill>
                  <a:effectLst/>
                </a:rPr>
                <a:t>16</a:t>
              </a:r>
            </a:p>
          </p:txBody>
        </p:sp>
        <p:sp>
          <p:nvSpPr>
            <p:cNvPr id="34" name="Rectangle 33"/>
            <p:cNvSpPr/>
            <p:nvPr/>
          </p:nvSpPr>
          <p:spPr bwMode="auto">
            <a:xfrm>
              <a:off x="2321169" y="4220308"/>
              <a:ext cx="457200"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300" dirty="0" smtClean="0"/>
                <a:t>K</a:t>
              </a:r>
              <a:r>
                <a:rPr kumimoji="0" lang="en-US" sz="1300" b="0" i="0" u="none" strike="noStrike" cap="none" normalizeH="0" baseline="-25000" dirty="0" smtClean="0">
                  <a:ln>
                    <a:noFill/>
                  </a:ln>
                  <a:solidFill>
                    <a:schemeClr val="tx1"/>
                  </a:solidFill>
                  <a:effectLst/>
                </a:rPr>
                <a:t>16</a:t>
              </a:r>
            </a:p>
          </p:txBody>
        </p:sp>
        <p:sp>
          <p:nvSpPr>
            <p:cNvPr id="35" name="Rectangle 34"/>
            <p:cNvSpPr/>
            <p:nvPr/>
          </p:nvSpPr>
          <p:spPr bwMode="auto">
            <a:xfrm>
              <a:off x="2321169" y="4692583"/>
              <a:ext cx="457200"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t>Q</a:t>
              </a:r>
              <a:r>
                <a:rPr kumimoji="0" lang="en-US" sz="1200" b="0" i="0" u="none" strike="noStrike" cap="none" normalizeH="0" baseline="-25000" dirty="0" smtClean="0">
                  <a:ln>
                    <a:noFill/>
                  </a:ln>
                  <a:solidFill>
                    <a:schemeClr val="tx1"/>
                  </a:solidFill>
                  <a:effectLst/>
                </a:rPr>
                <a:t>16</a:t>
              </a:r>
            </a:p>
          </p:txBody>
        </p:sp>
        <p:sp>
          <p:nvSpPr>
            <p:cNvPr id="36" name="Rectangle 35"/>
            <p:cNvSpPr/>
            <p:nvPr/>
          </p:nvSpPr>
          <p:spPr bwMode="auto">
            <a:xfrm>
              <a:off x="2009665" y="5154805"/>
              <a:ext cx="818944"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MC</a:t>
              </a:r>
              <a:r>
                <a:rPr kumimoji="0" lang="en-US" sz="1400" b="0" i="0" u="none" strike="noStrike" cap="none" normalizeH="0" baseline="-25000" dirty="0" smtClean="0">
                  <a:ln>
                    <a:noFill/>
                  </a:ln>
                  <a:solidFill>
                    <a:schemeClr val="tx1"/>
                  </a:solidFill>
                  <a:effectLst/>
                </a:rPr>
                <a:t>16</a:t>
              </a:r>
            </a:p>
          </p:txBody>
        </p:sp>
        <p:cxnSp>
          <p:nvCxnSpPr>
            <p:cNvPr id="37" name="Straight Arrow Connector 36"/>
            <p:cNvCxnSpPr/>
            <p:nvPr/>
          </p:nvCxnSpPr>
          <p:spPr bwMode="auto">
            <a:xfrm>
              <a:off x="2170442" y="4049491"/>
              <a:ext cx="0" cy="1105314"/>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38" name="Straight Arrow Connector 37"/>
            <p:cNvCxnSpPr>
              <a:endCxn id="34" idx="0"/>
            </p:cNvCxnSpPr>
            <p:nvPr/>
          </p:nvCxnSpPr>
          <p:spPr bwMode="auto">
            <a:xfrm>
              <a:off x="2549769" y="4049491"/>
              <a:ext cx="0" cy="170817"/>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39" name="Straight Arrow Connector 38"/>
            <p:cNvCxnSpPr>
              <a:stCxn id="34" idx="2"/>
              <a:endCxn id="35" idx="0"/>
            </p:cNvCxnSpPr>
            <p:nvPr/>
          </p:nvCxnSpPr>
          <p:spPr bwMode="auto">
            <a:xfrm>
              <a:off x="2549769" y="4541856"/>
              <a:ext cx="0" cy="150727"/>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40" name="Straight Arrow Connector 39"/>
            <p:cNvCxnSpPr>
              <a:stCxn id="35" idx="2"/>
            </p:cNvCxnSpPr>
            <p:nvPr/>
          </p:nvCxnSpPr>
          <p:spPr bwMode="auto">
            <a:xfrm>
              <a:off x="2549769" y="5014131"/>
              <a:ext cx="0" cy="140674"/>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49" name="Straight Connector 48"/>
            <p:cNvCxnSpPr/>
            <p:nvPr/>
          </p:nvCxnSpPr>
          <p:spPr bwMode="auto">
            <a:xfrm>
              <a:off x="1627833" y="4617219"/>
              <a:ext cx="241160" cy="0"/>
            </a:xfrm>
            <a:prstGeom prst="line">
              <a:avLst/>
            </a:prstGeom>
            <a:noFill/>
            <a:ln w="38100" cap="flat" cmpd="sng" algn="ctr">
              <a:solidFill>
                <a:schemeClr val="tx1"/>
              </a:solidFill>
              <a:prstDash val="sysDot"/>
              <a:round/>
              <a:headEnd type="none" w="med" len="med"/>
              <a:tailEnd type="none" w="med" len="med"/>
            </a:ln>
            <a:effectLst/>
          </p:spPr>
        </p:cxnSp>
      </p:grpSp>
      <p:grpSp>
        <p:nvGrpSpPr>
          <p:cNvPr id="94" name="Group 93"/>
          <p:cNvGrpSpPr/>
          <p:nvPr/>
        </p:nvGrpSpPr>
        <p:grpSpPr>
          <a:xfrm>
            <a:off x="3207923" y="3657602"/>
            <a:ext cx="2270928" cy="1989575"/>
            <a:chOff x="592852" y="3617404"/>
            <a:chExt cx="2270928" cy="1989575"/>
          </a:xfrm>
        </p:grpSpPr>
        <p:sp>
          <p:nvSpPr>
            <p:cNvPr id="95" name="Rounded Rectangle 94"/>
            <p:cNvSpPr/>
            <p:nvPr/>
          </p:nvSpPr>
          <p:spPr bwMode="auto">
            <a:xfrm>
              <a:off x="592852" y="3617406"/>
              <a:ext cx="2270928" cy="1989573"/>
            </a:xfrm>
            <a:prstGeom prst="roundRect">
              <a:avLst>
                <a:gd name="adj" fmla="val 329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cxnSp>
          <p:nvCxnSpPr>
            <p:cNvPr id="96" name="Straight Connector 95"/>
            <p:cNvCxnSpPr/>
            <p:nvPr/>
          </p:nvCxnSpPr>
          <p:spPr bwMode="auto">
            <a:xfrm>
              <a:off x="1507252" y="3617406"/>
              <a:ext cx="0" cy="1989573"/>
            </a:xfrm>
            <a:prstGeom prst="line">
              <a:avLst/>
            </a:prstGeom>
            <a:noFill/>
            <a:ln w="9525" cap="flat" cmpd="sng" algn="ctr">
              <a:solidFill>
                <a:schemeClr val="tx1"/>
              </a:solidFill>
              <a:prstDash val="dash"/>
              <a:round/>
              <a:headEnd type="none" w="med" len="med"/>
              <a:tailEnd type="none" w="med" len="med"/>
            </a:ln>
            <a:effectLst/>
          </p:spPr>
        </p:cxnSp>
        <p:sp>
          <p:nvSpPr>
            <p:cNvPr id="97" name="Rectangle 96"/>
            <p:cNvSpPr/>
            <p:nvPr/>
          </p:nvSpPr>
          <p:spPr bwMode="auto">
            <a:xfrm>
              <a:off x="653139" y="3727943"/>
              <a:ext cx="818943"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300" dirty="0" smtClean="0"/>
                <a:t>Master</a:t>
              </a:r>
              <a:r>
                <a:rPr kumimoji="0" lang="en-US" sz="1300" b="0" i="0" u="none" strike="noStrike" cap="none" normalizeH="0" baseline="-25000" dirty="0" smtClean="0">
                  <a:ln>
                    <a:noFill/>
                  </a:ln>
                  <a:solidFill>
                    <a:schemeClr val="tx1"/>
                  </a:solidFill>
                  <a:effectLst/>
                </a:rPr>
                <a:t>1</a:t>
              </a:r>
            </a:p>
          </p:txBody>
        </p:sp>
        <p:sp>
          <p:nvSpPr>
            <p:cNvPr id="98" name="Rectangle 97"/>
            <p:cNvSpPr/>
            <p:nvPr/>
          </p:nvSpPr>
          <p:spPr bwMode="auto">
            <a:xfrm>
              <a:off x="1055077" y="4220308"/>
              <a:ext cx="366766"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300" dirty="0" smtClean="0"/>
                <a:t>K</a:t>
              </a:r>
              <a:r>
                <a:rPr kumimoji="0" lang="en-US" sz="1300" b="0" i="0" u="none" strike="noStrike" cap="none" normalizeH="0" baseline="-25000" dirty="0" smtClean="0">
                  <a:ln>
                    <a:noFill/>
                  </a:ln>
                  <a:solidFill>
                    <a:schemeClr val="tx1"/>
                  </a:solidFill>
                  <a:effectLst/>
                </a:rPr>
                <a:t>1</a:t>
              </a:r>
            </a:p>
          </p:txBody>
        </p:sp>
        <p:sp>
          <p:nvSpPr>
            <p:cNvPr id="99" name="Rectangle 98"/>
            <p:cNvSpPr/>
            <p:nvPr/>
          </p:nvSpPr>
          <p:spPr bwMode="auto">
            <a:xfrm>
              <a:off x="1055077" y="4692583"/>
              <a:ext cx="366766"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t>Q</a:t>
              </a:r>
              <a:r>
                <a:rPr kumimoji="0" lang="en-US" sz="1200" b="0" i="0" u="none" strike="noStrike" cap="none" normalizeH="0" baseline="-25000" dirty="0" smtClean="0">
                  <a:ln>
                    <a:noFill/>
                  </a:ln>
                  <a:solidFill>
                    <a:schemeClr val="tx1"/>
                  </a:solidFill>
                  <a:effectLst/>
                </a:rPr>
                <a:t>1</a:t>
              </a:r>
            </a:p>
          </p:txBody>
        </p:sp>
        <p:sp>
          <p:nvSpPr>
            <p:cNvPr id="100" name="Rectangle 99"/>
            <p:cNvSpPr/>
            <p:nvPr/>
          </p:nvSpPr>
          <p:spPr bwMode="auto">
            <a:xfrm>
              <a:off x="653139" y="5154805"/>
              <a:ext cx="818944"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MC</a:t>
              </a:r>
              <a:r>
                <a:rPr kumimoji="0" lang="en-US" sz="1400" b="0" i="0" u="none" strike="noStrike" cap="none" normalizeH="0" baseline="-25000" dirty="0" smtClean="0">
                  <a:ln>
                    <a:noFill/>
                  </a:ln>
                  <a:solidFill>
                    <a:schemeClr val="tx1"/>
                  </a:solidFill>
                  <a:effectLst/>
                </a:rPr>
                <a:t>1</a:t>
              </a:r>
            </a:p>
          </p:txBody>
        </p:sp>
        <p:cxnSp>
          <p:nvCxnSpPr>
            <p:cNvPr id="101" name="Straight Arrow Connector 100"/>
            <p:cNvCxnSpPr/>
            <p:nvPr/>
          </p:nvCxnSpPr>
          <p:spPr bwMode="auto">
            <a:xfrm>
              <a:off x="813916" y="4049491"/>
              <a:ext cx="0" cy="1105314"/>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102" name="Straight Arrow Connector 101"/>
            <p:cNvCxnSpPr>
              <a:endCxn id="98" idx="0"/>
            </p:cNvCxnSpPr>
            <p:nvPr/>
          </p:nvCxnSpPr>
          <p:spPr bwMode="auto">
            <a:xfrm>
              <a:off x="1238460" y="4059535"/>
              <a:ext cx="0" cy="160773"/>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103" name="Straight Arrow Connector 102"/>
            <p:cNvCxnSpPr>
              <a:stCxn id="98" idx="2"/>
              <a:endCxn id="99" idx="0"/>
            </p:cNvCxnSpPr>
            <p:nvPr/>
          </p:nvCxnSpPr>
          <p:spPr bwMode="auto">
            <a:xfrm>
              <a:off x="1238460" y="4541856"/>
              <a:ext cx="0" cy="150727"/>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104" name="Straight Arrow Connector 103"/>
            <p:cNvCxnSpPr>
              <a:stCxn id="99" idx="2"/>
            </p:cNvCxnSpPr>
            <p:nvPr/>
          </p:nvCxnSpPr>
          <p:spPr bwMode="auto">
            <a:xfrm>
              <a:off x="1238460" y="5014131"/>
              <a:ext cx="0" cy="140674"/>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105" name="Straight Connector 104"/>
            <p:cNvCxnSpPr/>
            <p:nvPr/>
          </p:nvCxnSpPr>
          <p:spPr bwMode="auto">
            <a:xfrm>
              <a:off x="1969473" y="3617404"/>
              <a:ext cx="0" cy="1989573"/>
            </a:xfrm>
            <a:prstGeom prst="line">
              <a:avLst/>
            </a:prstGeom>
            <a:noFill/>
            <a:ln w="9525" cap="flat" cmpd="sng" algn="ctr">
              <a:solidFill>
                <a:schemeClr val="tx1"/>
              </a:solidFill>
              <a:prstDash val="dash"/>
              <a:round/>
              <a:headEnd type="none" w="med" len="med"/>
              <a:tailEnd type="none" w="med" len="med"/>
            </a:ln>
            <a:effectLst/>
          </p:spPr>
        </p:cxnSp>
        <p:sp>
          <p:nvSpPr>
            <p:cNvPr id="106" name="Rectangle 105"/>
            <p:cNvSpPr/>
            <p:nvPr/>
          </p:nvSpPr>
          <p:spPr bwMode="auto">
            <a:xfrm>
              <a:off x="2009665" y="3727943"/>
              <a:ext cx="818943"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300" dirty="0" smtClean="0"/>
                <a:t>Master</a:t>
              </a:r>
              <a:r>
                <a:rPr kumimoji="0" lang="en-US" sz="1300" b="0" i="0" u="none" strike="noStrike" cap="none" normalizeH="0" baseline="-25000" dirty="0" smtClean="0">
                  <a:ln>
                    <a:noFill/>
                  </a:ln>
                  <a:solidFill>
                    <a:schemeClr val="tx1"/>
                  </a:solidFill>
                  <a:effectLst/>
                </a:rPr>
                <a:t>16</a:t>
              </a:r>
            </a:p>
          </p:txBody>
        </p:sp>
        <p:sp>
          <p:nvSpPr>
            <p:cNvPr id="107" name="Rectangle 106"/>
            <p:cNvSpPr/>
            <p:nvPr/>
          </p:nvSpPr>
          <p:spPr bwMode="auto">
            <a:xfrm>
              <a:off x="2321169" y="4220308"/>
              <a:ext cx="457200"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300" dirty="0" smtClean="0"/>
                <a:t>K</a:t>
              </a:r>
              <a:r>
                <a:rPr kumimoji="0" lang="en-US" sz="1300" b="0" i="0" u="none" strike="noStrike" cap="none" normalizeH="0" baseline="-25000" dirty="0" smtClean="0">
                  <a:ln>
                    <a:noFill/>
                  </a:ln>
                  <a:solidFill>
                    <a:schemeClr val="tx1"/>
                  </a:solidFill>
                  <a:effectLst/>
                </a:rPr>
                <a:t>16</a:t>
              </a:r>
            </a:p>
          </p:txBody>
        </p:sp>
        <p:sp>
          <p:nvSpPr>
            <p:cNvPr id="108" name="Rectangle 107"/>
            <p:cNvSpPr/>
            <p:nvPr/>
          </p:nvSpPr>
          <p:spPr bwMode="auto">
            <a:xfrm>
              <a:off x="2321169" y="4692583"/>
              <a:ext cx="457200"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dirty="0" smtClean="0"/>
                <a:t>Q</a:t>
              </a:r>
              <a:r>
                <a:rPr kumimoji="0" lang="en-US" sz="1200" b="0" i="0" u="none" strike="noStrike" cap="none" normalizeH="0" baseline="-25000" dirty="0" smtClean="0">
                  <a:ln>
                    <a:noFill/>
                  </a:ln>
                  <a:solidFill>
                    <a:schemeClr val="tx1"/>
                  </a:solidFill>
                  <a:effectLst/>
                </a:rPr>
                <a:t>16</a:t>
              </a:r>
            </a:p>
          </p:txBody>
        </p:sp>
        <p:sp>
          <p:nvSpPr>
            <p:cNvPr id="109" name="Rectangle 108"/>
            <p:cNvSpPr/>
            <p:nvPr/>
          </p:nvSpPr>
          <p:spPr bwMode="auto">
            <a:xfrm>
              <a:off x="2009665" y="5154805"/>
              <a:ext cx="818944" cy="32154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MC</a:t>
              </a:r>
              <a:r>
                <a:rPr kumimoji="0" lang="en-US" sz="1400" b="0" i="0" u="none" strike="noStrike" cap="none" normalizeH="0" baseline="-25000" dirty="0" smtClean="0">
                  <a:ln>
                    <a:noFill/>
                  </a:ln>
                  <a:solidFill>
                    <a:schemeClr val="tx1"/>
                  </a:solidFill>
                  <a:effectLst/>
                </a:rPr>
                <a:t>16</a:t>
              </a:r>
            </a:p>
          </p:txBody>
        </p:sp>
        <p:cxnSp>
          <p:nvCxnSpPr>
            <p:cNvPr id="110" name="Straight Arrow Connector 109"/>
            <p:cNvCxnSpPr/>
            <p:nvPr/>
          </p:nvCxnSpPr>
          <p:spPr bwMode="auto">
            <a:xfrm>
              <a:off x="2170442" y="4049491"/>
              <a:ext cx="0" cy="1105314"/>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111" name="Straight Arrow Connector 110"/>
            <p:cNvCxnSpPr>
              <a:endCxn id="107" idx="0"/>
            </p:cNvCxnSpPr>
            <p:nvPr/>
          </p:nvCxnSpPr>
          <p:spPr bwMode="auto">
            <a:xfrm>
              <a:off x="2549769" y="4049491"/>
              <a:ext cx="0" cy="170817"/>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112" name="Straight Arrow Connector 111"/>
            <p:cNvCxnSpPr>
              <a:stCxn id="107" idx="2"/>
              <a:endCxn id="108" idx="0"/>
            </p:cNvCxnSpPr>
            <p:nvPr/>
          </p:nvCxnSpPr>
          <p:spPr bwMode="auto">
            <a:xfrm>
              <a:off x="2549769" y="4541856"/>
              <a:ext cx="0" cy="150727"/>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113" name="Straight Arrow Connector 112"/>
            <p:cNvCxnSpPr>
              <a:stCxn id="108" idx="2"/>
            </p:cNvCxnSpPr>
            <p:nvPr/>
          </p:nvCxnSpPr>
          <p:spPr bwMode="auto">
            <a:xfrm>
              <a:off x="2549769" y="5014131"/>
              <a:ext cx="0" cy="140674"/>
            </a:xfrm>
            <a:prstGeom prst="straightConnector1">
              <a:avLst/>
            </a:prstGeom>
            <a:noFill/>
            <a:ln w="12700" cap="flat" cmpd="sng" algn="ctr">
              <a:solidFill>
                <a:srgbClr val="0070C0"/>
              </a:solidFill>
              <a:prstDash val="solid"/>
              <a:round/>
              <a:headEnd type="none" w="med" len="med"/>
              <a:tailEnd type="triangle" w="med" len="med"/>
            </a:ln>
            <a:effectLst/>
          </p:spPr>
        </p:cxnSp>
        <p:cxnSp>
          <p:nvCxnSpPr>
            <p:cNvPr id="114" name="Straight Connector 113"/>
            <p:cNvCxnSpPr/>
            <p:nvPr/>
          </p:nvCxnSpPr>
          <p:spPr bwMode="auto">
            <a:xfrm>
              <a:off x="1627833" y="4617219"/>
              <a:ext cx="241160" cy="0"/>
            </a:xfrm>
            <a:prstGeom prst="line">
              <a:avLst/>
            </a:prstGeom>
            <a:noFill/>
            <a:ln w="38100" cap="flat" cmpd="sng" algn="ctr">
              <a:solidFill>
                <a:schemeClr val="tx1"/>
              </a:solidFill>
              <a:prstDash val="sysDot"/>
              <a:round/>
              <a:headEnd type="none" w="med" len="med"/>
              <a:tailEnd type="none" w="med" len="med"/>
            </a:ln>
            <a:effectLst/>
          </p:spPr>
        </p:cxnSp>
      </p:grpSp>
      <p:cxnSp>
        <p:nvCxnSpPr>
          <p:cNvPr id="118" name="Straight Connector 117"/>
          <p:cNvCxnSpPr/>
          <p:nvPr/>
        </p:nvCxnSpPr>
        <p:spPr bwMode="auto">
          <a:xfrm>
            <a:off x="2871294" y="4652388"/>
            <a:ext cx="229245" cy="0"/>
          </a:xfrm>
          <a:prstGeom prst="line">
            <a:avLst/>
          </a:prstGeom>
          <a:noFill/>
          <a:ln w="57150" cap="flat" cmpd="sng" algn="ctr">
            <a:solidFill>
              <a:schemeClr val="tx1"/>
            </a:solidFill>
            <a:prstDash val="sysDot"/>
            <a:round/>
            <a:headEnd type="none" w="med" len="med"/>
            <a:tailEnd type="none" w="med" len="med"/>
          </a:ln>
          <a:effectLst/>
        </p:spPr>
      </p:cxnSp>
      <p:cxnSp>
        <p:nvCxnSpPr>
          <p:cNvPr id="125" name="Straight Arrow Connector 124"/>
          <p:cNvCxnSpPr>
            <a:stCxn id="20" idx="2"/>
          </p:cNvCxnSpPr>
          <p:nvPr/>
        </p:nvCxnSpPr>
        <p:spPr bwMode="auto">
          <a:xfrm>
            <a:off x="899307" y="5506497"/>
            <a:ext cx="0" cy="311498"/>
          </a:xfrm>
          <a:prstGeom prst="straightConnector1">
            <a:avLst/>
          </a:prstGeom>
          <a:noFill/>
          <a:ln w="12700" cap="flat" cmpd="sng" algn="ctr">
            <a:solidFill>
              <a:srgbClr val="0070C0"/>
            </a:solidFill>
            <a:prstDash val="solid"/>
            <a:round/>
            <a:headEnd type="triangle" w="med" len="med"/>
            <a:tailEnd type="triangle" w="med" len="med"/>
          </a:ln>
          <a:effectLst/>
        </p:spPr>
      </p:cxnSp>
      <p:cxnSp>
        <p:nvCxnSpPr>
          <p:cNvPr id="127" name="Straight Arrow Connector 126"/>
          <p:cNvCxnSpPr>
            <a:stCxn id="36" idx="2"/>
          </p:cNvCxnSpPr>
          <p:nvPr/>
        </p:nvCxnSpPr>
        <p:spPr bwMode="auto">
          <a:xfrm flipH="1">
            <a:off x="2255832" y="5506497"/>
            <a:ext cx="1" cy="311498"/>
          </a:xfrm>
          <a:prstGeom prst="straightConnector1">
            <a:avLst/>
          </a:prstGeom>
          <a:noFill/>
          <a:ln w="12700" cap="flat" cmpd="sng" algn="ctr">
            <a:solidFill>
              <a:srgbClr val="0070C0"/>
            </a:solidFill>
            <a:prstDash val="solid"/>
            <a:round/>
            <a:headEnd type="triangle" w="med" len="med"/>
            <a:tailEnd type="triangle" w="med" len="med"/>
          </a:ln>
          <a:effectLst/>
        </p:spPr>
      </p:cxnSp>
      <p:cxnSp>
        <p:nvCxnSpPr>
          <p:cNvPr id="128" name="Straight Arrow Connector 127"/>
          <p:cNvCxnSpPr/>
          <p:nvPr/>
        </p:nvCxnSpPr>
        <p:spPr bwMode="auto">
          <a:xfrm>
            <a:off x="3667626" y="5516551"/>
            <a:ext cx="0" cy="311498"/>
          </a:xfrm>
          <a:prstGeom prst="straightConnector1">
            <a:avLst/>
          </a:prstGeom>
          <a:noFill/>
          <a:ln w="12700" cap="flat" cmpd="sng" algn="ctr">
            <a:solidFill>
              <a:srgbClr val="0070C0"/>
            </a:solidFill>
            <a:prstDash val="solid"/>
            <a:round/>
            <a:headEnd type="triangle" w="med" len="med"/>
            <a:tailEnd type="triangle" w="med" len="med"/>
          </a:ln>
          <a:effectLst/>
        </p:spPr>
      </p:cxnSp>
      <p:cxnSp>
        <p:nvCxnSpPr>
          <p:cNvPr id="129" name="Straight Arrow Connector 128"/>
          <p:cNvCxnSpPr/>
          <p:nvPr/>
        </p:nvCxnSpPr>
        <p:spPr bwMode="auto">
          <a:xfrm>
            <a:off x="5034207" y="5526593"/>
            <a:ext cx="0" cy="311498"/>
          </a:xfrm>
          <a:prstGeom prst="straightConnector1">
            <a:avLst/>
          </a:prstGeom>
          <a:noFill/>
          <a:ln w="12700" cap="flat" cmpd="sng" algn="ctr">
            <a:solidFill>
              <a:srgbClr val="0070C0"/>
            </a:solidFill>
            <a:prstDash val="solid"/>
            <a:round/>
            <a:headEnd type="triangle" w="med" len="med"/>
            <a:tailEnd type="triangle" w="med" len="med"/>
          </a:ln>
          <a:effectLst/>
        </p:spPr>
      </p:cxnSp>
      <p:sp>
        <p:nvSpPr>
          <p:cNvPr id="131" name="TextBox 130"/>
          <p:cNvSpPr txBox="1"/>
          <p:nvPr/>
        </p:nvSpPr>
        <p:spPr>
          <a:xfrm>
            <a:off x="429549" y="3031927"/>
            <a:ext cx="5049302" cy="369332"/>
          </a:xfrm>
          <a:prstGeom prst="rect">
            <a:avLst/>
          </a:prstGeom>
          <a:noFill/>
        </p:spPr>
        <p:txBody>
          <a:bodyPr wrap="square" rtlCol="0">
            <a:spAutoFit/>
          </a:bodyPr>
          <a:lstStyle/>
          <a:p>
            <a:pPr algn="ctr"/>
            <a:r>
              <a:rPr lang="en-US" dirty="0" smtClean="0"/>
              <a:t>Convey HC-2ex </a:t>
            </a:r>
            <a:endParaRPr lang="en-US" dirty="0"/>
          </a:p>
        </p:txBody>
      </p:sp>
      <p:sp>
        <p:nvSpPr>
          <p:cNvPr id="133" name="TextBox 132"/>
          <p:cNvSpPr txBox="1"/>
          <p:nvPr/>
        </p:nvSpPr>
        <p:spPr>
          <a:xfrm>
            <a:off x="522493" y="3368656"/>
            <a:ext cx="2085039" cy="338554"/>
          </a:xfrm>
          <a:prstGeom prst="rect">
            <a:avLst/>
          </a:prstGeom>
          <a:noFill/>
        </p:spPr>
        <p:txBody>
          <a:bodyPr wrap="square" rtlCol="0">
            <a:spAutoFit/>
          </a:bodyPr>
          <a:lstStyle/>
          <a:p>
            <a:pPr algn="ctr"/>
            <a:r>
              <a:rPr lang="en-US" sz="1600" dirty="0" smtClean="0"/>
              <a:t>AE0</a:t>
            </a:r>
            <a:endParaRPr lang="en-US" sz="1600" dirty="0"/>
          </a:p>
        </p:txBody>
      </p:sp>
      <p:sp>
        <p:nvSpPr>
          <p:cNvPr id="135" name="TextBox 134"/>
          <p:cNvSpPr txBox="1"/>
          <p:nvPr/>
        </p:nvSpPr>
        <p:spPr>
          <a:xfrm>
            <a:off x="3300867" y="3381163"/>
            <a:ext cx="2085039" cy="338554"/>
          </a:xfrm>
          <a:prstGeom prst="rect">
            <a:avLst/>
          </a:prstGeom>
          <a:noFill/>
        </p:spPr>
        <p:txBody>
          <a:bodyPr wrap="square" rtlCol="0">
            <a:spAutoFit/>
          </a:bodyPr>
          <a:lstStyle/>
          <a:p>
            <a:pPr algn="ctr"/>
            <a:r>
              <a:rPr lang="en-US" sz="1600" dirty="0" smtClean="0"/>
              <a:t>AE3</a:t>
            </a:r>
            <a:endParaRPr lang="en-US" sz="1600" dirty="0"/>
          </a:p>
        </p:txBody>
      </p:sp>
      <p:pic>
        <p:nvPicPr>
          <p:cNvPr id="1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708" y="871268"/>
            <a:ext cx="2664292" cy="216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2" name="TextBox 131"/>
          <p:cNvSpPr txBox="1"/>
          <p:nvPr/>
        </p:nvSpPr>
        <p:spPr>
          <a:xfrm>
            <a:off x="319023" y="4109783"/>
            <a:ext cx="461665" cy="934497"/>
          </a:xfrm>
          <a:prstGeom prst="rect">
            <a:avLst/>
          </a:prstGeom>
          <a:noFill/>
        </p:spPr>
        <p:txBody>
          <a:bodyPr vert="vert270" wrap="square" rtlCol="0">
            <a:spAutoFit/>
          </a:bodyPr>
          <a:lstStyle/>
          <a:p>
            <a:r>
              <a:rPr lang="en-US" dirty="0" smtClean="0">
                <a:solidFill>
                  <a:srgbClr val="0070C0"/>
                </a:solidFill>
              </a:rPr>
              <a:t>atomics</a:t>
            </a:r>
            <a:endParaRPr lang="en-US" dirty="0">
              <a:solidFill>
                <a:srgbClr val="0070C0"/>
              </a:solidFill>
            </a:endParaRPr>
          </a:p>
        </p:txBody>
      </p:sp>
      <p:sp>
        <p:nvSpPr>
          <p:cNvPr id="138" name="TextBox 137"/>
          <p:cNvSpPr txBox="1"/>
          <p:nvPr/>
        </p:nvSpPr>
        <p:spPr>
          <a:xfrm>
            <a:off x="1685864" y="4109783"/>
            <a:ext cx="461665" cy="934497"/>
          </a:xfrm>
          <a:prstGeom prst="rect">
            <a:avLst/>
          </a:prstGeom>
          <a:noFill/>
        </p:spPr>
        <p:txBody>
          <a:bodyPr vert="vert270" wrap="square" rtlCol="0">
            <a:spAutoFit/>
          </a:bodyPr>
          <a:lstStyle/>
          <a:p>
            <a:r>
              <a:rPr lang="en-US" dirty="0" smtClean="0">
                <a:solidFill>
                  <a:srgbClr val="0070C0"/>
                </a:solidFill>
              </a:rPr>
              <a:t>atomics</a:t>
            </a:r>
            <a:endParaRPr lang="en-US" dirty="0">
              <a:solidFill>
                <a:srgbClr val="0070C0"/>
              </a:solidFill>
            </a:endParaRPr>
          </a:p>
        </p:txBody>
      </p:sp>
      <p:sp>
        <p:nvSpPr>
          <p:cNvPr id="139" name="TextBox 138"/>
          <p:cNvSpPr txBox="1"/>
          <p:nvPr/>
        </p:nvSpPr>
        <p:spPr>
          <a:xfrm>
            <a:off x="3095142" y="4119832"/>
            <a:ext cx="461665" cy="934497"/>
          </a:xfrm>
          <a:prstGeom prst="rect">
            <a:avLst/>
          </a:prstGeom>
          <a:noFill/>
        </p:spPr>
        <p:txBody>
          <a:bodyPr vert="vert270" wrap="square" rtlCol="0">
            <a:spAutoFit/>
          </a:bodyPr>
          <a:lstStyle/>
          <a:p>
            <a:r>
              <a:rPr lang="en-US" dirty="0" smtClean="0">
                <a:solidFill>
                  <a:srgbClr val="0070C0"/>
                </a:solidFill>
              </a:rPr>
              <a:t>atomics</a:t>
            </a:r>
            <a:endParaRPr lang="en-US" dirty="0">
              <a:solidFill>
                <a:srgbClr val="0070C0"/>
              </a:solidFill>
            </a:endParaRPr>
          </a:p>
        </p:txBody>
      </p:sp>
      <p:sp>
        <p:nvSpPr>
          <p:cNvPr id="140" name="TextBox 139"/>
          <p:cNvSpPr txBox="1"/>
          <p:nvPr/>
        </p:nvSpPr>
        <p:spPr>
          <a:xfrm>
            <a:off x="4446081" y="4119829"/>
            <a:ext cx="461665" cy="934497"/>
          </a:xfrm>
          <a:prstGeom prst="rect">
            <a:avLst/>
          </a:prstGeom>
          <a:noFill/>
        </p:spPr>
        <p:txBody>
          <a:bodyPr vert="vert270" wrap="square" rtlCol="0">
            <a:spAutoFit/>
          </a:bodyPr>
          <a:lstStyle/>
          <a:p>
            <a:r>
              <a:rPr lang="en-US" dirty="0" smtClean="0">
                <a:solidFill>
                  <a:srgbClr val="0070C0"/>
                </a:solidFill>
              </a:rPr>
              <a:t>atomics</a:t>
            </a:r>
            <a:endParaRPr lang="en-US" dirty="0">
              <a:solidFill>
                <a:srgbClr val="0070C0"/>
              </a:solidFill>
            </a:endParaRPr>
          </a:p>
        </p:txBody>
      </p:sp>
      <p:pic>
        <p:nvPicPr>
          <p:cNvPr id="5" name="Picture 4"/>
          <p:cNvPicPr>
            <a:picLocks noChangeAspect="1"/>
          </p:cNvPicPr>
          <p:nvPr/>
        </p:nvPicPr>
        <p:blipFill>
          <a:blip r:embed="rId3"/>
          <a:stretch>
            <a:fillRect/>
          </a:stretch>
        </p:blipFill>
        <p:spPr>
          <a:xfrm>
            <a:off x="5791200" y="3352800"/>
            <a:ext cx="3305924" cy="2567321"/>
          </a:xfrm>
          <a:prstGeom prst="rect">
            <a:avLst/>
          </a:prstGeom>
        </p:spPr>
      </p:pic>
      <p:sp>
        <p:nvSpPr>
          <p:cNvPr id="8" name="Rectangle 7"/>
          <p:cNvSpPr/>
          <p:nvPr/>
        </p:nvSpPr>
        <p:spPr bwMode="auto">
          <a:xfrm>
            <a:off x="5943600" y="1485900"/>
            <a:ext cx="2247900" cy="419100"/>
          </a:xfrm>
          <a:prstGeom prst="rect">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9" name="TextBox 8"/>
          <p:cNvSpPr txBox="1"/>
          <p:nvPr/>
        </p:nvSpPr>
        <p:spPr>
          <a:xfrm>
            <a:off x="5943600" y="1524000"/>
            <a:ext cx="457200" cy="381000"/>
          </a:xfrm>
          <a:prstGeom prst="rect">
            <a:avLst/>
          </a:prstGeom>
          <a:noFill/>
        </p:spPr>
        <p:txBody>
          <a:bodyPr wrap="square" rtlCol="0">
            <a:spAutoFit/>
          </a:bodyPr>
          <a:lstStyle/>
          <a:p>
            <a:r>
              <a:rPr lang="en-US" dirty="0" smtClean="0">
                <a:solidFill>
                  <a:srgbClr val="7030A0"/>
                </a:solidFill>
              </a:rPr>
              <a:t>K</a:t>
            </a:r>
            <a:endParaRPr lang="en-US" dirty="0">
              <a:solidFill>
                <a:srgbClr val="7030A0"/>
              </a:solidFill>
            </a:endParaRPr>
          </a:p>
        </p:txBody>
      </p:sp>
      <p:sp>
        <p:nvSpPr>
          <p:cNvPr id="10" name="Rectangle 9"/>
          <p:cNvSpPr/>
          <p:nvPr/>
        </p:nvSpPr>
        <p:spPr bwMode="auto">
          <a:xfrm>
            <a:off x="8191500" y="1485900"/>
            <a:ext cx="726608" cy="4191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TextBox 10"/>
          <p:cNvSpPr txBox="1"/>
          <p:nvPr/>
        </p:nvSpPr>
        <p:spPr>
          <a:xfrm>
            <a:off x="8629650" y="1510268"/>
            <a:ext cx="334124" cy="369332"/>
          </a:xfrm>
          <a:prstGeom prst="rect">
            <a:avLst/>
          </a:prstGeom>
          <a:noFill/>
        </p:spPr>
        <p:txBody>
          <a:bodyPr wrap="square" rtlCol="0">
            <a:spAutoFit/>
          </a:bodyPr>
          <a:lstStyle/>
          <a:p>
            <a:r>
              <a:rPr lang="en-US" dirty="0" smtClean="0">
                <a:solidFill>
                  <a:srgbClr val="FF0000"/>
                </a:solidFill>
              </a:rPr>
              <a:t>Q</a:t>
            </a:r>
            <a:endParaRPr lang="en-US" dirty="0">
              <a:solidFill>
                <a:srgbClr val="FF0000"/>
              </a:solidFill>
            </a:endParaRPr>
          </a:p>
        </p:txBody>
      </p:sp>
    </p:spTree>
    <p:extLst>
      <p:ext uri="{BB962C8B-B14F-4D97-AF65-F5344CB8AC3E}">
        <p14:creationId xmlns:p14="http://schemas.microsoft.com/office/powerpoint/2010/main" val="18130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barn(inVertical)">
                                      <p:cBhvr>
                                        <p:cTn id="10" dur="500"/>
                                        <p:tgtEl>
                                          <p:spTgt spid="15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8" grpId="0" animBg="1"/>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Smith-Waterman with HDL</a:t>
            </a:r>
            <a:endParaRPr lang="en-US" sz="3600" dirty="0"/>
          </a:p>
        </p:txBody>
      </p:sp>
      <p:sp>
        <p:nvSpPr>
          <p:cNvPr id="3" name="Content Placeholder 2"/>
          <p:cNvSpPr>
            <a:spLocks noGrp="1"/>
          </p:cNvSpPr>
          <p:nvPr>
            <p:ph idx="1"/>
          </p:nvPr>
        </p:nvSpPr>
        <p:spPr>
          <a:xfrm>
            <a:off x="304800" y="1219200"/>
            <a:ext cx="8801878" cy="4911725"/>
          </a:xfrm>
        </p:spPr>
        <p:txBody>
          <a:bodyPr>
            <a:normAutofit fontScale="92500" lnSpcReduction="10000"/>
          </a:bodyPr>
          <a:lstStyle/>
          <a:p>
            <a:r>
              <a:rPr lang="en-US" dirty="0" smtClean="0"/>
              <a:t>Optimized Verilog code from Convey </a:t>
            </a:r>
          </a:p>
          <a:p>
            <a:pPr lvl="1"/>
            <a:r>
              <a:rPr lang="en-US" dirty="0" smtClean="0"/>
              <a:t>Recompiled after removing detailed area </a:t>
            </a:r>
            <a:br>
              <a:rPr lang="en-US" dirty="0" smtClean="0"/>
            </a:br>
            <a:r>
              <a:rPr lang="en-US" dirty="0" smtClean="0"/>
              <a:t>constraints for PEs</a:t>
            </a:r>
          </a:p>
          <a:p>
            <a:pPr lvl="1"/>
            <a:r>
              <a:rPr lang="en-US" dirty="0" smtClean="0"/>
              <a:t>Fewer PEs but more</a:t>
            </a:r>
            <a:br>
              <a:rPr lang="en-US" dirty="0" smtClean="0"/>
            </a:br>
            <a:r>
              <a:rPr lang="en-US" dirty="0" smtClean="0"/>
              <a:t>realistic scenario for</a:t>
            </a:r>
            <a:br>
              <a:rPr lang="en-US" dirty="0" smtClean="0"/>
            </a:br>
            <a:r>
              <a:rPr lang="en-US" dirty="0" smtClean="0"/>
              <a:t>RC designers</a:t>
            </a:r>
          </a:p>
          <a:p>
            <a:pPr lvl="1"/>
            <a:r>
              <a:rPr lang="en-US" dirty="0" smtClean="0"/>
              <a:t>Fairer comparison</a:t>
            </a:r>
          </a:p>
          <a:p>
            <a:r>
              <a:rPr lang="en-US" dirty="0" smtClean="0"/>
              <a:t>Complex control </a:t>
            </a:r>
            <a:br>
              <a:rPr lang="en-US" dirty="0" smtClean="0"/>
            </a:br>
            <a:r>
              <a:rPr lang="en-US" dirty="0" smtClean="0"/>
              <a:t>logics supporting</a:t>
            </a:r>
            <a:br>
              <a:rPr lang="en-US" dirty="0" smtClean="0"/>
            </a:br>
            <a:r>
              <a:rPr lang="en-US" dirty="0" smtClean="0"/>
              <a:t>480-long query</a:t>
            </a:r>
          </a:p>
          <a:p>
            <a:pPr lvl="1"/>
            <a:r>
              <a:rPr lang="en-US" dirty="0" smtClean="0"/>
              <a:t>4 tiles with each tile</a:t>
            </a:r>
            <a:br>
              <a:rPr lang="en-US" dirty="0" smtClean="0"/>
            </a:br>
            <a:r>
              <a:rPr lang="en-US" dirty="0" smtClean="0"/>
              <a:t>capable of handling </a:t>
            </a:r>
            <a:br>
              <a:rPr lang="en-US" dirty="0" smtClean="0"/>
            </a:br>
            <a:r>
              <a:rPr lang="en-US" dirty="0" smtClean="0"/>
              <a:t>120-long query</a:t>
            </a:r>
          </a:p>
          <a:p>
            <a:endParaRPr lang="en-US"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13</a:t>
            </a:fld>
            <a:endParaRPr lang="en-US" altLang="en-US">
              <a:solidFill>
                <a:srgbClr val="000000"/>
              </a:solidFill>
              <a:latin typeface="Garamond"/>
            </a:endParaRPr>
          </a:p>
        </p:txBody>
      </p:sp>
      <p:pic>
        <p:nvPicPr>
          <p:cNvPr id="5" name="Picture 4"/>
          <p:cNvPicPr>
            <a:picLocks noChangeAspect="1"/>
          </p:cNvPicPr>
          <p:nvPr/>
        </p:nvPicPr>
        <p:blipFill>
          <a:blip r:embed="rId3"/>
          <a:stretch>
            <a:fillRect/>
          </a:stretch>
        </p:blipFill>
        <p:spPr>
          <a:xfrm>
            <a:off x="3886200" y="2162407"/>
            <a:ext cx="4876800" cy="3968518"/>
          </a:xfrm>
          <a:prstGeom prst="rect">
            <a:avLst/>
          </a:prstGeom>
        </p:spPr>
      </p:pic>
      <p:sp>
        <p:nvSpPr>
          <p:cNvPr id="6" name="TextBox 5"/>
          <p:cNvSpPr txBox="1"/>
          <p:nvPr/>
        </p:nvSpPr>
        <p:spPr>
          <a:xfrm>
            <a:off x="2069961" y="6159642"/>
            <a:ext cx="5375868" cy="369332"/>
          </a:xfrm>
          <a:prstGeom prst="rect">
            <a:avLst/>
          </a:prstGeom>
          <a:noFill/>
        </p:spPr>
        <p:txBody>
          <a:bodyPr wrap="square" rtlCol="0">
            <a:spAutoFit/>
          </a:bodyPr>
          <a:lstStyle/>
          <a:p>
            <a:r>
              <a:rPr lang="en-US" sz="900" dirty="0" smtClean="0"/>
              <a:t>Graphic courtesy of Convey Computer, source: http</a:t>
            </a:r>
            <a:r>
              <a:rPr lang="en-US" sz="900" dirty="0"/>
              <a:t>://www.conveycomputer.com/files/1113/5085/5467/ConveySmithWaterman6202011.pdf</a:t>
            </a:r>
            <a:endParaRPr lang="en-US" sz="900" dirty="0"/>
          </a:p>
        </p:txBody>
      </p:sp>
      <p:pic>
        <p:nvPicPr>
          <p:cNvPr id="7" name="Picture 2" descr="http://www.micron.com/~/media/track-3-images/in_line-images/mergers-and-acquisitions/500_x_120_convey_is_now_micron_logo.jpg?la=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334636"/>
            <a:ext cx="2694012" cy="6465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7400" y="6593117"/>
            <a:ext cx="3200400" cy="246221"/>
          </a:xfrm>
          <a:prstGeom prst="rect">
            <a:avLst/>
          </a:prstGeom>
          <a:noFill/>
        </p:spPr>
        <p:txBody>
          <a:bodyPr wrap="square" rtlCol="0">
            <a:spAutoFit/>
          </a:bodyPr>
          <a:lstStyle/>
          <a:p>
            <a:r>
              <a:rPr lang="en-US" sz="1000" dirty="0" smtClean="0"/>
              <a:t>PE: Processing elements</a:t>
            </a:r>
            <a:endParaRPr lang="en-US" sz="1000" dirty="0"/>
          </a:p>
        </p:txBody>
      </p:sp>
    </p:spTree>
    <p:extLst>
      <p:ext uri="{BB962C8B-B14F-4D97-AF65-F5344CB8AC3E}">
        <p14:creationId xmlns:p14="http://schemas.microsoft.com/office/powerpoint/2010/main" val="220138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Smith-Waterman with HT</a:t>
            </a:r>
            <a:endParaRPr lang="en-US" dirty="0"/>
          </a:p>
        </p:txBody>
      </p:sp>
      <p:sp>
        <p:nvSpPr>
          <p:cNvPr id="3" name="Content Placeholder 2"/>
          <p:cNvSpPr>
            <a:spLocks noGrp="1"/>
          </p:cNvSpPr>
          <p:nvPr>
            <p:ph idx="1"/>
          </p:nvPr>
        </p:nvSpPr>
        <p:spPr/>
        <p:txBody>
          <a:bodyPr/>
          <a:lstStyle/>
          <a:p>
            <a:r>
              <a:rPr lang="en-US" dirty="0" smtClean="0"/>
              <a:t>HT design capable of processing arbitrarily long queries unlike reference HDL design </a:t>
            </a:r>
          </a:p>
          <a:p>
            <a:pPr lvl="1"/>
            <a:r>
              <a:rPr lang="en-US" dirty="0" smtClean="0"/>
              <a:t>Due to ease of programming complex control logics using high-level language</a:t>
            </a:r>
          </a:p>
          <a:p>
            <a:r>
              <a:rPr lang="en-US" dirty="0" smtClean="0"/>
              <a:t>16 HT units</a:t>
            </a:r>
          </a:p>
          <a:p>
            <a:pPr lvl="1"/>
            <a:r>
              <a:rPr lang="en-US" dirty="0" smtClean="0"/>
              <a:t>Each holds 64 PEs</a:t>
            </a:r>
          </a:p>
          <a:p>
            <a:pPr lvl="1"/>
            <a:r>
              <a:rPr lang="en-US" dirty="0" smtClean="0"/>
              <a:t>1024 PEs in total</a:t>
            </a:r>
          </a:p>
          <a:p>
            <a:pPr lvl="1"/>
            <a:r>
              <a:rPr lang="en-US" dirty="0" smtClean="0"/>
              <a:t>Query-database </a:t>
            </a:r>
            <a:br>
              <a:rPr lang="en-US" dirty="0" smtClean="0"/>
            </a:br>
            <a:r>
              <a:rPr lang="en-US" dirty="0" smtClean="0"/>
              <a:t>module aligns 8-long</a:t>
            </a:r>
            <a:br>
              <a:rPr lang="en-US" dirty="0" smtClean="0"/>
            </a:br>
            <a:r>
              <a:rPr lang="en-US" dirty="0" smtClean="0"/>
              <a:t>segments of query </a:t>
            </a:r>
            <a:br>
              <a:rPr lang="en-US" dirty="0" smtClean="0"/>
            </a:br>
            <a:r>
              <a:rPr lang="en-US" dirty="0" smtClean="0"/>
              <a:t>and database seq.</a:t>
            </a: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14</a:t>
            </a:fld>
            <a:endParaRPr lang="en-US" altLang="en-US">
              <a:solidFill>
                <a:srgbClr val="000000"/>
              </a:solidFill>
              <a:latin typeface="Garamond"/>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914502"/>
            <a:ext cx="5145833" cy="3257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351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Comparison Study Setup</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Target platform: Convey HC-2ex</a:t>
            </a:r>
          </a:p>
          <a:p>
            <a:pPr lvl="1"/>
            <a:r>
              <a:rPr lang="en-US" dirty="0" smtClean="0"/>
              <a:t>Two Xeon X5670 processors (12 cores) on host side</a:t>
            </a:r>
          </a:p>
          <a:p>
            <a:pPr lvl="1"/>
            <a:r>
              <a:rPr lang="en-US" dirty="0" smtClean="0"/>
              <a:t>Four Xilinx Virtex-6 LX760 FPGAs on coprocessor</a:t>
            </a:r>
          </a:p>
          <a:p>
            <a:pPr lvl="1"/>
            <a:r>
              <a:rPr lang="en-US" dirty="0" smtClean="0"/>
              <a:t>64GB host memory and 16GB coprocessor memory</a:t>
            </a:r>
          </a:p>
          <a:p>
            <a:pPr lvl="1"/>
            <a:r>
              <a:rPr lang="en-US" dirty="0" smtClean="0"/>
              <a:t>Xilinx ISE version 14.7 and HT version 1.3 were used</a:t>
            </a:r>
          </a:p>
          <a:p>
            <a:r>
              <a:rPr lang="en-US" dirty="0" smtClean="0"/>
              <a:t>Read-world input data for kernels</a:t>
            </a:r>
          </a:p>
          <a:p>
            <a:pPr lvl="1"/>
            <a:r>
              <a:rPr lang="en-US" dirty="0" smtClean="0"/>
              <a:t>Sobel’s input images are of resolution 640x480, 1280x720, 1920x1080</a:t>
            </a:r>
          </a:p>
          <a:p>
            <a:pPr lvl="1"/>
            <a:r>
              <a:rPr lang="en-US" dirty="0" smtClean="0"/>
              <a:t>BFS’s inputs are random graphs with 2^23 vertices and Nx2^23 edges, where N equals 8, 16, 32, and 64</a:t>
            </a:r>
          </a:p>
          <a:p>
            <a:pPr lvl="1"/>
            <a:r>
              <a:rPr lang="en-US" dirty="0" smtClean="0"/>
              <a:t>SW’s inputs </a:t>
            </a:r>
          </a:p>
          <a:p>
            <a:pPr lvl="2"/>
            <a:r>
              <a:rPr lang="en-US" dirty="0" smtClean="0"/>
              <a:t>Database: Swiss-</a:t>
            </a:r>
            <a:r>
              <a:rPr lang="en-US" dirty="0" err="1" smtClean="0"/>
              <a:t>Prot</a:t>
            </a:r>
            <a:r>
              <a:rPr lang="en-US" dirty="0" smtClean="0"/>
              <a:t> protein database with 195,014,757 residues in 547,599 sequences</a:t>
            </a:r>
          </a:p>
          <a:p>
            <a:pPr lvl="2"/>
            <a:r>
              <a:rPr lang="en-US" dirty="0" smtClean="0"/>
              <a:t>Queries: P07327, P01008, P03435, and Q9UKN1, featuring various lengths that are shorter and longer than 480</a:t>
            </a:r>
            <a:endParaRPr lang="en-US"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15</a:t>
            </a:fld>
            <a:endParaRPr lang="en-US" altLang="en-US">
              <a:solidFill>
                <a:srgbClr val="000000"/>
              </a:solidFill>
              <a:latin typeface="Garamond"/>
            </a:endParaRPr>
          </a:p>
        </p:txBody>
      </p:sp>
      <p:pic>
        <p:nvPicPr>
          <p:cNvPr id="10242" name="Picture 2" descr="http://public.blu.livefilestore.com/y1p0QLu8MP2xummoVbU0pOa3GiGFWdd9napk6S_uadENkdiMZ0UKEi0tuXSMMgGtrqaFojyIqw4cePH7s68QguZPg/CLIPART_OF_46774_SMJPG.jpg?psi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5101" y="277813"/>
            <a:ext cx="2247899" cy="124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053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304800" y="1143000"/>
            <a:ext cx="8534400" cy="1732935"/>
          </a:xfrm>
        </p:spPr>
        <p:txBody>
          <a:bodyPr>
            <a:normAutofit fontScale="92500" lnSpcReduction="10000"/>
          </a:bodyPr>
          <a:lstStyle/>
          <a:p>
            <a:r>
              <a:rPr lang="en-US" dirty="0" smtClean="0"/>
              <a:t>HT can achieve &gt;80% performance of optimized HDL for all three kernels in a fraction of the dev. time</a:t>
            </a:r>
          </a:p>
          <a:p>
            <a:r>
              <a:rPr lang="en-US" dirty="0" smtClean="0"/>
              <a:t>There is non-negligible resource overhead but may be tolerable given the productivity gain</a:t>
            </a:r>
            <a:endParaRPr lang="en-US"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16</a:t>
            </a:fld>
            <a:endParaRPr lang="en-US" altLang="en-US">
              <a:solidFill>
                <a:srgbClr val="000000"/>
              </a:solidFill>
              <a:latin typeface="Garamond"/>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886817"/>
            <a:ext cx="9170973" cy="329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762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Reconfigurable computing</a:t>
            </a:r>
          </a:p>
          <a:p>
            <a:pPr lvl="1"/>
            <a:r>
              <a:rPr lang="en-US" dirty="0" smtClean="0"/>
              <a:t>Increasing popularity in high-performance computing apps</a:t>
            </a:r>
          </a:p>
          <a:p>
            <a:pPr lvl="1"/>
            <a:r>
              <a:rPr lang="en-US" dirty="0" smtClean="0"/>
              <a:t>Facing design productivity challenges</a:t>
            </a:r>
          </a:p>
          <a:p>
            <a:pPr lvl="1"/>
            <a:r>
              <a:rPr lang="en-US" dirty="0" smtClean="0"/>
              <a:t>High-level synthesis could help improve productivity but </a:t>
            </a:r>
            <a:br>
              <a:rPr lang="en-US" dirty="0" smtClean="0"/>
            </a:br>
            <a:r>
              <a:rPr lang="en-US" dirty="0" smtClean="0"/>
              <a:t>needs evaluation in tradeoff of performance &amp; resource</a:t>
            </a:r>
          </a:p>
          <a:p>
            <a:pPr lvl="1"/>
            <a:endParaRPr lang="en-US" sz="1000" dirty="0" smtClean="0"/>
          </a:p>
          <a:p>
            <a:r>
              <a:rPr lang="en-US" dirty="0" smtClean="0"/>
              <a:t>HT―new promising HLS―needs evaluation </a:t>
            </a:r>
          </a:p>
          <a:p>
            <a:pPr lvl="1"/>
            <a:r>
              <a:rPr lang="en-US" dirty="0" smtClean="0"/>
              <a:t>Familiar design entry and flexible infrastructure</a:t>
            </a:r>
          </a:p>
          <a:p>
            <a:pPr lvl="1"/>
            <a:r>
              <a:rPr lang="en-US" dirty="0" smtClean="0"/>
              <a:t>Qualitative evaluation of HT’s design flow identifies productivity boost in comparison to HDL</a:t>
            </a:r>
          </a:p>
          <a:p>
            <a:pPr lvl="1"/>
            <a:r>
              <a:rPr lang="en-US" dirty="0" smtClean="0"/>
              <a:t>Quantitative evaluation of performance, resource, and productivity using </a:t>
            </a:r>
            <a:r>
              <a:rPr lang="en-US" dirty="0"/>
              <a:t>Three </a:t>
            </a:r>
            <a:r>
              <a:rPr lang="en-US" dirty="0" smtClean="0"/>
              <a:t>distinctive kernels</a:t>
            </a:r>
          </a:p>
          <a:p>
            <a:pPr lvl="1"/>
            <a:r>
              <a:rPr lang="en-US" dirty="0" smtClean="0"/>
              <a:t>Notable Result: </a:t>
            </a:r>
            <a:r>
              <a:rPr lang="en-US" dirty="0" smtClean="0">
                <a:solidFill>
                  <a:srgbClr val="0070C0"/>
                </a:solidFill>
              </a:rPr>
              <a:t>&gt;80%</a:t>
            </a:r>
            <a:r>
              <a:rPr lang="en-US" dirty="0" smtClean="0"/>
              <a:t> performance of optimized HDL achieved with HT in a fraction of design time</a:t>
            </a:r>
          </a:p>
          <a:p>
            <a:pPr lvl="1"/>
            <a:endParaRPr lang="en-US" sz="1000" dirty="0" smtClean="0"/>
          </a:p>
          <a:p>
            <a:r>
              <a:rPr lang="en-US" dirty="0" smtClean="0"/>
              <a:t>Future work</a:t>
            </a:r>
          </a:p>
          <a:p>
            <a:pPr lvl="1"/>
            <a:r>
              <a:rPr lang="en-US" dirty="0" smtClean="0"/>
              <a:t>Detailed analysis of resource can reveal how much overhead each component of HT infrastructure incurs</a:t>
            </a:r>
          </a:p>
          <a:p>
            <a:pPr lvl="1"/>
            <a:r>
              <a:rPr lang="en-US" dirty="0" smtClean="0"/>
              <a:t>Explore new capabilities provided by HT version 1.5 and beyond</a:t>
            </a:r>
          </a:p>
          <a:p>
            <a:pPr lvl="2"/>
            <a:r>
              <a:rPr lang="en-US" sz="2100" dirty="0" smtClean="0"/>
              <a:t>E.g., Unit-wise messaging, module replication, etc.</a:t>
            </a:r>
            <a:endParaRPr lang="en-US" sz="2100"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17</a:t>
            </a:fld>
            <a:endParaRPr lang="en-US" altLang="en-US">
              <a:solidFill>
                <a:srgbClr val="000000"/>
              </a:solidFill>
              <a:latin typeface="Garamond"/>
            </a:endParaRPr>
          </a:p>
        </p:txBody>
      </p:sp>
      <p:pic>
        <p:nvPicPr>
          <p:cNvPr id="5" name="Picture 4"/>
          <p:cNvPicPr>
            <a:picLocks noChangeAspect="1"/>
          </p:cNvPicPr>
          <p:nvPr/>
        </p:nvPicPr>
        <p:blipFill>
          <a:blip r:embed="rId2"/>
          <a:stretch>
            <a:fillRect/>
          </a:stretch>
        </p:blipFill>
        <p:spPr>
          <a:xfrm>
            <a:off x="6780323" y="304800"/>
            <a:ext cx="2363677" cy="2362200"/>
          </a:xfrm>
          <a:prstGeom prst="rect">
            <a:avLst/>
          </a:prstGeom>
        </p:spPr>
      </p:pic>
    </p:spTree>
    <p:extLst>
      <p:ext uri="{BB962C8B-B14F-4D97-AF65-F5344CB8AC3E}">
        <p14:creationId xmlns:p14="http://schemas.microsoft.com/office/powerpoint/2010/main" val="3359692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381000" y="4343400"/>
            <a:ext cx="8534400" cy="1635125"/>
          </a:xfrm>
        </p:spPr>
        <p:txBody>
          <a:bodyPr/>
          <a:lstStyle/>
          <a:p>
            <a:r>
              <a:rPr lang="en-US" sz="2000" dirty="0"/>
              <a:t>This work was supported in part by the I/UCRC Program of the National Science Foundation under Grant Nos. EEC-0642422 and IIP-1161022. </a:t>
            </a:r>
            <a:endParaRPr lang="en-US" sz="2000" dirty="0" smtClean="0"/>
          </a:p>
          <a:p>
            <a:r>
              <a:rPr lang="en-US" sz="2000" dirty="0" smtClean="0"/>
              <a:t>Industry </a:t>
            </a:r>
            <a:r>
              <a:rPr lang="en-US" sz="2000" dirty="0" smtClean="0"/>
              <a:t>partner: Convey Computer</a:t>
            </a:r>
            <a:endParaRPr lang="en-US" sz="2000" dirty="0"/>
          </a:p>
          <a:p>
            <a:endParaRPr lang="en-US"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18</a:t>
            </a:fld>
            <a:endParaRPr lang="en-US" altLang="en-US" dirty="0">
              <a:solidFill>
                <a:srgbClr val="000000"/>
              </a:solidFill>
              <a:latin typeface="Garamond"/>
            </a:endParaRPr>
          </a:p>
        </p:txBody>
      </p:sp>
      <p:pic>
        <p:nvPicPr>
          <p:cNvPr id="10" name="Picture 9"/>
          <p:cNvPicPr>
            <a:picLocks noChangeAspect="1"/>
          </p:cNvPicPr>
          <p:nvPr/>
        </p:nvPicPr>
        <p:blipFill>
          <a:blip r:embed="rId2"/>
          <a:stretch>
            <a:fillRect/>
          </a:stretch>
        </p:blipFill>
        <p:spPr>
          <a:xfrm>
            <a:off x="1752600" y="1586725"/>
            <a:ext cx="5470476" cy="986139"/>
          </a:xfrm>
          <a:prstGeom prst="rect">
            <a:avLst/>
          </a:prstGeom>
        </p:spPr>
      </p:pic>
      <p:pic>
        <p:nvPicPr>
          <p:cNvPr id="2050" name="Picture 2" descr="http://www.micron.com/~/media/track-3-images/in_line-images/mergers-and-acquisitions/500_x_120_convey_is_now_micron_logo.jpg?la=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75690"/>
            <a:ext cx="4370412" cy="104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32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19</a:t>
            </a:fld>
            <a:endParaRPr lang="en-US" altLang="en-US" dirty="0">
              <a:solidFill>
                <a:srgbClr val="000000"/>
              </a:solidFill>
              <a:latin typeface="Garamond"/>
            </a:endParaRPr>
          </a:p>
        </p:txBody>
      </p:sp>
      <p:pic>
        <p:nvPicPr>
          <p:cNvPr id="1026" name="Picture 2" descr="http://suddenlyseptember.com/wp-content/uploads/2015/02/Ask-The-Right-Questi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524000"/>
            <a:ext cx="3806825" cy="380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2</a:t>
            </a:fld>
            <a:endParaRPr lang="en-US" altLang="en-US">
              <a:solidFill>
                <a:srgbClr val="000000"/>
              </a:solidFill>
              <a:latin typeface="Garamond"/>
            </a:endParaRPr>
          </a:p>
        </p:txBody>
      </p:sp>
      <p:sp>
        <p:nvSpPr>
          <p:cNvPr id="5" name="Content Placeholder 2"/>
          <p:cNvSpPr>
            <a:spLocks noGrp="1"/>
          </p:cNvSpPr>
          <p:nvPr>
            <p:ph idx="1"/>
          </p:nvPr>
        </p:nvSpPr>
        <p:spPr/>
        <p:txBody>
          <a:bodyPr>
            <a:normAutofit/>
          </a:bodyPr>
          <a:lstStyle/>
          <a:p>
            <a:r>
              <a:rPr lang="en-US" dirty="0" smtClean="0"/>
              <a:t>Introduction</a:t>
            </a:r>
          </a:p>
          <a:p>
            <a:pPr lvl="1"/>
            <a:r>
              <a:rPr lang="en-US" dirty="0" smtClean="0"/>
              <a:t>Reconfigurable computing</a:t>
            </a:r>
          </a:p>
          <a:p>
            <a:pPr lvl="1"/>
            <a:r>
              <a:rPr lang="en-US" dirty="0" smtClean="0"/>
              <a:t>Motivation and approach</a:t>
            </a:r>
          </a:p>
          <a:p>
            <a:r>
              <a:rPr lang="en-US" dirty="0" smtClean="0"/>
              <a:t>Overview </a:t>
            </a:r>
            <a:r>
              <a:rPr lang="en-US" dirty="0"/>
              <a:t>of Convey </a:t>
            </a:r>
            <a:r>
              <a:rPr lang="en-US" dirty="0" smtClean="0"/>
              <a:t>Hybrid-Threading (HT)</a:t>
            </a:r>
            <a:endParaRPr lang="en-US" dirty="0" smtClean="0"/>
          </a:p>
          <a:p>
            <a:r>
              <a:rPr lang="en-US" dirty="0" smtClean="0"/>
              <a:t>Design flow comparison: HT versus HDL</a:t>
            </a:r>
          </a:p>
          <a:p>
            <a:r>
              <a:rPr lang="en-US" dirty="0" smtClean="0"/>
              <a:t>Reference kernels</a:t>
            </a:r>
          </a:p>
          <a:p>
            <a:pPr lvl="1"/>
            <a:r>
              <a:rPr lang="en-US" dirty="0" smtClean="0"/>
              <a:t>Sobel, Breadth-first search, Smith-Waterman</a:t>
            </a:r>
          </a:p>
          <a:p>
            <a:r>
              <a:rPr lang="en-US" dirty="0" smtClean="0"/>
              <a:t>Results</a:t>
            </a:r>
          </a:p>
          <a:p>
            <a:pPr lvl="1"/>
            <a:r>
              <a:rPr lang="en-US" dirty="0" smtClean="0"/>
              <a:t>Performance, resource utilization, and productivity</a:t>
            </a:r>
          </a:p>
          <a:p>
            <a:r>
              <a:rPr lang="en-US" dirty="0" smtClean="0"/>
              <a:t>Conclusions</a:t>
            </a:r>
          </a:p>
        </p:txBody>
      </p:sp>
      <p:pic>
        <p:nvPicPr>
          <p:cNvPr id="1028" name="Picture 4" descr="Sheikh Tuhin To Do Lis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463" y="444629"/>
            <a:ext cx="1716937" cy="214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20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0583B6EF-DF01-4597-8272-DF0D7060CF2C}" type="slidenum">
              <a:rPr lang="en-US" altLang="en-US"/>
              <a:pPr>
                <a:defRPr/>
              </a:pPr>
              <a:t>3</a:t>
            </a:fld>
            <a:endParaRPr lang="en-US" altLang="en-US" dirty="0"/>
          </a:p>
        </p:txBody>
      </p:sp>
      <p:sp>
        <p:nvSpPr>
          <p:cNvPr id="1001474" name="Rectangle 2"/>
          <p:cNvSpPr>
            <a:spLocks noGrp="1" noChangeArrowheads="1"/>
          </p:cNvSpPr>
          <p:nvPr>
            <p:ph type="title"/>
          </p:nvPr>
        </p:nvSpPr>
        <p:spPr/>
        <p:txBody>
          <a:bodyPr/>
          <a:lstStyle/>
          <a:p>
            <a:pPr eaLnBrk="1" hangingPunct="1">
              <a:defRPr/>
            </a:pPr>
            <a:r>
              <a:rPr lang="en-US" sz="4000" b="1" dirty="0" smtClean="0">
                <a:effectLst>
                  <a:outerShdw blurRad="38100" dist="38100" dir="2700000" algn="tl">
                    <a:srgbClr val="C0C0C0"/>
                  </a:outerShdw>
                </a:effectLst>
              </a:rPr>
              <a:t>Reconfigurable Computing (RC)</a:t>
            </a:r>
            <a:endParaRPr lang="en-US" sz="4000" b="1" dirty="0">
              <a:effectLst>
                <a:outerShdw blurRad="38100" dist="38100" dir="2700000" algn="tl">
                  <a:srgbClr val="C0C0C0"/>
                </a:outerShdw>
              </a:effectLst>
            </a:endParaRPr>
          </a:p>
        </p:txBody>
      </p:sp>
      <p:sp>
        <p:nvSpPr>
          <p:cNvPr id="1001475" name="Rectangle 3"/>
          <p:cNvSpPr>
            <a:spLocks noGrp="1" noChangeArrowheads="1"/>
          </p:cNvSpPr>
          <p:nvPr>
            <p:ph type="body" idx="1"/>
          </p:nvPr>
        </p:nvSpPr>
        <p:spPr>
          <a:xfrm>
            <a:off x="304800" y="999779"/>
            <a:ext cx="8534400" cy="4987925"/>
          </a:xfrm>
        </p:spPr>
        <p:txBody>
          <a:bodyPr/>
          <a:lstStyle/>
          <a:p>
            <a:pPr eaLnBrk="1" hangingPunct="1"/>
            <a:r>
              <a:rPr lang="en-US" sz="2400" dirty="0" smtClean="0"/>
              <a:t>What is RC?</a:t>
            </a:r>
          </a:p>
          <a:p>
            <a:pPr lvl="1" eaLnBrk="1" hangingPunct="1"/>
            <a:r>
              <a:rPr lang="en-US" sz="2000" dirty="0" smtClean="0"/>
              <a:t>Computer </a:t>
            </a:r>
            <a:r>
              <a:rPr lang="en-US" sz="2000" dirty="0"/>
              <a:t>architecture combining </a:t>
            </a:r>
            <a:r>
              <a:rPr lang="en-US" sz="2000" dirty="0" smtClean="0"/>
              <a:t>flexibility </a:t>
            </a:r>
            <a:r>
              <a:rPr lang="en-US" sz="2000" dirty="0"/>
              <a:t>of software with </a:t>
            </a:r>
            <a:r>
              <a:rPr lang="en-US" sz="2000" dirty="0" smtClean="0"/>
              <a:t>high </a:t>
            </a:r>
            <a:r>
              <a:rPr lang="en-US" sz="2000" dirty="0"/>
              <a:t>performance of </a:t>
            </a:r>
            <a:r>
              <a:rPr lang="en-US" sz="2000" dirty="0" smtClean="0"/>
              <a:t>hardware—field-programmable gate arrays (FPGAs)</a:t>
            </a:r>
          </a:p>
          <a:p>
            <a:pPr lvl="1" eaLnBrk="1" hangingPunct="1"/>
            <a:r>
              <a:rPr lang="en-US" sz="2000" dirty="0" smtClean="0"/>
              <a:t>Relatively new computing technology with growing popularity</a:t>
            </a:r>
          </a:p>
          <a:p>
            <a:pPr lvl="2" eaLnBrk="1" hangingPunct="1"/>
            <a:r>
              <a:rPr lang="en-US" sz="1600" dirty="0" smtClean="0"/>
              <a:t>Limited but growing list of available devices, tools, systems, and apps</a:t>
            </a:r>
          </a:p>
          <a:p>
            <a:pPr eaLnBrk="1" hangingPunct="1"/>
            <a:r>
              <a:rPr lang="en-US" sz="2400" dirty="0" smtClean="0"/>
              <a:t>Technical advantages</a:t>
            </a:r>
          </a:p>
          <a:p>
            <a:pPr lvl="1" eaLnBrk="1" hangingPunct="1"/>
            <a:r>
              <a:rPr lang="en-US" sz="2000" dirty="0" smtClean="0"/>
              <a:t>Great performance for certain applications with need for:</a:t>
            </a:r>
          </a:p>
          <a:p>
            <a:pPr lvl="2" eaLnBrk="1" hangingPunct="1"/>
            <a:r>
              <a:rPr lang="en-US" sz="1600" dirty="0" smtClean="0"/>
              <a:t>Customizable parallelism (width, depth), data precision (size, format), </a:t>
            </a:r>
            <a:br>
              <a:rPr lang="en-US" sz="1600" dirty="0" smtClean="0"/>
            </a:br>
            <a:r>
              <a:rPr lang="en-US" sz="1600" dirty="0" smtClean="0"/>
              <a:t>operations and units (type, quantity), memory structure, etc.</a:t>
            </a:r>
          </a:p>
          <a:p>
            <a:pPr lvl="1" eaLnBrk="1" hangingPunct="1"/>
            <a:r>
              <a:rPr lang="en-US" sz="2000" dirty="0" smtClean="0"/>
              <a:t>More power/energy-efficient than fixed processors (CPU, GPU)</a:t>
            </a:r>
          </a:p>
          <a:p>
            <a:pPr eaLnBrk="1" hangingPunct="1"/>
            <a:r>
              <a:rPr lang="en-US" sz="2400" dirty="0" smtClean="0"/>
              <a:t>Technical </a:t>
            </a:r>
            <a:r>
              <a:rPr lang="en-US" sz="2400" dirty="0" smtClean="0"/>
              <a:t>challenges</a:t>
            </a:r>
            <a:endParaRPr lang="en-US" sz="2400" dirty="0" smtClean="0"/>
          </a:p>
          <a:p>
            <a:pPr lvl="1" eaLnBrk="1" hangingPunct="1"/>
            <a:r>
              <a:rPr lang="en-US" sz="2000" dirty="0" smtClean="0"/>
              <a:t>Programming complexity with adaptive hardware</a:t>
            </a:r>
          </a:p>
          <a:p>
            <a:pPr lvl="2" eaLnBrk="1" hangingPunct="1"/>
            <a:r>
              <a:rPr lang="en-US" sz="1600" dirty="0" smtClean="0"/>
              <a:t>Low-level design entry languages with lengthy compilation</a:t>
            </a:r>
          </a:p>
          <a:p>
            <a:pPr lvl="1" eaLnBrk="1" hangingPunct="1"/>
            <a:r>
              <a:rPr lang="en-US" sz="2000" dirty="0" smtClean="0"/>
              <a:t>Validation of hardware design is very time consuming</a:t>
            </a:r>
            <a:endParaRPr lang="en-US" sz="2000" dirty="0"/>
          </a:p>
        </p:txBody>
      </p:sp>
      <p:pic>
        <p:nvPicPr>
          <p:cNvPr id="1132560" name="Picture 16" descr="C:\Users\Dr. George\AppData\Local\Microsoft\Windows\Temporary Internet Files\Content.IE5\7U5ZHYRJ\MC900055171[1].wmf"/>
          <p:cNvPicPr>
            <a:picLocks noChangeAspect="1" noChangeArrowheads="1"/>
          </p:cNvPicPr>
          <p:nvPr/>
        </p:nvPicPr>
        <p:blipFill>
          <a:blip r:embed="rId3" cstate="print"/>
          <a:srcRect/>
          <a:stretch>
            <a:fillRect/>
          </a:stretch>
        </p:blipFill>
        <p:spPr bwMode="auto">
          <a:xfrm>
            <a:off x="7764106" y="4664075"/>
            <a:ext cx="1149350" cy="1127125"/>
          </a:xfrm>
          <a:prstGeom prst="rect">
            <a:avLst/>
          </a:prstGeom>
          <a:ln>
            <a:noFill/>
          </a:ln>
          <a:effectLst>
            <a:outerShdw blurRad="50800" dist="38100" dir="2700000" algn="tl" rotWithShape="0">
              <a:prstClr val="black">
                <a:alpha val="40000"/>
              </a:prstClr>
            </a:outerShdw>
          </a:effectLst>
        </p:spPr>
      </p:pic>
      <p:pic>
        <p:nvPicPr>
          <p:cNvPr id="9" name="Picture 2" descr="C:\Users\Dr. George\AppData\Local\Microsoft\Windows\Temporary Internet Files\Content.IE5\85LLJ9SD\MC900215354[1].wmf"/>
          <p:cNvPicPr>
            <a:picLocks noChangeAspect="1" noChangeArrowheads="1"/>
          </p:cNvPicPr>
          <p:nvPr/>
        </p:nvPicPr>
        <p:blipFill>
          <a:blip r:embed="rId4" cstate="print"/>
          <a:srcRect/>
          <a:stretch>
            <a:fillRect/>
          </a:stretch>
        </p:blipFill>
        <p:spPr bwMode="auto">
          <a:xfrm flipH="1">
            <a:off x="7689850" y="2514600"/>
            <a:ext cx="1262062" cy="1425575"/>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221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014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14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14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14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14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14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14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147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0147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147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147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147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32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smtClean="0"/>
              <a:t>Closer Look: </a:t>
            </a:r>
            <a:r>
              <a:rPr lang="en-US" dirty="0" smtClean="0"/>
              <a:t>Challenges </a:t>
            </a:r>
            <a:r>
              <a:rPr lang="en-US" dirty="0" smtClean="0"/>
              <a:t>with RC</a:t>
            </a:r>
            <a:endParaRPr lang="en-US" dirty="0"/>
          </a:p>
        </p:txBody>
      </p:sp>
      <p:sp>
        <p:nvSpPr>
          <p:cNvPr id="3" name="Content Placeholder 2"/>
          <p:cNvSpPr>
            <a:spLocks noGrp="1"/>
          </p:cNvSpPr>
          <p:nvPr>
            <p:ph idx="1"/>
          </p:nvPr>
        </p:nvSpPr>
        <p:spPr/>
        <p:txBody>
          <a:bodyPr/>
          <a:lstStyle/>
          <a:p>
            <a:r>
              <a:rPr lang="en-US" sz="2400" dirty="0" smtClean="0"/>
              <a:t>Low-level hardware description </a:t>
            </a:r>
            <a:r>
              <a:rPr lang="en-US" sz="2400" dirty="0" smtClean="0"/>
              <a:t>languages</a:t>
            </a:r>
            <a:br>
              <a:rPr lang="en-US" sz="2400" dirty="0" smtClean="0"/>
            </a:br>
            <a:r>
              <a:rPr lang="en-US" sz="2400" dirty="0" smtClean="0"/>
              <a:t>(HDLs) limit </a:t>
            </a:r>
            <a:r>
              <a:rPr lang="en-US" sz="2400" dirty="0" smtClean="0"/>
              <a:t>design productivity</a:t>
            </a:r>
          </a:p>
          <a:p>
            <a:pPr lvl="1"/>
            <a:r>
              <a:rPr lang="en-US" sz="2000" dirty="0"/>
              <a:t>Steep learning curve </a:t>
            </a:r>
            <a:endParaRPr lang="en-US" sz="2000" dirty="0" smtClean="0"/>
          </a:p>
          <a:p>
            <a:pPr lvl="2"/>
            <a:r>
              <a:rPr lang="en-US" sz="1600" dirty="0" smtClean="0"/>
              <a:t>Requires specifying </a:t>
            </a:r>
            <a:r>
              <a:rPr lang="en-US" sz="1600" dirty="0" smtClean="0"/>
              <a:t>hardware </a:t>
            </a:r>
            <a:r>
              <a:rPr lang="en-US" sz="1600" dirty="0" smtClean="0"/>
              <a:t>at register-transfer level (RTL)</a:t>
            </a:r>
          </a:p>
          <a:p>
            <a:pPr lvl="2"/>
            <a:r>
              <a:rPr lang="en-US" sz="1600" dirty="0" smtClean="0"/>
              <a:t>Have </a:t>
            </a:r>
            <a:r>
              <a:rPr lang="en-US" sz="1600" dirty="0" smtClean="0"/>
              <a:t>to handle data-dependencies and </a:t>
            </a:r>
            <a:r>
              <a:rPr lang="en-US" sz="1600" dirty="0" smtClean="0"/>
              <a:t>state </a:t>
            </a:r>
            <a:r>
              <a:rPr lang="en-US" sz="1600" dirty="0" smtClean="0"/>
              <a:t>control </a:t>
            </a:r>
            <a:endParaRPr lang="en-US" sz="1600" dirty="0" smtClean="0"/>
          </a:p>
          <a:p>
            <a:pPr lvl="2"/>
            <a:endParaRPr lang="en-US" sz="1000" dirty="0" smtClean="0"/>
          </a:p>
          <a:p>
            <a:r>
              <a:rPr lang="en-US" sz="2400" dirty="0" smtClean="0"/>
              <a:t>Lengthy simulation/compilation of HDL code</a:t>
            </a:r>
          </a:p>
          <a:p>
            <a:pPr lvl="1"/>
            <a:r>
              <a:rPr lang="en-US" sz="2000" dirty="0"/>
              <a:t>Need to simulate at </a:t>
            </a:r>
            <a:r>
              <a:rPr lang="en-US" sz="2000" dirty="0" smtClean="0"/>
              <a:t>RTL level (bit as element)</a:t>
            </a:r>
            <a:endParaRPr lang="en-US" sz="2000" dirty="0"/>
          </a:p>
          <a:p>
            <a:pPr lvl="1"/>
            <a:r>
              <a:rPr lang="en-US" sz="2000" dirty="0" smtClean="0"/>
              <a:t>Need for comprehensive </a:t>
            </a:r>
            <a:r>
              <a:rPr lang="en-US" sz="2000" dirty="0"/>
              <a:t>test benches –  </a:t>
            </a:r>
            <a:br>
              <a:rPr lang="en-US" sz="2000" dirty="0"/>
            </a:br>
            <a:r>
              <a:rPr lang="en-US" sz="2000" dirty="0"/>
              <a:t>complex &amp; require significant design </a:t>
            </a:r>
            <a:r>
              <a:rPr lang="en-US" sz="2000" dirty="0" smtClean="0"/>
              <a:t>time</a:t>
            </a:r>
          </a:p>
          <a:p>
            <a:pPr lvl="2"/>
            <a:endParaRPr lang="en-US" sz="1000" dirty="0" smtClean="0"/>
          </a:p>
          <a:p>
            <a:r>
              <a:rPr lang="en-US" sz="2400" dirty="0" smtClean="0"/>
              <a:t>HDL </a:t>
            </a:r>
            <a:r>
              <a:rPr lang="en-US" sz="2400" dirty="0" smtClean="0"/>
              <a:t>design </a:t>
            </a:r>
            <a:r>
              <a:rPr lang="en-US" sz="2400" dirty="0" smtClean="0"/>
              <a:t>validation </a:t>
            </a:r>
            <a:r>
              <a:rPr lang="en-US" sz="2400" dirty="0" smtClean="0"/>
              <a:t>time </a:t>
            </a:r>
            <a:r>
              <a:rPr lang="en-US" sz="2400" dirty="0" smtClean="0"/>
              <a:t>consuming</a:t>
            </a:r>
          </a:p>
          <a:p>
            <a:pPr lvl="1"/>
            <a:r>
              <a:rPr lang="en-US" sz="2000" dirty="0" smtClean="0"/>
              <a:t>Need </a:t>
            </a:r>
            <a:r>
              <a:rPr lang="en-US" sz="2000" dirty="0"/>
              <a:t>for hardware </a:t>
            </a:r>
            <a:r>
              <a:rPr lang="en-US" sz="2000" dirty="0" smtClean="0"/>
              <a:t>compilation―synthesis, </a:t>
            </a:r>
            <a:br>
              <a:rPr lang="en-US" sz="2000" dirty="0" smtClean="0"/>
            </a:br>
            <a:r>
              <a:rPr lang="en-US" sz="2000" dirty="0" smtClean="0"/>
              <a:t>place, &amp; route―taking </a:t>
            </a:r>
            <a:r>
              <a:rPr lang="en-US" sz="2000" dirty="0"/>
              <a:t>hours to </a:t>
            </a:r>
            <a:r>
              <a:rPr lang="en-US" sz="2000" dirty="0" smtClean="0"/>
              <a:t>days</a:t>
            </a:r>
            <a:endParaRPr lang="en-US" sz="2000" dirty="0"/>
          </a:p>
          <a:p>
            <a:pPr lvl="1"/>
            <a:endParaRPr lang="en-US" sz="2000" dirty="0" smtClean="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4</a:t>
            </a:fld>
            <a:endParaRPr lang="en-US" altLang="en-US" dirty="0">
              <a:solidFill>
                <a:srgbClr val="000000"/>
              </a:solidFill>
              <a:latin typeface="Garamond"/>
            </a:endParaRPr>
          </a:p>
        </p:txBody>
      </p:sp>
      <p:grpSp>
        <p:nvGrpSpPr>
          <p:cNvPr id="10" name="Group 9"/>
          <p:cNvGrpSpPr/>
          <p:nvPr/>
        </p:nvGrpSpPr>
        <p:grpSpPr>
          <a:xfrm>
            <a:off x="6125344" y="4191000"/>
            <a:ext cx="2971800" cy="1973805"/>
            <a:chOff x="155575" y="-1173164"/>
            <a:chExt cx="3806825" cy="2468563"/>
          </a:xfrm>
        </p:grpSpPr>
        <p:grpSp>
          <p:nvGrpSpPr>
            <p:cNvPr id="8" name="Group 7"/>
            <p:cNvGrpSpPr/>
            <p:nvPr/>
          </p:nvGrpSpPr>
          <p:grpSpPr>
            <a:xfrm>
              <a:off x="155575" y="-1173164"/>
              <a:ext cx="3806825" cy="2468563"/>
              <a:chOff x="155575" y="-1173164"/>
              <a:chExt cx="3806825" cy="2468563"/>
            </a:xfrm>
          </p:grpSpPr>
          <p:pic>
            <p:nvPicPr>
              <p:cNvPr id="1026" name="Picture 2" descr="https://www.altera.com/content/dam/altera-www/global/en_US/images/products/software/flows/cpld/images/mx2-sftware_fig1.gif"/>
              <p:cNvPicPr>
                <a:picLocks noChangeAspect="1" noChangeArrowheads="1"/>
              </p:cNvPicPr>
              <p:nvPr/>
            </p:nvPicPr>
            <p:blipFill rotWithShape="1">
              <a:blip r:embed="rId2">
                <a:extLst>
                  <a:ext uri="{28A0092B-C50C-407E-A947-70E740481C1C}">
                    <a14:useLocalDpi xmlns:a14="http://schemas.microsoft.com/office/drawing/2010/main" val="0"/>
                  </a:ext>
                </a:extLst>
              </a:blip>
              <a:srcRect r="83" b="-843"/>
              <a:stretch/>
            </p:blipFill>
            <p:spPr bwMode="auto">
              <a:xfrm>
                <a:off x="155575" y="-1173164"/>
                <a:ext cx="3806825" cy="24685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286000" y="-1163639"/>
                <a:ext cx="1676400" cy="9927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grpSp>
        <p:sp>
          <p:nvSpPr>
            <p:cNvPr id="9" name="TextBox 8"/>
            <p:cNvSpPr txBox="1"/>
            <p:nvPr/>
          </p:nvSpPr>
          <p:spPr>
            <a:xfrm>
              <a:off x="3346450" y="825440"/>
              <a:ext cx="495300" cy="338554"/>
            </a:xfrm>
            <a:prstGeom prst="rect">
              <a:avLst/>
            </a:prstGeom>
            <a:solidFill>
              <a:schemeClr val="tx1"/>
            </a:solidFill>
          </p:spPr>
          <p:txBody>
            <a:bodyPr wrap="square" rtlCol="0">
              <a:spAutoFit/>
            </a:bodyPr>
            <a:lstStyle/>
            <a:p>
              <a:pPr algn="ctr"/>
              <a:r>
                <a:rPr lang="en-US" sz="800" b="1" dirty="0" smtClean="0">
                  <a:solidFill>
                    <a:schemeClr val="bg1"/>
                  </a:solidFill>
                </a:rPr>
                <a:t>FPGA</a:t>
              </a:r>
            </a:p>
            <a:p>
              <a:endParaRPr lang="en-US" sz="800" b="1" dirty="0">
                <a:solidFill>
                  <a:schemeClr val="bg1"/>
                </a:solidFill>
              </a:endParaRPr>
            </a:p>
          </p:txBody>
        </p:sp>
      </p:grpSp>
      <p:pic>
        <p:nvPicPr>
          <p:cNvPr id="5" name="Picture 4"/>
          <p:cNvPicPr>
            <a:picLocks noChangeAspect="1"/>
          </p:cNvPicPr>
          <p:nvPr/>
        </p:nvPicPr>
        <p:blipFill rotWithShape="1">
          <a:blip r:embed="rId3"/>
          <a:srcRect l="33529" t="16765" r="34706" b="28635"/>
          <a:stretch/>
        </p:blipFill>
        <p:spPr>
          <a:xfrm>
            <a:off x="7352235" y="3299750"/>
            <a:ext cx="1749287" cy="1490133"/>
          </a:xfrm>
          <a:prstGeom prst="rect">
            <a:avLst/>
          </a:prstGeom>
        </p:spPr>
      </p:pic>
      <p:pic>
        <p:nvPicPr>
          <p:cNvPr id="1028" name="Picture 4" descr="http://econintersect.com/wordpress/wp-content/uploads/2012/12/z-temp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708" y="1333500"/>
            <a:ext cx="161925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0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Motivation and Approach</a:t>
            </a:r>
            <a:endParaRPr lang="en-US" dirty="0"/>
          </a:p>
        </p:txBody>
      </p:sp>
      <p:sp>
        <p:nvSpPr>
          <p:cNvPr id="3" name="Content Placeholder 2"/>
          <p:cNvSpPr>
            <a:spLocks noGrp="1"/>
          </p:cNvSpPr>
          <p:nvPr>
            <p:ph idx="1"/>
          </p:nvPr>
        </p:nvSpPr>
        <p:spPr>
          <a:xfrm>
            <a:off x="304800" y="1219201"/>
            <a:ext cx="8610600" cy="5029199"/>
          </a:xfrm>
        </p:spPr>
        <p:txBody>
          <a:bodyPr>
            <a:normAutofit fontScale="77500" lnSpcReduction="20000"/>
          </a:bodyPr>
          <a:lstStyle/>
          <a:p>
            <a:r>
              <a:rPr lang="en-US" smtClean="0"/>
              <a:t>Motivation</a:t>
            </a:r>
          </a:p>
          <a:p>
            <a:pPr lvl="1"/>
            <a:r>
              <a:rPr lang="en-US" sz="2600" smtClean="0"/>
              <a:t>High-level synthesis (HLS) languages and tools improve </a:t>
            </a:r>
            <a:r>
              <a:rPr lang="en-US" sz="2600" i="1" smtClean="0"/>
              <a:t>productivity</a:t>
            </a:r>
            <a:r>
              <a:rPr lang="en-US" sz="2600" smtClean="0"/>
              <a:t> for RC development</a:t>
            </a:r>
          </a:p>
          <a:p>
            <a:pPr lvl="2"/>
            <a:r>
              <a:rPr lang="en-US" sz="2200" smtClean="0"/>
              <a:t>E.g., Altera OpenCL, Xilinx Vivado, etc.</a:t>
            </a:r>
          </a:p>
          <a:p>
            <a:pPr lvl="1"/>
            <a:r>
              <a:rPr lang="en-US" sz="2600" smtClean="0"/>
              <a:t>But at what cost in terms of </a:t>
            </a:r>
            <a:r>
              <a:rPr lang="en-US" sz="2600" i="1" smtClean="0"/>
              <a:t>performance</a:t>
            </a:r>
            <a:r>
              <a:rPr lang="en-US" sz="2600" smtClean="0"/>
              <a:t> and </a:t>
            </a:r>
            <a:r>
              <a:rPr lang="en-US" sz="2600" i="1" smtClean="0"/>
              <a:t>resource</a:t>
            </a:r>
            <a:r>
              <a:rPr lang="en-US" sz="2600" smtClean="0"/>
              <a:t>?</a:t>
            </a:r>
          </a:p>
          <a:p>
            <a:pPr lvl="1"/>
            <a:r>
              <a:rPr lang="en-US" sz="2600" smtClean="0"/>
              <a:t>New HLS―Hybrid-threading (HT) needs evaluation</a:t>
            </a:r>
          </a:p>
          <a:p>
            <a:pPr lvl="2"/>
            <a:endParaRPr lang="en-US" sz="2100" smtClean="0"/>
          </a:p>
          <a:p>
            <a:r>
              <a:rPr lang="en-US" smtClean="0"/>
              <a:t>Approach: </a:t>
            </a:r>
            <a:r>
              <a:rPr lang="en-US" sz="2600" smtClean="0">
                <a:solidFill>
                  <a:srgbClr val="0021A5"/>
                </a:solidFill>
              </a:rPr>
              <a:t>Comparative analysis of HT versus HDL</a:t>
            </a:r>
          </a:p>
          <a:p>
            <a:pPr lvl="1"/>
            <a:r>
              <a:rPr lang="en-US" sz="2600" smtClean="0"/>
              <a:t>Using </a:t>
            </a:r>
            <a:r>
              <a:rPr lang="en-US" sz="2600" smtClean="0"/>
              <a:t>RC-amenable </a:t>
            </a:r>
            <a:r>
              <a:rPr lang="en-US" sz="2600" smtClean="0"/>
              <a:t>kernels selected from multiple computing domains</a:t>
            </a:r>
          </a:p>
          <a:p>
            <a:pPr lvl="1"/>
            <a:r>
              <a:rPr lang="en-US" sz="2600" smtClean="0"/>
              <a:t>Design flow comparison</a:t>
            </a:r>
          </a:p>
          <a:p>
            <a:pPr lvl="2"/>
            <a:r>
              <a:rPr lang="en-US" sz="2400" smtClean="0"/>
              <a:t>HT versus HDL </a:t>
            </a:r>
          </a:p>
          <a:p>
            <a:pPr lvl="1"/>
            <a:r>
              <a:rPr lang="en-US" sz="2600" smtClean="0"/>
              <a:t>Kernel results</a:t>
            </a:r>
          </a:p>
          <a:p>
            <a:pPr lvl="2"/>
            <a:r>
              <a:rPr lang="en-US" sz="2400" smtClean="0"/>
              <a:t>Performance, r</a:t>
            </a:r>
            <a:r>
              <a:rPr lang="en-US" sz="2400" smtClean="0"/>
              <a:t>esource utilization, design productivity</a:t>
            </a:r>
          </a:p>
          <a:p>
            <a:pPr lvl="1"/>
            <a:r>
              <a:rPr lang="en-US" sz="2600" smtClean="0"/>
              <a:t>Fairness considerations</a:t>
            </a:r>
          </a:p>
          <a:p>
            <a:pPr lvl="2"/>
            <a:r>
              <a:rPr lang="en-US" sz="2500" smtClean="0"/>
              <a:t>Developer expertise, optimization level, algorithm implementation</a:t>
            </a:r>
            <a:endParaRPr lang="en-US" sz="2500"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5</a:t>
            </a:fld>
            <a:endParaRPr lang="en-US" altLang="en-US" dirty="0">
              <a:solidFill>
                <a:srgbClr val="000000"/>
              </a:solidFill>
              <a:latin typeface="Garamond"/>
            </a:endParaRPr>
          </a:p>
        </p:txBody>
      </p:sp>
      <p:pic>
        <p:nvPicPr>
          <p:cNvPr id="3074" name="Picture 2" descr="https://www.vmguru.com/wordpress/wp-content/uploads/2011/11/Compa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1043" y="3902075"/>
            <a:ext cx="1891157" cy="10509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kozylogcabins.com/wp-content/uploads/2013/11/Apples-dreamstime_l_254055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810000"/>
            <a:ext cx="1692094"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drugfreenevadacounty.org/wp-content/uploads/2013/12/transparent-arrow-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450" y="4114801"/>
            <a:ext cx="80035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6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3074"/>
                                        </p:tgtEl>
                                        <p:attrNameLst>
                                          <p:attrName>style.visibility</p:attrName>
                                        </p:attrNameLst>
                                      </p:cBhvr>
                                      <p:to>
                                        <p:strVal val="visible"/>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3082"/>
                                        </p:tgtEl>
                                        <p:attrNameLst>
                                          <p:attrName>style.visibility</p:attrName>
                                        </p:attrNameLst>
                                      </p:cBhvr>
                                      <p:to>
                                        <p:strVal val="visible"/>
                                      </p:to>
                                    </p:set>
                                    <p:animEffect transition="in" filter="wipe(left)">
                                      <p:cBhvr>
                                        <p:cTn id="41" dur="500"/>
                                        <p:tgtEl>
                                          <p:spTgt spid="3082"/>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3080"/>
                                        </p:tgtEl>
                                        <p:attrNameLst>
                                          <p:attrName>style.visibility</p:attrName>
                                        </p:attrNameLst>
                                      </p:cBhvr>
                                      <p:to>
                                        <p:strVal val="visible"/>
                                      </p:to>
                                    </p:set>
                                    <p:animEffect transition="in" filter="wipe(left)">
                                      <p:cBhvr>
                                        <p:cTn id="45"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 Infrastructure</a:t>
            </a:r>
            <a:endParaRPr lang="en-US" dirty="0"/>
          </a:p>
        </p:txBody>
      </p:sp>
      <p:sp>
        <p:nvSpPr>
          <p:cNvPr id="3" name="Content Placeholder 2"/>
          <p:cNvSpPr>
            <a:spLocks noGrp="1"/>
          </p:cNvSpPr>
          <p:nvPr>
            <p:ph idx="1"/>
          </p:nvPr>
        </p:nvSpPr>
        <p:spPr>
          <a:xfrm>
            <a:off x="304800" y="1219200"/>
            <a:ext cx="3308034" cy="5029200"/>
          </a:xfrm>
        </p:spPr>
        <p:txBody>
          <a:bodyPr>
            <a:normAutofit fontScale="62500" lnSpcReduction="20000"/>
          </a:bodyPr>
          <a:lstStyle/>
          <a:p>
            <a:r>
              <a:rPr lang="en-US" dirty="0" smtClean="0"/>
              <a:t>HIF Software part</a:t>
            </a:r>
          </a:p>
          <a:p>
            <a:pPr lvl="1"/>
            <a:r>
              <a:rPr lang="en-US" dirty="0" smtClean="0"/>
              <a:t>Load FPGA image</a:t>
            </a:r>
          </a:p>
          <a:p>
            <a:pPr lvl="1"/>
            <a:r>
              <a:rPr lang="en-US" dirty="0" smtClean="0"/>
              <a:t>Allocate interface</a:t>
            </a:r>
          </a:p>
          <a:p>
            <a:pPr lvl="1"/>
            <a:r>
              <a:rPr lang="en-US" dirty="0" smtClean="0"/>
              <a:t>Dispatch co-processor</a:t>
            </a:r>
          </a:p>
          <a:p>
            <a:r>
              <a:rPr lang="en-US" dirty="0" smtClean="0"/>
              <a:t>HT unit</a:t>
            </a:r>
          </a:p>
          <a:p>
            <a:pPr lvl="1"/>
            <a:r>
              <a:rPr lang="en-US" dirty="0" smtClean="0"/>
              <a:t>Hardware part of HIF</a:t>
            </a:r>
          </a:p>
          <a:p>
            <a:pPr lvl="1"/>
            <a:r>
              <a:rPr lang="en-US" dirty="0" smtClean="0"/>
              <a:t>Replicated by infrastructure</a:t>
            </a:r>
          </a:p>
          <a:p>
            <a:pPr lvl="1"/>
            <a:r>
              <a:rPr lang="en-US" dirty="0" smtClean="0"/>
              <a:t>Contains modules</a:t>
            </a:r>
          </a:p>
          <a:p>
            <a:r>
              <a:rPr lang="en-US" dirty="0" smtClean="0"/>
              <a:t>HT module</a:t>
            </a:r>
          </a:p>
          <a:p>
            <a:pPr lvl="1"/>
            <a:r>
              <a:rPr lang="en-US" dirty="0" smtClean="0"/>
              <a:t>Private/shared/global variables </a:t>
            </a:r>
          </a:p>
          <a:p>
            <a:pPr lvl="1"/>
            <a:r>
              <a:rPr lang="en-US" dirty="0" smtClean="0"/>
              <a:t>Messaging I/F with HIF &amp; other modules</a:t>
            </a:r>
          </a:p>
          <a:p>
            <a:pPr lvl="1"/>
            <a:r>
              <a:rPr lang="en-US" dirty="0" smtClean="0"/>
              <a:t>Execution pipelines</a:t>
            </a:r>
          </a:p>
          <a:p>
            <a:pPr lvl="2"/>
            <a:r>
              <a:rPr lang="en-US" dirty="0" smtClean="0"/>
              <a:t>Run HT instructions</a:t>
            </a:r>
          </a:p>
          <a:p>
            <a:pPr lvl="2"/>
            <a:r>
              <a:rPr lang="en-US" dirty="0" smtClean="0"/>
              <a:t>Perform thread control</a:t>
            </a:r>
          </a:p>
          <a:p>
            <a:pPr lvl="1"/>
            <a:endParaRPr lang="en-US" dirty="0" smtClean="0"/>
          </a:p>
          <a:p>
            <a:r>
              <a:rPr lang="en-US" dirty="0" smtClean="0"/>
              <a:t>HT instruction</a:t>
            </a:r>
          </a:p>
          <a:p>
            <a:pPr lvl="1"/>
            <a:r>
              <a:rPr lang="en-US" dirty="0" smtClean="0"/>
              <a:t>Basic element of execution</a:t>
            </a:r>
          </a:p>
          <a:p>
            <a:pPr lvl="1"/>
            <a:r>
              <a:rPr lang="en-US" dirty="0" smtClean="0"/>
              <a:t>A set of operations to run within single clock cycle</a:t>
            </a:r>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6</a:t>
            </a:fld>
            <a:endParaRPr lang="en-US" altLang="en-US">
              <a:solidFill>
                <a:srgbClr val="000000"/>
              </a:solidFill>
              <a:latin typeface="Garamond"/>
            </a:endParaRPr>
          </a:p>
        </p:txBody>
      </p:sp>
      <p:pic>
        <p:nvPicPr>
          <p:cNvPr id="9" name="Picture 8"/>
          <p:cNvPicPr>
            <a:picLocks noChangeAspect="1"/>
          </p:cNvPicPr>
          <p:nvPr/>
        </p:nvPicPr>
        <p:blipFill>
          <a:blip r:embed="rId2"/>
          <a:stretch>
            <a:fillRect/>
          </a:stretch>
        </p:blipFill>
        <p:spPr>
          <a:xfrm>
            <a:off x="3612834" y="1143000"/>
            <a:ext cx="5531166" cy="4747054"/>
          </a:xfrm>
          <a:prstGeom prst="rect">
            <a:avLst/>
          </a:prstGeom>
        </p:spPr>
      </p:pic>
      <p:sp>
        <p:nvSpPr>
          <p:cNvPr id="10" name="Down Arrow 9"/>
          <p:cNvSpPr/>
          <p:nvPr/>
        </p:nvSpPr>
        <p:spPr bwMode="auto">
          <a:xfrm rot="2131655">
            <a:off x="9360382" y="904727"/>
            <a:ext cx="457200" cy="628947"/>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7758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1.11111E-6 2.22222E-6 L -0.42361 2.22222E-6 " pathEditMode="relative" rAng="0" ptsTypes="AA">
                                      <p:cBhvr>
                                        <p:cTn id="8" dur="100" fill="hold"/>
                                        <p:tgtEl>
                                          <p:spTgt spid="10"/>
                                        </p:tgtEl>
                                        <p:attrNameLst>
                                          <p:attrName>ppt_x</p:attrName>
                                          <p:attrName>ppt_y</p:attrName>
                                        </p:attrNameLst>
                                      </p:cBhvr>
                                      <p:rCtr x="-21181" y="0"/>
                                    </p:animMotion>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42" presetClass="path" presetSubtype="0" accel="50000" decel="50000" fill="hold" grpId="1" nodeType="withEffect">
                                  <p:stCondLst>
                                    <p:cond delay="0"/>
                                  </p:stCondLst>
                                  <p:childTnLst>
                                    <p:animMotion origin="layout" path="M -0.42361 2.22222E-6 L -0.29167 0.24444 " pathEditMode="relative" rAng="0" ptsTypes="AA">
                                      <p:cBhvr>
                                        <p:cTn id="20" dur="100" fill="hold"/>
                                        <p:tgtEl>
                                          <p:spTgt spid="10"/>
                                        </p:tgtEl>
                                        <p:attrNameLst>
                                          <p:attrName>ppt_x</p:attrName>
                                          <p:attrName>ppt_y</p:attrName>
                                        </p:attrNameLst>
                                      </p:cBhvr>
                                      <p:rCtr x="6597" y="12222"/>
                                    </p:animMotion>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42" presetClass="path" presetSubtype="0" accel="50000" decel="50000" fill="hold" grpId="2" nodeType="withEffect">
                                  <p:stCondLst>
                                    <p:cond delay="0"/>
                                  </p:stCondLst>
                                  <p:childTnLst>
                                    <p:animMotion origin="layout" path="M -0.29167 0.24444 L -0.27361 0.31111 " pathEditMode="relative" rAng="0" ptsTypes="AA">
                                      <p:cBhvr>
                                        <p:cTn id="32" dur="100" fill="hold"/>
                                        <p:tgtEl>
                                          <p:spTgt spid="10"/>
                                        </p:tgtEl>
                                        <p:attrNameLst>
                                          <p:attrName>ppt_x</p:attrName>
                                          <p:attrName>ppt_y</p:attrName>
                                        </p:attrNameLst>
                                      </p:cBhvr>
                                      <p:rCtr x="903" y="3333"/>
                                    </p:animMotion>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par>
                                <p:cTn id="47" presetID="42" presetClass="path" presetSubtype="0" accel="50000" decel="50000" fill="hold" grpId="3" nodeType="withEffect">
                                  <p:stCondLst>
                                    <p:cond delay="0"/>
                                  </p:stCondLst>
                                  <p:childTnLst>
                                    <p:animMotion origin="layout" path="M -0.27361 0.31111 L -0.09028 0.38889 " pathEditMode="relative" rAng="0" ptsTypes="AA">
                                      <p:cBhvr>
                                        <p:cTn id="48" dur="100" fill="hold"/>
                                        <p:tgtEl>
                                          <p:spTgt spid="10"/>
                                        </p:tgtEl>
                                        <p:attrNameLst>
                                          <p:attrName>ppt_x</p:attrName>
                                          <p:attrName>ppt_y</p:attrName>
                                        </p:attrNameLst>
                                      </p:cBhvr>
                                      <p:rCtr x="9167" y="3889"/>
                                    </p:animMotion>
                                  </p:childTnLst>
                                </p:cTn>
                              </p:par>
                              <p:par>
                                <p:cTn id="49" presetID="1" presetClass="entr" presetSubtype="0" fill="hold" grpId="0"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0" grpId="1" animBg="1"/>
      <p:bldP spid="10" grpId="2" animBg="1"/>
      <p:bldP spid="10"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Hybrid-threading HLS (cont.)</a:t>
            </a:r>
            <a:endParaRPr lang="en-US" dirty="0"/>
          </a:p>
        </p:txBody>
      </p:sp>
      <p:sp>
        <p:nvSpPr>
          <p:cNvPr id="3" name="Content Placeholder 2"/>
          <p:cNvSpPr>
            <a:spLocks noGrp="1"/>
          </p:cNvSpPr>
          <p:nvPr>
            <p:ph idx="1"/>
          </p:nvPr>
        </p:nvSpPr>
        <p:spPr>
          <a:xfrm>
            <a:off x="304800" y="1219201"/>
            <a:ext cx="8534400" cy="1433850"/>
          </a:xfrm>
        </p:spPr>
        <p:txBody>
          <a:bodyPr>
            <a:normAutofit fontScale="92500" lnSpcReduction="20000"/>
          </a:bodyPr>
          <a:lstStyle/>
          <a:p>
            <a:r>
              <a:rPr lang="en-US" dirty="0" smtClean="0"/>
              <a:t>HT programming language</a:t>
            </a:r>
          </a:p>
          <a:p>
            <a:pPr lvl="1"/>
            <a:r>
              <a:rPr lang="en-US" dirty="0" smtClean="0"/>
              <a:t>HT description code: </a:t>
            </a:r>
            <a:r>
              <a:rPr lang="en-US" sz="2200" dirty="0">
                <a:solidFill>
                  <a:srgbClr val="0021A5"/>
                </a:solidFill>
              </a:rPr>
              <a:t>Declare module, its </a:t>
            </a:r>
            <a:r>
              <a:rPr lang="en-US" sz="2200" dirty="0" smtClean="0">
                <a:solidFill>
                  <a:srgbClr val="0021A5"/>
                </a:solidFill>
              </a:rPr>
              <a:t>private/shared/global </a:t>
            </a:r>
            <a:r>
              <a:rPr lang="en-US" sz="2200" dirty="0">
                <a:solidFill>
                  <a:srgbClr val="0021A5"/>
                </a:solidFill>
              </a:rPr>
              <a:t>variables, </a:t>
            </a:r>
            <a:r>
              <a:rPr lang="en-US" sz="2200" dirty="0" smtClean="0">
                <a:solidFill>
                  <a:srgbClr val="0021A5"/>
                </a:solidFill>
              </a:rPr>
              <a:t>messaging interfaces, etc.</a:t>
            </a:r>
            <a:endParaRPr lang="en-US" sz="2200" dirty="0">
              <a:solidFill>
                <a:srgbClr val="0021A5"/>
              </a:solidFill>
            </a:endParaRPr>
          </a:p>
          <a:p>
            <a:pPr lvl="1"/>
            <a:r>
              <a:rPr lang="en-US" dirty="0" smtClean="0"/>
              <a:t>HT instruction code: </a:t>
            </a:r>
            <a:r>
              <a:rPr lang="en-US" sz="2200" dirty="0">
                <a:solidFill>
                  <a:srgbClr val="0021A5"/>
                </a:solidFill>
              </a:rPr>
              <a:t>Define </a:t>
            </a:r>
            <a:r>
              <a:rPr lang="en-US" sz="2200" dirty="0">
                <a:solidFill>
                  <a:srgbClr val="0021A5"/>
                </a:solidFill>
              </a:rPr>
              <a:t>behavior of each module</a:t>
            </a:r>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7</a:t>
            </a:fld>
            <a:endParaRPr lang="en-US" altLang="en-US">
              <a:solidFill>
                <a:srgbClr val="000000"/>
              </a:solidFill>
              <a:latin typeface="Garamond"/>
            </a:endParaRPr>
          </a:p>
        </p:txBody>
      </p:sp>
      <p:sp>
        <p:nvSpPr>
          <p:cNvPr id="12" name="TextBox 11"/>
          <p:cNvSpPr txBox="1"/>
          <p:nvPr/>
        </p:nvSpPr>
        <p:spPr>
          <a:xfrm>
            <a:off x="453081" y="2653050"/>
            <a:ext cx="3733800" cy="3477875"/>
          </a:xfrm>
          <a:prstGeom prst="rect">
            <a:avLst/>
          </a:prstGeom>
          <a:solidFill>
            <a:schemeClr val="bg1"/>
          </a:solidFill>
        </p:spPr>
        <p:txBody>
          <a:bodyPr wrap="square" rtlCol="0">
            <a:spAutoFit/>
          </a:bodyPr>
          <a:lstStyle/>
          <a:p>
            <a:pPr>
              <a:spcBef>
                <a:spcPts val="0"/>
              </a:spcBef>
              <a:spcAft>
                <a:spcPts val="0"/>
              </a:spcAft>
            </a:pPr>
            <a:r>
              <a:rPr lang="en-US" sz="1100" dirty="0">
                <a:solidFill>
                  <a:srgbClr val="804000"/>
                </a:solidFill>
                <a:highlight>
                  <a:srgbClr val="FFFFFF"/>
                </a:highlight>
                <a:latin typeface="Courier New" panose="02070309020205020404" pitchFamily="49" charset="0"/>
                <a:ea typeface="SimSun" panose="02010600030101010101" pitchFamily="2" charset="-122"/>
              </a:rPr>
              <a:t>#define EX_HTID_W 7</a:t>
            </a:r>
            <a:endParaRPr lang="en-US" sz="4000" dirty="0">
              <a:latin typeface="Times New Roman" panose="02020603050405020304" pitchFamily="18" charset="0"/>
              <a:ea typeface="SimSun" panose="02010600030101010101" pitchFamily="2" charset="-122"/>
            </a:endParaRPr>
          </a:p>
          <a:p>
            <a:pPr>
              <a:spcBef>
                <a:spcPts val="0"/>
              </a:spcBef>
              <a:spcAft>
                <a:spcPts val="0"/>
              </a:spcAft>
            </a:pPr>
            <a:r>
              <a:rPr lang="en-US" sz="1100" b="1" dirty="0" err="1">
                <a:solidFill>
                  <a:srgbClr val="0000FF"/>
                </a:solidFill>
                <a:highlight>
                  <a:srgbClr val="FFFFFF"/>
                </a:highlight>
                <a:latin typeface="Courier New" panose="02070309020205020404" pitchFamily="49" charset="0"/>
                <a:ea typeface="SimSun" panose="02010600030101010101" pitchFamily="2" charset="-122"/>
              </a:rPr>
              <a:t>typedef</a:t>
            </a:r>
            <a:r>
              <a:rPr lang="en-US" sz="1100" dirty="0">
                <a:solidFill>
                  <a:srgbClr val="000000"/>
                </a:solidFill>
                <a:highlight>
                  <a:srgbClr val="FFFFFF"/>
                </a:highlight>
                <a:latin typeface="Courier New" panose="02070309020205020404" pitchFamily="49" charset="0"/>
                <a:ea typeface="SimSun" panose="02010600030101010101" pitchFamily="2" charset="-122"/>
              </a:rPr>
              <a:t> ht_uint48 </a:t>
            </a:r>
            <a:r>
              <a:rPr lang="en-US" sz="1100" dirty="0" err="1">
                <a:solidFill>
                  <a:srgbClr val="000000"/>
                </a:solidFill>
                <a:highlight>
                  <a:srgbClr val="FFFFFF"/>
                </a:highlight>
                <a:latin typeface="Courier New" panose="02070309020205020404" pitchFamily="49" charset="0"/>
                <a:ea typeface="SimSun" panose="02010600030101010101" pitchFamily="2" charset="-122"/>
              </a:rPr>
              <a:t>MemAddr_t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a:spcBef>
                <a:spcPts val="0"/>
              </a:spcBef>
              <a:spcAft>
                <a:spcPts val="0"/>
              </a:spcAft>
            </a:pPr>
            <a:r>
              <a:rPr lang="en-US" sz="1100" dirty="0" err="1">
                <a:solidFill>
                  <a:srgbClr val="000000"/>
                </a:solidFill>
                <a:highlight>
                  <a:srgbClr val="FFFFFF"/>
                </a:highlight>
                <a:latin typeface="Courier New" panose="02070309020205020404" pitchFamily="49" charset="0"/>
                <a:ea typeface="SimSun" panose="02010600030101010101" pitchFamily="2" charset="-122"/>
              </a:rPr>
              <a:t>dsnInfo</a:t>
            </a:r>
            <a:r>
              <a:rPr lang="en-US" sz="1100" b="1" dirty="0" err="1">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AddModule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name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 </a:t>
            </a:r>
            <a:r>
              <a:rPr lang="en-US" sz="1100" dirty="0" err="1">
                <a:solidFill>
                  <a:srgbClr val="000000"/>
                </a:solidFill>
                <a:highlight>
                  <a:srgbClr val="FFFFFF"/>
                </a:highlight>
                <a:latin typeface="Courier New" panose="02070309020205020404" pitchFamily="49" charset="0"/>
                <a:ea typeface="SimSun" panose="02010600030101010101" pitchFamily="2" charset="-122"/>
              </a:rPr>
              <a:t>htIdW</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EX_HTID_W</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a:spcBef>
                <a:spcPts val="0"/>
              </a:spcBef>
              <a:spcAft>
                <a:spcPts val="0"/>
              </a:spcAft>
            </a:pP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err="1">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AddInst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name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EX_LD</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a:spcBef>
                <a:spcPts val="0"/>
              </a:spcBef>
              <a:spcAft>
                <a:spcPts val="0"/>
              </a:spcAft>
            </a:pP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err="1">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AddInst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name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EX_ST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a:spcBef>
                <a:spcPts val="0"/>
              </a:spcBef>
              <a:spcAft>
                <a:spcPts val="0"/>
              </a:spcAft>
            </a:pP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err="1">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AddInst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name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EX_RTN</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a:spcBef>
                <a:spcPts val="0"/>
              </a:spcBef>
              <a:spcAft>
                <a:spcPts val="0"/>
              </a:spcAft>
            </a:pP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err="1">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AddHostMsg</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dir</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in</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 name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OP1_ADDR</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indent="114300">
              <a:spcBef>
                <a:spcPts val="0"/>
              </a:spcBef>
              <a:spcAft>
                <a:spcPts val="0"/>
              </a:spcAft>
            </a:pP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AddDst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var</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op1Addr</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a:spcBef>
                <a:spcPts val="0"/>
              </a:spcBef>
              <a:spcAft>
                <a:spcPts val="0"/>
              </a:spcAft>
            </a:pP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err="1">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AddPrivate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indent="114300">
              <a:spcBef>
                <a:spcPts val="0"/>
              </a:spcBef>
              <a:spcAft>
                <a:spcPts val="0"/>
              </a:spcAft>
            </a:pP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AddVar</a:t>
            </a:r>
            <a:r>
              <a:rPr lang="en-US" sz="1100" dirty="0">
                <a:solidFill>
                  <a:srgbClr val="000000"/>
                </a:solidFill>
                <a:highlight>
                  <a:srgbClr val="FFFFFF"/>
                </a:highlight>
                <a:latin typeface="Courier New" panose="02070309020205020404" pitchFamily="49" charset="0"/>
                <a:ea typeface="SimSun" panose="02010600030101010101" pitchFamily="2" charset="-122"/>
              </a:rPr>
              <a:t>(type=uint32_t, name=</a:t>
            </a:r>
            <a:r>
              <a:rPr lang="en-US" sz="1100" dirty="0" err="1">
                <a:solidFill>
                  <a:srgbClr val="000000"/>
                </a:solidFill>
                <a:highlight>
                  <a:srgbClr val="FFFFFF"/>
                </a:highlight>
                <a:latin typeface="Courier New" panose="02070309020205020404" pitchFamily="49" charset="0"/>
                <a:ea typeface="SimSun" panose="02010600030101010101" pitchFamily="2" charset="-122"/>
              </a:rPr>
              <a:t>vecIdx</a:t>
            </a:r>
            <a:r>
              <a:rPr lang="en-US" sz="1100" dirty="0">
                <a:solidFill>
                  <a:srgbClr val="00000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indent="114300">
              <a:spcBef>
                <a:spcPts val="0"/>
              </a:spcBef>
              <a:spcAft>
                <a:spcPts val="0"/>
              </a:spcAft>
            </a:pPr>
            <a:r>
              <a:rPr lang="en-US" sz="1100" dirty="0">
                <a:solidFill>
                  <a:srgbClr val="00000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AddVar</a:t>
            </a:r>
            <a:r>
              <a:rPr lang="en-US" sz="1100" dirty="0">
                <a:solidFill>
                  <a:srgbClr val="000000"/>
                </a:solidFill>
                <a:highlight>
                  <a:srgbClr val="FFFFFF"/>
                </a:highlight>
                <a:latin typeface="Courier New" panose="02070309020205020404" pitchFamily="49" charset="0"/>
                <a:ea typeface="SimSun" panose="02010600030101010101" pitchFamily="2" charset="-122"/>
              </a:rPr>
              <a:t>(type=uint64_t, name=result);</a:t>
            </a:r>
            <a:endParaRPr lang="en-US" sz="4000" dirty="0">
              <a:latin typeface="Times New Roman" panose="02020603050405020304" pitchFamily="18" charset="0"/>
              <a:ea typeface="SimSun" panose="02010600030101010101" pitchFamily="2" charset="-122"/>
            </a:endParaRPr>
          </a:p>
          <a:p>
            <a:pPr>
              <a:spcBef>
                <a:spcPts val="0"/>
              </a:spcBef>
              <a:spcAft>
                <a:spcPts val="0"/>
              </a:spcAft>
            </a:pP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err="1">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AddShared</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AddVar</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type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MemAddr_t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 name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op1Addr</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a:spcBef>
                <a:spcPts val="0"/>
              </a:spcBef>
              <a:spcAft>
                <a:spcPts val="0"/>
              </a:spcAft>
            </a:pP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err="1">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AddEntry</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func</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 </a:t>
            </a:r>
            <a:r>
              <a:rPr lang="en-US" sz="1100" dirty="0" err="1">
                <a:solidFill>
                  <a:srgbClr val="000000"/>
                </a:solidFill>
                <a:highlight>
                  <a:srgbClr val="FFFFFF"/>
                </a:highlight>
                <a:latin typeface="Courier New" panose="02070309020205020404" pitchFamily="49" charset="0"/>
                <a:ea typeface="SimSun" panose="02010600030101010101" pitchFamily="2" charset="-122"/>
              </a:rPr>
              <a:t>inst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EX_LD</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indent="114300">
              <a:spcBef>
                <a:spcPts val="0"/>
              </a:spcBef>
              <a:spcAft>
                <a:spcPts val="0"/>
              </a:spcAft>
            </a:pP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AddParam</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type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uint32_t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 name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vecIdx</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a:spcBef>
                <a:spcPts val="0"/>
              </a:spcBef>
              <a:spcAft>
                <a:spcPts val="0"/>
              </a:spcAft>
            </a:pP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err="1">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AddReturn</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func</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indent="114300">
              <a:spcBef>
                <a:spcPts val="0"/>
              </a:spcBef>
              <a:spcAft>
                <a:spcPts val="0"/>
              </a:spcAft>
            </a:pP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AddParam</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type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uint64_t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 name</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result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a:spcBef>
                <a:spcPts val="0"/>
              </a:spcBef>
              <a:spcAft>
                <a:spcPts val="0"/>
              </a:spcAft>
            </a:pP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err="1">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AddReadMem</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AddDst</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var</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r>
              <a:rPr lang="en-US" sz="1100" dirty="0">
                <a:solidFill>
                  <a:srgbClr val="000000"/>
                </a:solidFill>
                <a:highlight>
                  <a:srgbClr val="FFFFFF"/>
                </a:highlight>
                <a:latin typeface="Courier New" panose="02070309020205020404" pitchFamily="49" charset="0"/>
                <a:ea typeface="SimSun" panose="02010600030101010101" pitchFamily="2" charset="-122"/>
              </a:rPr>
              <a:t>op1</a:t>
            </a:r>
            <a:r>
              <a:rPr lang="en-US" sz="1100" b="1" dirty="0">
                <a:solidFill>
                  <a:srgbClr val="000080"/>
                </a:solidFill>
                <a:highlight>
                  <a:srgbClr val="FFFFFF"/>
                </a:highlight>
                <a:latin typeface="Courier New" panose="02070309020205020404" pitchFamily="49" charset="0"/>
                <a:ea typeface="SimSun" panose="02010600030101010101" pitchFamily="2" charset="-122"/>
              </a:rPr>
              <a:t>);</a:t>
            </a:r>
            <a:endParaRPr lang="en-US" sz="4000" dirty="0">
              <a:latin typeface="Times New Roman" panose="02020603050405020304" pitchFamily="18" charset="0"/>
              <a:ea typeface="SimSun" panose="02010600030101010101" pitchFamily="2" charset="-122"/>
            </a:endParaRPr>
          </a:p>
          <a:p>
            <a:pPr marL="0" marR="0" algn="just">
              <a:spcBef>
                <a:spcPts val="0"/>
              </a:spcBef>
              <a:spcAft>
                <a:spcPts val="0"/>
              </a:spcAft>
            </a:pPr>
            <a:r>
              <a:rPr lang="en-US" sz="1100" dirty="0" err="1">
                <a:solidFill>
                  <a:srgbClr val="000000"/>
                </a:solidFill>
                <a:highlight>
                  <a:srgbClr val="FFFFFF"/>
                </a:highlight>
                <a:latin typeface="Courier New" panose="02070309020205020404" pitchFamily="49" charset="0"/>
                <a:ea typeface="SimSun" panose="02010600030101010101" pitchFamily="2" charset="-122"/>
              </a:rPr>
              <a:t>addOne</a:t>
            </a:r>
            <a:r>
              <a:rPr lang="en-US" sz="1100" b="1" dirty="0" err="1">
                <a:solidFill>
                  <a:srgbClr val="000080"/>
                </a:solidFill>
                <a:highlight>
                  <a:srgbClr val="FFFFFF"/>
                </a:highlight>
                <a:latin typeface="Courier New" panose="02070309020205020404" pitchFamily="49" charset="0"/>
                <a:ea typeface="SimSun" panose="02010600030101010101" pitchFamily="2" charset="-122"/>
              </a:rPr>
              <a:t>.</a:t>
            </a:r>
            <a:r>
              <a:rPr lang="en-US" sz="1100" dirty="0" err="1">
                <a:solidFill>
                  <a:srgbClr val="000000"/>
                </a:solidFill>
                <a:highlight>
                  <a:srgbClr val="FFFFFF"/>
                </a:highlight>
                <a:latin typeface="Courier New" panose="02070309020205020404" pitchFamily="49" charset="0"/>
                <a:ea typeface="SimSun" panose="02010600030101010101" pitchFamily="2" charset="-122"/>
              </a:rPr>
              <a:t>AddWriteMem</a:t>
            </a:r>
            <a:r>
              <a:rPr lang="en-US" sz="1100" b="1" dirty="0" smtClean="0">
                <a:solidFill>
                  <a:srgbClr val="000080"/>
                </a:solidFill>
                <a:highlight>
                  <a:srgbClr val="FFFFFF"/>
                </a:highlight>
                <a:latin typeface="Courier New" panose="02070309020205020404" pitchFamily="49" charset="0"/>
                <a:ea typeface="SimSun" panose="02010600030101010101" pitchFamily="2" charset="-122"/>
              </a:rPr>
              <a:t>();</a:t>
            </a:r>
            <a:endParaRPr lang="en-US" sz="3200" dirty="0"/>
          </a:p>
        </p:txBody>
      </p:sp>
      <p:sp>
        <p:nvSpPr>
          <p:cNvPr id="13" name="TextBox 12"/>
          <p:cNvSpPr txBox="1"/>
          <p:nvPr/>
        </p:nvSpPr>
        <p:spPr>
          <a:xfrm>
            <a:off x="5185720" y="2653050"/>
            <a:ext cx="4110680" cy="3978012"/>
          </a:xfrm>
          <a:prstGeom prst="rect">
            <a:avLst/>
          </a:prstGeom>
          <a:noFill/>
        </p:spPr>
        <p:txBody>
          <a:bodyPr wrap="square" rtlCol="0">
            <a:spAutoFit/>
          </a:bodyPr>
          <a:lstStyle/>
          <a:p>
            <a:pPr>
              <a:spcBef>
                <a:spcPts val="0"/>
              </a:spcBef>
              <a:spcAft>
                <a:spcPts val="0"/>
              </a:spcAft>
            </a:pPr>
            <a:r>
              <a:rPr lang="en-US" sz="1050" dirty="0">
                <a:solidFill>
                  <a:srgbClr val="804000"/>
                </a:solidFill>
                <a:highlight>
                  <a:srgbClr val="FFFFFF"/>
                </a:highlight>
                <a:latin typeface="Courier New" panose="02070309020205020404" pitchFamily="49" charset="0"/>
                <a:ea typeface="SimSun" panose="02010600030101010101" pitchFamily="2" charset="-122"/>
              </a:rPr>
              <a:t>#include "</a:t>
            </a:r>
            <a:r>
              <a:rPr lang="en-US" sz="1050" dirty="0" err="1">
                <a:solidFill>
                  <a:srgbClr val="804000"/>
                </a:solidFill>
                <a:highlight>
                  <a:srgbClr val="FFFFFF"/>
                </a:highlight>
                <a:latin typeface="Courier New" panose="02070309020205020404" pitchFamily="49" charset="0"/>
                <a:ea typeface="SimSun" panose="02010600030101010101" pitchFamily="2" charset="-122"/>
              </a:rPr>
              <a:t>Ht.h</a:t>
            </a:r>
            <a:r>
              <a:rPr lang="en-US" sz="1050" dirty="0">
                <a:solidFill>
                  <a:srgbClr val="80400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a:spcBef>
                <a:spcPts val="0"/>
              </a:spcBef>
              <a:spcAft>
                <a:spcPts val="0"/>
              </a:spcAft>
            </a:pPr>
            <a:r>
              <a:rPr lang="en-US" sz="1050" dirty="0">
                <a:solidFill>
                  <a:srgbClr val="804000"/>
                </a:solidFill>
                <a:highlight>
                  <a:srgbClr val="FFFFFF"/>
                </a:highlight>
                <a:latin typeface="Courier New" panose="02070309020205020404" pitchFamily="49" charset="0"/>
                <a:ea typeface="SimSun" panose="02010600030101010101" pitchFamily="2" charset="-122"/>
              </a:rPr>
              <a:t>#include "</a:t>
            </a:r>
            <a:r>
              <a:rPr lang="en-US" sz="1050" dirty="0" err="1">
                <a:solidFill>
                  <a:srgbClr val="804000"/>
                </a:solidFill>
                <a:highlight>
                  <a:srgbClr val="FFFFFF"/>
                </a:highlight>
                <a:latin typeface="Courier New" panose="02070309020205020404" pitchFamily="49" charset="0"/>
                <a:ea typeface="SimSun" panose="02010600030101010101" pitchFamily="2" charset="-122"/>
              </a:rPr>
              <a:t>PersAddOne.h</a:t>
            </a:r>
            <a:r>
              <a:rPr lang="en-US" sz="1050" dirty="0">
                <a:solidFill>
                  <a:srgbClr val="80400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a:spcBef>
                <a:spcPts val="0"/>
              </a:spcBef>
              <a:spcAft>
                <a:spcPts val="0"/>
              </a:spcAft>
            </a:pPr>
            <a:r>
              <a:rPr lang="en-US" sz="1050" dirty="0">
                <a:solidFill>
                  <a:srgbClr val="804000"/>
                </a:solidFill>
                <a:highlight>
                  <a:srgbClr val="FFFFFF"/>
                </a:highlight>
                <a:latin typeface="Courier New" panose="02070309020205020404" pitchFamily="49" charset="0"/>
                <a:ea typeface="SimSun" panose="02010600030101010101" pitchFamily="2" charset="-122"/>
              </a:rPr>
              <a:t>#define BUSY_RETRY(b) {if (b) {</a:t>
            </a:r>
            <a:r>
              <a:rPr lang="en-US" sz="1050" dirty="0" err="1">
                <a:solidFill>
                  <a:srgbClr val="804000"/>
                </a:solidFill>
                <a:highlight>
                  <a:srgbClr val="FFFFFF"/>
                </a:highlight>
                <a:latin typeface="Courier New" panose="02070309020205020404" pitchFamily="49" charset="0"/>
                <a:ea typeface="SimSun" panose="02010600030101010101" pitchFamily="2" charset="-122"/>
              </a:rPr>
              <a:t>HtRetry</a:t>
            </a:r>
            <a:r>
              <a:rPr lang="en-US" sz="1050" dirty="0">
                <a:solidFill>
                  <a:srgbClr val="804000"/>
                </a:solidFill>
                <a:highlight>
                  <a:srgbClr val="FFFFFF"/>
                </a:highlight>
                <a:latin typeface="Courier New" panose="02070309020205020404" pitchFamily="49" charset="0"/>
                <a:ea typeface="SimSun" panose="02010600030101010101" pitchFamily="2" charset="-122"/>
              </a:rPr>
              <a:t>(); break;}}</a:t>
            </a:r>
            <a:endParaRPr lang="en-US" sz="5400" dirty="0">
              <a:latin typeface="Times New Roman" panose="02020603050405020304" pitchFamily="18" charset="0"/>
              <a:ea typeface="SimSun" panose="02010600030101010101" pitchFamily="2" charset="-122"/>
            </a:endParaRPr>
          </a:p>
          <a:p>
            <a:pPr>
              <a:spcBef>
                <a:spcPts val="0"/>
              </a:spcBef>
              <a:spcAft>
                <a:spcPts val="0"/>
              </a:spcAft>
            </a:pPr>
            <a:r>
              <a:rPr lang="en-US" sz="1050" dirty="0">
                <a:solidFill>
                  <a:srgbClr val="804000"/>
                </a:solidFill>
                <a:highlight>
                  <a:srgbClr val="FFFFFF"/>
                </a:highlight>
                <a:latin typeface="Courier New" panose="02070309020205020404" pitchFamily="49" charset="0"/>
                <a:ea typeface="SimSun" panose="02010600030101010101" pitchFamily="2" charset="-122"/>
              </a:rPr>
              <a:t> </a:t>
            </a:r>
            <a:endParaRPr lang="en-US" sz="5400" dirty="0">
              <a:latin typeface="Times New Roman" panose="02020603050405020304" pitchFamily="18" charset="0"/>
              <a:ea typeface="SimSun" panose="02010600030101010101" pitchFamily="2" charset="-122"/>
            </a:endParaRPr>
          </a:p>
          <a:p>
            <a:pPr>
              <a:spcBef>
                <a:spcPts val="0"/>
              </a:spcBef>
              <a:spcAft>
                <a:spcPts val="0"/>
              </a:spcAft>
            </a:pPr>
            <a:r>
              <a:rPr lang="en-US" sz="1050" dirty="0">
                <a:solidFill>
                  <a:srgbClr val="8000FF"/>
                </a:solidFill>
                <a:highlight>
                  <a:srgbClr val="FFFFFF"/>
                </a:highlight>
                <a:latin typeface="Courier New" panose="02070309020205020404" pitchFamily="49" charset="0"/>
                <a:ea typeface="SimSun" panose="02010600030101010101" pitchFamily="2" charset="-122"/>
              </a:rPr>
              <a:t>void</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dirty="0" err="1">
                <a:solidFill>
                  <a:srgbClr val="000000"/>
                </a:solidFill>
                <a:highlight>
                  <a:srgbClr val="FFFFFF"/>
                </a:highlight>
                <a:latin typeface="Courier New" panose="02070309020205020404" pitchFamily="49" charset="0"/>
                <a:ea typeface="SimSun" panose="02010600030101010101" pitchFamily="2" charset="-122"/>
              </a:rPr>
              <a:t>CPersAddOne</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err="1">
                <a:solidFill>
                  <a:srgbClr val="000000"/>
                </a:solidFill>
                <a:highlight>
                  <a:srgbClr val="FFFFFF"/>
                </a:highlight>
                <a:latin typeface="Courier New" panose="02070309020205020404" pitchFamily="49" charset="0"/>
                <a:ea typeface="SimSun" panose="02010600030101010101" pitchFamily="2" charset="-122"/>
              </a:rPr>
              <a:t>PersAddOne</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indent="114300">
              <a:spcBef>
                <a:spcPts val="0"/>
              </a:spcBef>
              <a:spcAft>
                <a:spcPts val="0"/>
              </a:spcAft>
            </a:pPr>
            <a:r>
              <a:rPr lang="en-US" sz="1050" b="1" dirty="0">
                <a:solidFill>
                  <a:srgbClr val="0000FF"/>
                </a:solidFill>
                <a:highlight>
                  <a:srgbClr val="FFFFFF"/>
                </a:highlight>
                <a:latin typeface="Courier New" panose="02070309020205020404" pitchFamily="49" charset="0"/>
                <a:ea typeface="SimSun" panose="02010600030101010101" pitchFamily="2" charset="-122"/>
              </a:rPr>
              <a:t>if</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err="1">
                <a:solidFill>
                  <a:srgbClr val="000000"/>
                </a:solidFill>
                <a:highlight>
                  <a:srgbClr val="FFFFFF"/>
                </a:highlight>
                <a:latin typeface="Courier New" panose="02070309020205020404" pitchFamily="49" charset="0"/>
                <a:ea typeface="SimSun" panose="02010600030101010101" pitchFamily="2" charset="-122"/>
              </a:rPr>
              <a:t>PR_htValid</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indent="228600">
              <a:spcBef>
                <a:spcPts val="0"/>
              </a:spcBef>
              <a:spcAft>
                <a:spcPts val="0"/>
              </a:spcAft>
            </a:pPr>
            <a:r>
              <a:rPr lang="en-US" sz="1050" b="1" dirty="0">
                <a:solidFill>
                  <a:srgbClr val="0000FF"/>
                </a:solidFill>
                <a:highlight>
                  <a:srgbClr val="FFFFFF"/>
                </a:highlight>
                <a:latin typeface="Courier New" panose="02070309020205020404" pitchFamily="49" charset="0"/>
                <a:ea typeface="SimSun" panose="02010600030101010101" pitchFamily="2" charset="-122"/>
              </a:rPr>
              <a:t>switch</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err="1">
                <a:solidFill>
                  <a:srgbClr val="000000"/>
                </a:solidFill>
                <a:highlight>
                  <a:srgbClr val="FFFFFF"/>
                </a:highlight>
                <a:latin typeface="Courier New" panose="02070309020205020404" pitchFamily="49" charset="0"/>
                <a:ea typeface="SimSun" panose="02010600030101010101" pitchFamily="2" charset="-122"/>
              </a:rPr>
              <a:t>PR_htInst</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indent="342900">
              <a:spcBef>
                <a:spcPts val="0"/>
              </a:spcBef>
              <a:spcAft>
                <a:spcPts val="0"/>
              </a:spcAft>
            </a:pPr>
            <a:r>
              <a:rPr lang="en-US" sz="1050" b="1" dirty="0">
                <a:solidFill>
                  <a:srgbClr val="0000FF"/>
                </a:solidFill>
                <a:highlight>
                  <a:srgbClr val="FFFFFF"/>
                </a:highlight>
                <a:latin typeface="Courier New" panose="02070309020205020404" pitchFamily="49" charset="0"/>
                <a:ea typeface="SimSun" panose="02010600030101010101" pitchFamily="2" charset="-122"/>
              </a:rPr>
              <a:t>case</a:t>
            </a:r>
            <a:r>
              <a:rPr lang="en-US" sz="1050" dirty="0">
                <a:solidFill>
                  <a:srgbClr val="000000"/>
                </a:solidFill>
                <a:highlight>
                  <a:srgbClr val="FFFFFF"/>
                </a:highlight>
                <a:latin typeface="Courier New" panose="02070309020205020404" pitchFamily="49" charset="0"/>
                <a:ea typeface="SimSun" panose="02010600030101010101" pitchFamily="2" charset="-122"/>
              </a:rPr>
              <a:t> EX_LD</a:t>
            </a:r>
            <a:r>
              <a:rPr lang="en-US" sz="1050" b="1" dirty="0">
                <a:solidFill>
                  <a:srgbClr val="000080"/>
                </a:solidFill>
                <a:highlight>
                  <a:srgbClr val="FFFFFF"/>
                </a:highlight>
                <a:latin typeface="Courier New" panose="02070309020205020404" pitchFamily="49" charset="0"/>
                <a:ea typeface="SimSun" panose="02010600030101010101" pitchFamily="2" charset="-122"/>
              </a:rPr>
              <a:t>: </a:t>
            </a:r>
            <a:r>
              <a:rPr lang="en-US" sz="1050" dirty="0">
                <a:solidFill>
                  <a:srgbClr val="000000"/>
                </a:solidFill>
                <a:highlight>
                  <a:srgbClr val="FFFFFF"/>
                </a:highlight>
                <a:latin typeface="Courier New" panose="02070309020205020404" pitchFamily="49" charset="0"/>
                <a:ea typeface="SimSun" panose="02010600030101010101" pitchFamily="2" charset="-122"/>
              </a:rPr>
              <a:t>BUSY_RETRY</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err="1">
                <a:solidFill>
                  <a:srgbClr val="000000"/>
                </a:solidFill>
                <a:highlight>
                  <a:srgbClr val="FFFFFF"/>
                </a:highlight>
                <a:latin typeface="Courier New" panose="02070309020205020404" pitchFamily="49" charset="0"/>
                <a:ea typeface="SimSun" panose="02010600030101010101" pitchFamily="2" charset="-122"/>
              </a:rPr>
              <a:t>ReadMemBusy</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indent="457200">
              <a:spcBef>
                <a:spcPts val="0"/>
              </a:spcBef>
              <a:spcAft>
                <a:spcPts val="0"/>
              </a:spcAft>
            </a:pPr>
            <a:r>
              <a:rPr lang="en-US" sz="1050" dirty="0">
                <a:solidFill>
                  <a:srgbClr val="000000"/>
                </a:solidFill>
                <a:highlight>
                  <a:srgbClr val="FFFFFF"/>
                </a:highlight>
                <a:latin typeface="Courier New" panose="02070309020205020404" pitchFamily="49" charset="0"/>
                <a:ea typeface="SimSun" panose="02010600030101010101" pitchFamily="2" charset="-122"/>
              </a:rPr>
              <a:t>ReadMem_op1</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err="1">
                <a:solidFill>
                  <a:srgbClr val="000000"/>
                </a:solidFill>
                <a:highlight>
                  <a:srgbClr val="FFFFFF"/>
                </a:highlight>
                <a:latin typeface="Courier New" panose="02070309020205020404" pitchFamily="49" charset="0"/>
                <a:ea typeface="SimSun" panose="02010600030101010101" pitchFamily="2" charset="-122"/>
              </a:rPr>
              <a:t>MemAddr_t</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S_op1Addr</a:t>
            </a:r>
            <a:r>
              <a:rPr lang="en-US" sz="1050" b="1" dirty="0" smtClean="0">
                <a:solidFill>
                  <a:srgbClr val="000080"/>
                </a:solidFill>
                <a:highlight>
                  <a:srgbClr val="FFFFFF"/>
                </a:highlight>
                <a:latin typeface="Courier New" panose="02070309020205020404" pitchFamily="49" charset="0"/>
                <a:ea typeface="SimSun" panose="02010600030101010101" pitchFamily="2" charset="-122"/>
              </a:rPr>
              <a:t>+</a:t>
            </a:r>
            <a:br>
              <a:rPr lang="en-US" sz="1050" b="1" dirty="0" smtClean="0">
                <a:solidFill>
                  <a:srgbClr val="000080"/>
                </a:solidFill>
                <a:highlight>
                  <a:srgbClr val="FFFFFF"/>
                </a:highlight>
                <a:latin typeface="Courier New" panose="02070309020205020404" pitchFamily="49" charset="0"/>
                <a:ea typeface="SimSun" panose="02010600030101010101" pitchFamily="2" charset="-122"/>
              </a:rPr>
            </a:br>
            <a:r>
              <a:rPr lang="en-US" sz="1050" b="1" dirty="0" smtClean="0">
                <a:solidFill>
                  <a:srgbClr val="000080"/>
                </a:solidFill>
                <a:highlight>
                  <a:srgbClr val="FFFFFF"/>
                </a:highlight>
                <a:latin typeface="Courier New" panose="02070309020205020404" pitchFamily="49" charset="0"/>
                <a:ea typeface="SimSun" panose="02010600030101010101" pitchFamily="2" charset="-122"/>
              </a:rPr>
              <a:t>	      (</a:t>
            </a:r>
            <a:r>
              <a:rPr lang="en-US" sz="1050" dirty="0" err="1">
                <a:solidFill>
                  <a:srgbClr val="000000"/>
                </a:solidFill>
                <a:highlight>
                  <a:srgbClr val="FFFFFF"/>
                </a:highlight>
                <a:latin typeface="Courier New" panose="02070309020205020404" pitchFamily="49" charset="0"/>
                <a:ea typeface="SimSun" panose="02010600030101010101" pitchFamily="2" charset="-122"/>
              </a:rPr>
              <a:t>P_vecIdx</a:t>
            </a:r>
            <a:r>
              <a:rPr lang="en-US" sz="1050" dirty="0">
                <a:solidFill>
                  <a:srgbClr val="000000"/>
                </a:solidFill>
                <a:highlight>
                  <a:srgbClr val="FFFFFF"/>
                </a:highlight>
                <a:latin typeface="Courier New" panose="02070309020205020404" pitchFamily="49" charset="0"/>
                <a:ea typeface="SimSun" panose="02010600030101010101" pitchFamily="2" charset="-122"/>
              </a:rPr>
              <a:t>*8</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indent="457200">
              <a:spcBef>
                <a:spcPts val="0"/>
              </a:spcBef>
              <a:spcAft>
                <a:spcPts val="0"/>
              </a:spcAft>
            </a:pPr>
            <a:r>
              <a:rPr lang="en-US" sz="1050" dirty="0" err="1">
                <a:solidFill>
                  <a:srgbClr val="000000"/>
                </a:solidFill>
                <a:highlight>
                  <a:srgbClr val="FFFFFF"/>
                </a:highlight>
                <a:latin typeface="Courier New" panose="02070309020205020404" pitchFamily="49" charset="0"/>
                <a:ea typeface="SimSun" panose="02010600030101010101" pitchFamily="2" charset="-122"/>
              </a:rPr>
              <a:t>ReadMemPause</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EX_ST</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b="1" dirty="0">
                <a:solidFill>
                  <a:srgbClr val="0000FF"/>
                </a:solidFill>
                <a:highlight>
                  <a:srgbClr val="FFFFFF"/>
                </a:highlight>
                <a:latin typeface="Courier New" panose="02070309020205020404" pitchFamily="49" charset="0"/>
                <a:ea typeface="SimSun" panose="02010600030101010101" pitchFamily="2" charset="-122"/>
              </a:rPr>
              <a:t>break</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indent="342900">
              <a:spcBef>
                <a:spcPts val="0"/>
              </a:spcBef>
              <a:spcAft>
                <a:spcPts val="0"/>
              </a:spcAft>
            </a:pPr>
            <a:r>
              <a:rPr lang="en-US" sz="1050" b="1" dirty="0">
                <a:solidFill>
                  <a:srgbClr val="0000FF"/>
                </a:solidFill>
                <a:highlight>
                  <a:srgbClr val="FFFFFF"/>
                </a:highlight>
                <a:latin typeface="Courier New" panose="02070309020205020404" pitchFamily="49" charset="0"/>
                <a:ea typeface="SimSun" panose="02010600030101010101" pitchFamily="2" charset="-122"/>
              </a:rPr>
              <a:t>case</a:t>
            </a:r>
            <a:r>
              <a:rPr lang="en-US" sz="1050" dirty="0">
                <a:solidFill>
                  <a:srgbClr val="000000"/>
                </a:solidFill>
                <a:highlight>
                  <a:srgbClr val="FFFFFF"/>
                </a:highlight>
                <a:latin typeface="Courier New" panose="02070309020205020404" pitchFamily="49" charset="0"/>
                <a:ea typeface="SimSun" panose="02010600030101010101" pitchFamily="2" charset="-122"/>
              </a:rPr>
              <a:t> EX_ST</a:t>
            </a:r>
            <a:r>
              <a:rPr lang="en-US" sz="1050" b="1" dirty="0">
                <a:solidFill>
                  <a:srgbClr val="000080"/>
                </a:solidFill>
                <a:highlight>
                  <a:srgbClr val="FFFFFF"/>
                </a:highlight>
                <a:latin typeface="Courier New" panose="02070309020205020404" pitchFamily="49" charset="0"/>
                <a:ea typeface="SimSun" panose="02010600030101010101" pitchFamily="2" charset="-122"/>
              </a:rPr>
              <a:t>: </a:t>
            </a:r>
            <a:r>
              <a:rPr lang="en-US" sz="1050" dirty="0">
                <a:solidFill>
                  <a:srgbClr val="000000"/>
                </a:solidFill>
                <a:highlight>
                  <a:srgbClr val="FFFFFF"/>
                </a:highlight>
                <a:latin typeface="Courier New" panose="02070309020205020404" pitchFamily="49" charset="0"/>
                <a:ea typeface="SimSun" panose="02010600030101010101" pitchFamily="2" charset="-122"/>
              </a:rPr>
              <a:t>BUSY_RETRY</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err="1">
                <a:solidFill>
                  <a:srgbClr val="000000"/>
                </a:solidFill>
                <a:highlight>
                  <a:srgbClr val="FFFFFF"/>
                </a:highlight>
                <a:latin typeface="Courier New" panose="02070309020205020404" pitchFamily="49" charset="0"/>
                <a:ea typeface="SimSun" panose="02010600030101010101" pitchFamily="2" charset="-122"/>
              </a:rPr>
              <a:t>WriteMemBusy</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marL="971550" indent="-514350">
              <a:spcBef>
                <a:spcPts val="0"/>
              </a:spcBef>
              <a:spcAft>
                <a:spcPts val="0"/>
              </a:spcAft>
            </a:pPr>
            <a:r>
              <a:rPr lang="en-US" sz="1050" dirty="0" err="1">
                <a:solidFill>
                  <a:srgbClr val="000000"/>
                </a:solidFill>
                <a:highlight>
                  <a:srgbClr val="FFFFFF"/>
                </a:highlight>
                <a:latin typeface="Courier New" panose="02070309020205020404" pitchFamily="49" charset="0"/>
                <a:ea typeface="SimSun" panose="02010600030101010101" pitchFamily="2" charset="-122"/>
              </a:rPr>
              <a:t>WriteMem</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err="1">
                <a:solidFill>
                  <a:srgbClr val="000000"/>
                </a:solidFill>
                <a:highlight>
                  <a:srgbClr val="FFFFFF"/>
                </a:highlight>
                <a:latin typeface="Courier New" panose="02070309020205020404" pitchFamily="49" charset="0"/>
                <a:ea typeface="SimSun" panose="02010600030101010101" pitchFamily="2" charset="-122"/>
              </a:rPr>
              <a:t>MemAddr_t</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S_op1Addr</a:t>
            </a:r>
            <a:r>
              <a:rPr lang="en-US" sz="1050" b="1" dirty="0" smtClean="0">
                <a:solidFill>
                  <a:srgbClr val="000080"/>
                </a:solidFill>
                <a:highlight>
                  <a:srgbClr val="FFFFFF"/>
                </a:highlight>
                <a:latin typeface="Courier New" panose="02070309020205020404" pitchFamily="49" charset="0"/>
                <a:ea typeface="SimSun" panose="02010600030101010101" pitchFamily="2" charset="-122"/>
              </a:rPr>
              <a:t>+</a:t>
            </a:r>
            <a:br>
              <a:rPr lang="en-US" sz="1050" b="1" dirty="0" smtClean="0">
                <a:solidFill>
                  <a:srgbClr val="000080"/>
                </a:solidFill>
                <a:highlight>
                  <a:srgbClr val="FFFFFF"/>
                </a:highlight>
                <a:latin typeface="Courier New" panose="02070309020205020404" pitchFamily="49" charset="0"/>
                <a:ea typeface="SimSun" panose="02010600030101010101" pitchFamily="2" charset="-122"/>
              </a:rPr>
            </a:br>
            <a:r>
              <a:rPr lang="en-US" sz="1050" b="1" dirty="0" smtClean="0">
                <a:solidFill>
                  <a:srgbClr val="000080"/>
                </a:solidFill>
                <a:highlight>
                  <a:srgbClr val="FFFFFF"/>
                </a:highlight>
                <a:latin typeface="Courier New" panose="02070309020205020404" pitchFamily="49" charset="0"/>
                <a:ea typeface="SimSun" panose="02010600030101010101" pitchFamily="2" charset="-122"/>
              </a:rPr>
              <a:t>   (</a:t>
            </a:r>
            <a:r>
              <a:rPr lang="en-US" sz="1050" dirty="0" err="1">
                <a:solidFill>
                  <a:srgbClr val="000000"/>
                </a:solidFill>
                <a:highlight>
                  <a:srgbClr val="FFFFFF"/>
                </a:highlight>
                <a:latin typeface="Courier New" panose="02070309020205020404" pitchFamily="49" charset="0"/>
                <a:ea typeface="SimSun" panose="02010600030101010101" pitchFamily="2" charset="-122"/>
              </a:rPr>
              <a:t>P_vecIdx</a:t>
            </a:r>
            <a:r>
              <a:rPr lang="en-US" sz="1050" dirty="0">
                <a:solidFill>
                  <a:srgbClr val="000000"/>
                </a:solidFill>
                <a:highlight>
                  <a:srgbClr val="FFFFFF"/>
                </a:highlight>
                <a:latin typeface="Courier New" panose="02070309020205020404" pitchFamily="49" charset="0"/>
                <a:ea typeface="SimSun" panose="02010600030101010101" pitchFamily="2" charset="-122"/>
              </a:rPr>
              <a:t> * 8</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P_op1 </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dirty="0">
                <a:solidFill>
                  <a:srgbClr val="FF8000"/>
                </a:solidFill>
                <a:highlight>
                  <a:srgbClr val="FFFFFF"/>
                </a:highlight>
                <a:latin typeface="Courier New" panose="02070309020205020404" pitchFamily="49" charset="0"/>
                <a:ea typeface="SimSun" panose="02010600030101010101" pitchFamily="2" charset="-122"/>
              </a:rPr>
              <a:t>1</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indent="457200">
              <a:spcBef>
                <a:spcPts val="0"/>
              </a:spcBef>
              <a:spcAft>
                <a:spcPts val="0"/>
              </a:spcAft>
            </a:pPr>
            <a:r>
              <a:rPr lang="en-US" sz="1050" dirty="0" err="1">
                <a:solidFill>
                  <a:srgbClr val="000000"/>
                </a:solidFill>
                <a:highlight>
                  <a:srgbClr val="FFFFFF"/>
                </a:highlight>
                <a:latin typeface="Courier New" panose="02070309020205020404" pitchFamily="49" charset="0"/>
                <a:ea typeface="SimSun" panose="02010600030101010101" pitchFamily="2" charset="-122"/>
              </a:rPr>
              <a:t>WriteMemPause</a:t>
            </a:r>
            <a:r>
              <a:rPr lang="en-US" sz="1050" b="1" dirty="0">
                <a:solidFill>
                  <a:srgbClr val="000080"/>
                </a:solidFill>
                <a:highlight>
                  <a:srgbClr val="FFFFFF"/>
                </a:highlight>
                <a:latin typeface="Courier New" panose="02070309020205020404" pitchFamily="49" charset="0"/>
                <a:ea typeface="SimSun" panose="02010600030101010101" pitchFamily="2" charset="-122"/>
              </a:rPr>
              <a:t>(EX</a:t>
            </a:r>
            <a:r>
              <a:rPr lang="en-US" sz="1050" dirty="0">
                <a:solidFill>
                  <a:srgbClr val="000000"/>
                </a:solidFill>
                <a:highlight>
                  <a:srgbClr val="FFFFFF"/>
                </a:highlight>
                <a:latin typeface="Courier New" panose="02070309020205020404" pitchFamily="49" charset="0"/>
                <a:ea typeface="SimSun" panose="02010600030101010101" pitchFamily="2" charset="-122"/>
              </a:rPr>
              <a:t>_RTN</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b="1" dirty="0">
                <a:solidFill>
                  <a:srgbClr val="0000FF"/>
                </a:solidFill>
                <a:highlight>
                  <a:srgbClr val="FFFFFF"/>
                </a:highlight>
                <a:latin typeface="Courier New" panose="02070309020205020404" pitchFamily="49" charset="0"/>
                <a:ea typeface="SimSun" panose="02010600030101010101" pitchFamily="2" charset="-122"/>
              </a:rPr>
              <a:t>break</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indent="342900">
              <a:spcBef>
                <a:spcPts val="0"/>
              </a:spcBef>
              <a:spcAft>
                <a:spcPts val="0"/>
              </a:spcAft>
            </a:pPr>
            <a:r>
              <a:rPr lang="en-US" sz="1050" b="1" dirty="0">
                <a:solidFill>
                  <a:srgbClr val="0000FF"/>
                </a:solidFill>
                <a:highlight>
                  <a:srgbClr val="FFFFFF"/>
                </a:highlight>
                <a:latin typeface="Courier New" panose="02070309020205020404" pitchFamily="49" charset="0"/>
                <a:ea typeface="SimSun" panose="02010600030101010101" pitchFamily="2" charset="-122"/>
              </a:rPr>
              <a:t>case</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dirty="0" smtClean="0">
                <a:solidFill>
                  <a:srgbClr val="000000"/>
                </a:solidFill>
                <a:highlight>
                  <a:srgbClr val="FFFFFF"/>
                </a:highlight>
                <a:latin typeface="Courier New" panose="02070309020205020404" pitchFamily="49" charset="0"/>
                <a:ea typeface="SimSun" panose="02010600030101010101" pitchFamily="2" charset="-122"/>
              </a:rPr>
              <a:t>EX_RTN</a:t>
            </a:r>
            <a:r>
              <a:rPr lang="en-US" sz="1050" b="1" dirty="0" smtClean="0">
                <a:solidFill>
                  <a:srgbClr val="000080"/>
                </a:solidFill>
                <a:highlight>
                  <a:srgbClr val="FFFFFF"/>
                </a:highlight>
                <a:latin typeface="Courier New" panose="02070309020205020404" pitchFamily="49" charset="0"/>
                <a:ea typeface="SimSun" panose="02010600030101010101" pitchFamily="2" charset="-122"/>
              </a:rPr>
              <a:t>: </a:t>
            </a:r>
          </a:p>
          <a:p>
            <a:pPr indent="342900">
              <a:spcBef>
                <a:spcPts val="0"/>
              </a:spcBef>
              <a:spcAft>
                <a:spcPts val="0"/>
              </a:spcAft>
            </a:pPr>
            <a:r>
              <a:rPr lang="en-US" sz="1050" b="1" dirty="0">
                <a:solidFill>
                  <a:srgbClr val="000080"/>
                </a:solidFill>
                <a:highlight>
                  <a:srgbClr val="FFFFFF"/>
                </a:highlight>
                <a:latin typeface="Courier New" panose="02070309020205020404" pitchFamily="49" charset="0"/>
                <a:ea typeface="SimSun" panose="02010600030101010101" pitchFamily="2" charset="-122"/>
              </a:rPr>
              <a:t>  </a:t>
            </a:r>
            <a:r>
              <a:rPr lang="en-US" sz="1050" dirty="0" smtClean="0">
                <a:solidFill>
                  <a:srgbClr val="000000"/>
                </a:solidFill>
                <a:highlight>
                  <a:srgbClr val="FFFFFF"/>
                </a:highlight>
                <a:latin typeface="Courier New" panose="02070309020205020404" pitchFamily="49" charset="0"/>
                <a:ea typeface="SimSun" panose="02010600030101010101" pitchFamily="2" charset="-122"/>
              </a:rPr>
              <a:t>BUSY_RETRY</a:t>
            </a:r>
            <a:r>
              <a:rPr lang="en-US" sz="1050" b="1" dirty="0" smtClean="0">
                <a:solidFill>
                  <a:srgbClr val="000080"/>
                </a:solidFill>
                <a:highlight>
                  <a:srgbClr val="FFFFFF"/>
                </a:highlight>
                <a:latin typeface="Courier New" panose="02070309020205020404" pitchFamily="49" charset="0"/>
                <a:ea typeface="SimSun" panose="02010600030101010101" pitchFamily="2" charset="-122"/>
              </a:rPr>
              <a:t>(</a:t>
            </a:r>
            <a:r>
              <a:rPr lang="en-US" sz="1050" dirty="0" err="1" smtClean="0">
                <a:solidFill>
                  <a:srgbClr val="000000"/>
                </a:solidFill>
                <a:highlight>
                  <a:srgbClr val="FFFFFF"/>
                </a:highlight>
                <a:latin typeface="Courier New" panose="02070309020205020404" pitchFamily="49" charset="0"/>
                <a:ea typeface="SimSun" panose="02010600030101010101" pitchFamily="2" charset="-122"/>
              </a:rPr>
              <a:t>SendReturnBusy_addOne</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indent="457200">
              <a:spcBef>
                <a:spcPts val="0"/>
              </a:spcBef>
              <a:spcAft>
                <a:spcPts val="0"/>
              </a:spcAft>
            </a:pPr>
            <a:r>
              <a:rPr lang="en-US" sz="1050" dirty="0" err="1">
                <a:solidFill>
                  <a:srgbClr val="000000"/>
                </a:solidFill>
                <a:highlight>
                  <a:srgbClr val="FFFFFF"/>
                </a:highlight>
                <a:latin typeface="Courier New" panose="02070309020205020404" pitchFamily="49" charset="0"/>
                <a:ea typeface="SimSun" panose="02010600030101010101" pitchFamily="2" charset="-122"/>
              </a:rPr>
              <a:t>SendReturn_addOne</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 </a:t>
            </a:r>
            <a:r>
              <a:rPr lang="en-US" sz="1050" b="1" dirty="0">
                <a:solidFill>
                  <a:srgbClr val="0000FF"/>
                </a:solidFill>
                <a:highlight>
                  <a:srgbClr val="FFFFFF"/>
                </a:highlight>
                <a:latin typeface="Courier New" panose="02070309020205020404" pitchFamily="49" charset="0"/>
                <a:ea typeface="SimSun" panose="02010600030101010101" pitchFamily="2" charset="-122"/>
              </a:rPr>
              <a:t>break</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indent="342900">
              <a:spcBef>
                <a:spcPts val="0"/>
              </a:spcBef>
              <a:spcAft>
                <a:spcPts val="0"/>
              </a:spcAft>
            </a:pPr>
            <a:r>
              <a:rPr lang="en-US" sz="1050" b="1" dirty="0">
                <a:solidFill>
                  <a:srgbClr val="0000FF"/>
                </a:solidFill>
                <a:highlight>
                  <a:srgbClr val="FFFFFF"/>
                </a:highlight>
                <a:latin typeface="Courier New" panose="02070309020205020404" pitchFamily="49" charset="0"/>
                <a:ea typeface="SimSun" panose="02010600030101010101" pitchFamily="2" charset="-122"/>
              </a:rPr>
              <a:t>default</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000000"/>
                </a:solidFill>
                <a:highlight>
                  <a:srgbClr val="FFFFFF"/>
                </a:highlight>
                <a:latin typeface="Courier New" panose="02070309020205020404" pitchFamily="49" charset="0"/>
                <a:ea typeface="SimSun" panose="02010600030101010101" pitchFamily="2" charset="-122"/>
              </a:rPr>
              <a:t> assert</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r>
              <a:rPr lang="en-US" sz="1050" dirty="0">
                <a:solidFill>
                  <a:srgbClr val="FF8000"/>
                </a:solidFill>
                <a:highlight>
                  <a:srgbClr val="FFFFFF"/>
                </a:highlight>
                <a:latin typeface="Courier New" panose="02070309020205020404" pitchFamily="49" charset="0"/>
                <a:ea typeface="SimSun" panose="02010600030101010101" pitchFamily="2" charset="-122"/>
              </a:rPr>
              <a:t>0</a:t>
            </a: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marL="0" marR="0" algn="just">
              <a:spcBef>
                <a:spcPts val="0"/>
              </a:spcBef>
              <a:spcAft>
                <a:spcPts val="0"/>
              </a:spcAft>
            </a:pPr>
            <a:r>
              <a:rPr lang="en-US" sz="1050" b="1" dirty="0">
                <a:solidFill>
                  <a:srgbClr val="000080"/>
                </a:solidFill>
                <a:highlight>
                  <a:srgbClr val="FFFFFF"/>
                </a:highlight>
                <a:latin typeface="Courier New" panose="02070309020205020404" pitchFamily="49" charset="0"/>
                <a:ea typeface="SimSun" panose="02010600030101010101" pitchFamily="2" charset="-122"/>
              </a:rPr>
              <a:t>}}}</a:t>
            </a:r>
            <a:endParaRPr lang="en-US" sz="5400" dirty="0">
              <a:latin typeface="Times New Roman" panose="02020603050405020304" pitchFamily="18" charset="0"/>
              <a:ea typeface="SimSun" panose="02010600030101010101" pitchFamily="2" charset="-122"/>
            </a:endParaRPr>
          </a:p>
          <a:p>
            <a:pPr>
              <a:spcBef>
                <a:spcPts val="0"/>
              </a:spcBef>
              <a:spcAft>
                <a:spcPts val="0"/>
              </a:spcAft>
            </a:pPr>
            <a:endParaRPr lang="en-US" sz="3200" dirty="0"/>
          </a:p>
        </p:txBody>
      </p:sp>
      <p:cxnSp>
        <p:nvCxnSpPr>
          <p:cNvPr id="15" name="Straight Connector 14"/>
          <p:cNvCxnSpPr>
            <a:stCxn id="18" idx="2"/>
          </p:cNvCxnSpPr>
          <p:nvPr/>
        </p:nvCxnSpPr>
        <p:spPr bwMode="auto">
          <a:xfrm>
            <a:off x="4495800" y="3075543"/>
            <a:ext cx="0" cy="3055382"/>
          </a:xfrm>
          <a:prstGeom prst="line">
            <a:avLst/>
          </a:prstGeom>
          <a:noFill/>
          <a:ln w="9525" cap="flat" cmpd="sng" algn="ctr">
            <a:solidFill>
              <a:schemeClr val="tx1"/>
            </a:solidFill>
            <a:prstDash val="solid"/>
            <a:round/>
            <a:headEnd type="none" w="med" len="med"/>
            <a:tailEnd type="none" w="med" len="med"/>
          </a:ln>
          <a:effectLst/>
        </p:spPr>
      </p:cxnSp>
      <p:sp>
        <p:nvSpPr>
          <p:cNvPr id="16" name="Rectangle 15"/>
          <p:cNvSpPr/>
          <p:nvPr/>
        </p:nvSpPr>
        <p:spPr>
          <a:xfrm rot="16200000">
            <a:off x="2924494" y="4586188"/>
            <a:ext cx="2771914" cy="400110"/>
          </a:xfrm>
          <a:prstGeom prst="rect">
            <a:avLst/>
          </a:prstGeom>
          <a:noFill/>
        </p:spPr>
        <p:txBody>
          <a:bodyPr wrap="none" lIns="91440" tIns="45720" rIns="91440" bIns="45720">
            <a:spAutoFit/>
          </a:bodyPr>
          <a:lstStyle/>
          <a:p>
            <a:pPr algn="ctr"/>
            <a:r>
              <a:rPr lang="en-US" sz="2000" b="1" spc="50" dirty="0" smtClean="0">
                <a:ln w="0"/>
                <a:solidFill>
                  <a:schemeClr val="bg2"/>
                </a:solidFill>
                <a:effectLst>
                  <a:innerShdw blurRad="63500" dist="50800" dir="13500000">
                    <a:srgbClr val="000000">
                      <a:alpha val="50000"/>
                    </a:srgbClr>
                  </a:innerShdw>
                </a:effectLst>
              </a:rPr>
              <a:t>HT description code</a:t>
            </a:r>
            <a:endParaRPr lang="en-US" sz="2000" b="1" spc="50" dirty="0">
              <a:ln w="0"/>
              <a:solidFill>
                <a:schemeClr val="bg2"/>
              </a:solidFill>
              <a:effectLst>
                <a:innerShdw blurRad="63500" dist="50800" dir="13500000">
                  <a:srgbClr val="000000">
                    <a:alpha val="50000"/>
                  </a:srgbClr>
                </a:innerShdw>
              </a:effectLst>
            </a:endParaRPr>
          </a:p>
        </p:txBody>
      </p:sp>
      <p:sp>
        <p:nvSpPr>
          <p:cNvPr id="17" name="Rectangle 16"/>
          <p:cNvSpPr/>
          <p:nvPr/>
        </p:nvSpPr>
        <p:spPr>
          <a:xfrm rot="5400000">
            <a:off x="3338752" y="4573852"/>
            <a:ext cx="2714206" cy="400110"/>
          </a:xfrm>
          <a:prstGeom prst="rect">
            <a:avLst/>
          </a:prstGeom>
          <a:noFill/>
        </p:spPr>
        <p:txBody>
          <a:bodyPr wrap="none" lIns="91440" tIns="45720" rIns="91440" bIns="45720">
            <a:spAutoFit/>
          </a:bodyPr>
          <a:lstStyle/>
          <a:p>
            <a:pPr algn="ctr"/>
            <a:r>
              <a:rPr lang="en-US" sz="2000" b="1" spc="50" dirty="0" smtClean="0">
                <a:ln w="0"/>
                <a:solidFill>
                  <a:schemeClr val="bg2"/>
                </a:solidFill>
                <a:effectLst>
                  <a:innerShdw blurRad="63500" dist="50800" dir="13500000">
                    <a:srgbClr val="000000">
                      <a:alpha val="50000"/>
                    </a:srgbClr>
                  </a:innerShdw>
                </a:effectLst>
              </a:rPr>
              <a:t>HT instruction code</a:t>
            </a:r>
            <a:endParaRPr lang="en-US" sz="2000" b="1" spc="50" dirty="0">
              <a:ln w="0"/>
              <a:solidFill>
                <a:schemeClr val="bg2"/>
              </a:solidFill>
              <a:effectLst>
                <a:innerShdw blurRad="63500" dist="50800" dir="13500000">
                  <a:srgbClr val="000000">
                    <a:alpha val="50000"/>
                  </a:srgbClr>
                </a:innerShdw>
              </a:effectLst>
            </a:endParaRPr>
          </a:p>
        </p:txBody>
      </p:sp>
      <p:sp>
        <p:nvSpPr>
          <p:cNvPr id="18" name="Rectangle 17"/>
          <p:cNvSpPr/>
          <p:nvPr/>
        </p:nvSpPr>
        <p:spPr>
          <a:xfrm>
            <a:off x="3805547" y="2613878"/>
            <a:ext cx="1380506" cy="461665"/>
          </a:xfrm>
          <a:prstGeom prst="rect">
            <a:avLst/>
          </a:prstGeom>
          <a:solidFill>
            <a:schemeClr val="accent1">
              <a:lumMod val="20000"/>
              <a:lumOff val="80000"/>
            </a:schemeClr>
          </a:solidFill>
        </p:spPr>
        <p:txBody>
          <a:bodyPr wrap="none" lIns="91440" tIns="45720" rIns="91440" bIns="45720">
            <a:spAutoFit/>
          </a:bodyPr>
          <a:lstStyle/>
          <a:p>
            <a:pPr algn="ctr"/>
            <a:r>
              <a:rPr lang="en-US" sz="2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AddOne</a:t>
            </a:r>
            <a:endPar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949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p:bldP spid="16" grpId="0"/>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Design Flow Comparison: HT vs. HDL</a:t>
            </a:r>
            <a:endParaRPr lang="en-US" sz="3600" dirty="0"/>
          </a:p>
        </p:txBody>
      </p:sp>
      <p:sp>
        <p:nvSpPr>
          <p:cNvPr id="3" name="Content Placeholder 2"/>
          <p:cNvSpPr>
            <a:spLocks noGrp="1"/>
          </p:cNvSpPr>
          <p:nvPr>
            <p:ph idx="1"/>
          </p:nvPr>
        </p:nvSpPr>
        <p:spPr>
          <a:xfrm>
            <a:off x="304800" y="4769472"/>
            <a:ext cx="8534400" cy="1361453"/>
          </a:xfrm>
        </p:spPr>
        <p:txBody>
          <a:bodyPr>
            <a:normAutofit fontScale="62500" lnSpcReduction="20000"/>
          </a:bodyPr>
          <a:lstStyle/>
          <a:p>
            <a:r>
              <a:rPr lang="en-US" dirty="0" smtClean="0"/>
              <a:t>HT’s design is based on high-level language (C/C++-like)</a:t>
            </a:r>
          </a:p>
          <a:p>
            <a:r>
              <a:rPr lang="en-US" dirty="0" smtClean="0"/>
              <a:t>HT’s </a:t>
            </a:r>
            <a:r>
              <a:rPr lang="en-US" dirty="0" err="1" smtClean="0"/>
              <a:t>SystemC</a:t>
            </a:r>
            <a:r>
              <a:rPr lang="en-US" dirty="0" smtClean="0"/>
              <a:t>-based simulation much faster than HDL simulation</a:t>
            </a:r>
          </a:p>
          <a:p>
            <a:pPr lvl="1"/>
            <a:r>
              <a:rPr lang="en-US" dirty="0" smtClean="0"/>
              <a:t>No need to write interface code between host and hardware</a:t>
            </a:r>
          </a:p>
          <a:p>
            <a:pPr lvl="1"/>
            <a:r>
              <a:rPr lang="en-US" dirty="0" err="1" smtClean="0"/>
              <a:t>SystemC</a:t>
            </a:r>
            <a:r>
              <a:rPr lang="en-US" dirty="0"/>
              <a:t> </a:t>
            </a:r>
            <a:r>
              <a:rPr lang="en-US" dirty="0" smtClean="0"/>
              <a:t>simulation was shown to run faster than HDL ones</a:t>
            </a:r>
          </a:p>
          <a:p>
            <a:r>
              <a:rPr lang="en-US" dirty="0" smtClean="0"/>
              <a:t>HT provides commonly used design patterns: e.g., memory partitioning</a:t>
            </a:r>
            <a:endParaRPr lang="en-US"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8</a:t>
            </a:fld>
            <a:endParaRPr lang="en-US" altLang="en-US">
              <a:solidFill>
                <a:srgbClr val="000000"/>
              </a:solidFill>
              <a:latin typeface="Garamond"/>
            </a:endParaRPr>
          </a:p>
        </p:txBody>
      </p:sp>
      <p:pic>
        <p:nvPicPr>
          <p:cNvPr id="5" name="Picture 4"/>
          <p:cNvPicPr>
            <a:picLocks noChangeAspect="1"/>
          </p:cNvPicPr>
          <p:nvPr/>
        </p:nvPicPr>
        <p:blipFill>
          <a:blip r:embed="rId2"/>
          <a:stretch>
            <a:fillRect/>
          </a:stretch>
        </p:blipFill>
        <p:spPr>
          <a:xfrm>
            <a:off x="313267" y="990600"/>
            <a:ext cx="3801533" cy="3672022"/>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036150"/>
            <a:ext cx="4165908" cy="36269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arteblanchehobbies.files.wordpress.com/2013/06/vers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083" y="2407750"/>
            <a:ext cx="85725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32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descr="http://www.hpcwire.com/wp-content/uploads/2013/11/imag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819400"/>
            <a:ext cx="1433324" cy="109696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biomedcentral.com/content/supplementary/1756-0500-2-73-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2746" y="4927602"/>
            <a:ext cx="1395054" cy="12260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lnSpcReduction="10000"/>
          </a:bodyPr>
          <a:lstStyle/>
          <a:p>
            <a:r>
              <a:rPr lang="en-US" dirty="0" smtClean="0"/>
              <a:t>Sobel edge detector, Breadth-first search (BFS), and Smith-Waterman Sequence Alignment (SW)</a:t>
            </a:r>
          </a:p>
          <a:p>
            <a:pPr lvl="1"/>
            <a:r>
              <a:rPr lang="en-US" dirty="0" smtClean="0"/>
              <a:t>Multiple RC-amenable computing domain: </a:t>
            </a:r>
            <a:r>
              <a:rPr lang="en-US" dirty="0">
                <a:solidFill>
                  <a:srgbClr val="0021A5"/>
                </a:solidFill>
              </a:rPr>
              <a:t>image processing, graph processing, and bioinformatics</a:t>
            </a:r>
          </a:p>
          <a:p>
            <a:r>
              <a:rPr lang="en-US" dirty="0" smtClean="0"/>
              <a:t>Rationale for kernels</a:t>
            </a:r>
          </a:p>
          <a:p>
            <a:pPr lvl="1"/>
            <a:r>
              <a:rPr lang="en-US" dirty="0" smtClean="0"/>
              <a:t>Why multiple domain?</a:t>
            </a:r>
          </a:p>
          <a:p>
            <a:pPr lvl="2"/>
            <a:r>
              <a:rPr lang="en-US" dirty="0" smtClean="0"/>
              <a:t>Many HLS tools had domain-specific roots</a:t>
            </a:r>
          </a:p>
          <a:p>
            <a:pPr lvl="2"/>
            <a:r>
              <a:rPr lang="en-US" dirty="0" smtClean="0"/>
              <a:t>Performance in one domain does NOT speak for other domains</a:t>
            </a:r>
          </a:p>
          <a:p>
            <a:pPr lvl="1"/>
            <a:r>
              <a:rPr lang="en-US" dirty="0" smtClean="0"/>
              <a:t>Why those three kernels?</a:t>
            </a:r>
          </a:p>
          <a:p>
            <a:pPr lvl="2"/>
            <a:r>
              <a:rPr lang="en-US" dirty="0" smtClean="0"/>
              <a:t>Cover three common computation/memory-access patterns</a:t>
            </a:r>
          </a:p>
          <a:p>
            <a:pPr lvl="2"/>
            <a:r>
              <a:rPr lang="en-US" dirty="0" smtClean="0"/>
              <a:t>Sobel: </a:t>
            </a:r>
            <a:r>
              <a:rPr lang="en-US" dirty="0" smtClean="0">
                <a:solidFill>
                  <a:schemeClr val="tx1"/>
                </a:solidFill>
              </a:rPr>
              <a:t>Streaming</a:t>
            </a:r>
          </a:p>
          <a:p>
            <a:pPr lvl="2"/>
            <a:r>
              <a:rPr lang="en-US" dirty="0" smtClean="0"/>
              <a:t>BFS: </a:t>
            </a:r>
            <a:r>
              <a:rPr lang="en-US" dirty="0" smtClean="0">
                <a:solidFill>
                  <a:schemeClr val="tx1"/>
                </a:solidFill>
              </a:rPr>
              <a:t>Memory-bounded </a:t>
            </a:r>
          </a:p>
          <a:p>
            <a:pPr lvl="2"/>
            <a:r>
              <a:rPr lang="en-US" dirty="0" smtClean="0"/>
              <a:t>SW: </a:t>
            </a:r>
            <a:r>
              <a:rPr lang="en-US" dirty="0" smtClean="0">
                <a:solidFill>
                  <a:schemeClr val="tx1"/>
                </a:solidFill>
              </a:rPr>
              <a:t>Computation-bounded</a:t>
            </a:r>
            <a:endParaRPr lang="en-US" dirty="0">
              <a:solidFill>
                <a:schemeClr val="tx1"/>
              </a:solidFill>
            </a:endParaRPr>
          </a:p>
        </p:txBody>
      </p:sp>
      <p:pic>
        <p:nvPicPr>
          <p:cNvPr id="6148" name="Picture 4" descr="http://3.bp.blogspot.com/-GzlDxzsGyR8/TZdzZ1-yUDI/AAAAAAAAARM/cHlMtFAwvC0/s1600/search.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587"/>
          <a:stretch/>
        </p:blipFill>
        <p:spPr bwMode="auto">
          <a:xfrm>
            <a:off x="5867400" y="5121542"/>
            <a:ext cx="1422172"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Reference Computing Kernels</a:t>
            </a:r>
            <a:endParaRPr lang="en-US" dirty="0"/>
          </a:p>
        </p:txBody>
      </p:sp>
      <p:sp>
        <p:nvSpPr>
          <p:cNvPr id="4" name="Slide Number Placeholder 3"/>
          <p:cNvSpPr>
            <a:spLocks noGrp="1"/>
          </p:cNvSpPr>
          <p:nvPr>
            <p:ph type="sldNum" sz="quarter" idx="10"/>
          </p:nvPr>
        </p:nvSpPr>
        <p:spPr/>
        <p:txBody>
          <a:bodyPr/>
          <a:lstStyle/>
          <a:p>
            <a:pPr>
              <a:defRPr/>
            </a:pPr>
            <a:fld id="{771664E6-88B0-4C1C-9C61-F4DA8154D7BC}" type="slidenum">
              <a:rPr lang="en-US" altLang="en-US" smtClean="0">
                <a:solidFill>
                  <a:srgbClr val="000000"/>
                </a:solidFill>
                <a:latin typeface="Garamond"/>
              </a:rPr>
              <a:pPr>
                <a:defRPr/>
              </a:pPr>
              <a:t>9</a:t>
            </a:fld>
            <a:endParaRPr lang="en-US" altLang="en-US">
              <a:solidFill>
                <a:srgbClr val="000000"/>
              </a:solidFill>
              <a:latin typeface="Garamond"/>
            </a:endParaRPr>
          </a:p>
        </p:txBody>
      </p:sp>
      <p:pic>
        <p:nvPicPr>
          <p:cNvPr id="6146" name="Picture 2" descr="http://www.comp.leeds.ac.uk/viznet/reports/GPU_report/pictures/PyGPULen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2819400"/>
            <a:ext cx="1524000" cy="76305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i444.photobucket.com/albums/qq169/nklven/bioinformatic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3500" y="2819400"/>
            <a:ext cx="1155700" cy="9906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bwMode="auto">
          <a:xfrm>
            <a:off x="5418667" y="5480847"/>
            <a:ext cx="457200" cy="228600"/>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Flowchart: Direct Access Storage 4"/>
          <p:cNvSpPr/>
          <p:nvPr/>
        </p:nvSpPr>
        <p:spPr bwMode="auto">
          <a:xfrm rot="10800000">
            <a:off x="4800600" y="5410200"/>
            <a:ext cx="838200" cy="381000"/>
          </a:xfrm>
          <a:prstGeom prst="flowChartMagneticDrum">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4572000" y="5537997"/>
            <a:ext cx="381000" cy="1143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75800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95764fc-3c8b-452a-b2bc-e53ddd06f7a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0DDEF27F027B4696D598C5D9FD9DD8" ma:contentTypeVersion="3" ma:contentTypeDescription="Create a new document." ma:contentTypeScope="" ma:versionID="d3f2e727bbcbba4894215bc1b33ccd1e">
  <xsd:schema xmlns:xsd="http://www.w3.org/2001/XMLSchema" xmlns:xs="http://www.w3.org/2001/XMLSchema" xmlns:p="http://schemas.microsoft.com/office/2006/metadata/properties" xmlns:ns3="a95764fc-3c8b-452a-b2bc-e53ddd06f7ac" targetNamespace="http://schemas.microsoft.com/office/2006/metadata/properties" ma:root="true" ma:fieldsID="12b8c0174881f0d6d18ee05f48c9de20" ns3:_="">
    <xsd:import namespace="a95764fc-3c8b-452a-b2bc-e53ddd06f7ac"/>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5764fc-3c8b-452a-b2bc-e53ddd06f7a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180BA7-F19E-4460-B704-BF343BFA3137}">
  <ds:schemaRefs>
    <ds:schemaRef ds:uri="http://schemas.microsoft.com/sharepoint/v3/contenttype/forms"/>
  </ds:schemaRefs>
</ds:datastoreItem>
</file>

<file path=customXml/itemProps2.xml><?xml version="1.0" encoding="utf-8"?>
<ds:datastoreItem xmlns:ds="http://schemas.openxmlformats.org/officeDocument/2006/customXml" ds:itemID="{EBCE5AC0-E4CA-41DB-AF89-1B7687A899C7}">
  <ds:schemaRefs>
    <ds:schemaRef ds:uri="http://purl.org/dc/dcmitype/"/>
    <ds:schemaRef ds:uri="http://schemas.microsoft.com/office/2006/documentManagement/types"/>
    <ds:schemaRef ds:uri="http://www.w3.org/XML/1998/namespace"/>
    <ds:schemaRef ds:uri="a95764fc-3c8b-452a-b2bc-e53ddd06f7ac"/>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998A1D34-10D3-44B0-B280-3E8C2FAB4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5764fc-3c8b-452a-b2bc-e53ddd06f7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15604</TotalTime>
  <Words>1156</Words>
  <Application>Microsoft Office PowerPoint</Application>
  <PresentationFormat>On-screen Show (4:3)</PresentationFormat>
  <Paragraphs>289</Paragraphs>
  <Slides>19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SimSun</vt:lpstr>
      <vt:lpstr>SimSun</vt:lpstr>
      <vt:lpstr>Arial</vt:lpstr>
      <vt:lpstr>Arial Narrow</vt:lpstr>
      <vt:lpstr>Courier New</vt:lpstr>
      <vt:lpstr>Garamond</vt:lpstr>
      <vt:lpstr>Times New Roman</vt:lpstr>
      <vt:lpstr>Wingdings</vt:lpstr>
      <vt:lpstr>3_Edge</vt:lpstr>
      <vt:lpstr>Performance and Productivity Evaluation of Hybrid-Threading HLS versus HDLs</vt:lpstr>
      <vt:lpstr>Agenda</vt:lpstr>
      <vt:lpstr>Reconfigurable Computing (RC)</vt:lpstr>
      <vt:lpstr>A Closer Look: Challenges with RC</vt:lpstr>
      <vt:lpstr>Motivation and Approach</vt:lpstr>
      <vt:lpstr>HT Infrastructure</vt:lpstr>
      <vt:lpstr>Hybrid-threading HLS (cont.)</vt:lpstr>
      <vt:lpstr>Design Flow Comparison: HT vs. HDL</vt:lpstr>
      <vt:lpstr>Reference Computing Kernels</vt:lpstr>
      <vt:lpstr>Sobel Edge Detector</vt:lpstr>
      <vt:lpstr>BFS with HDL</vt:lpstr>
      <vt:lpstr>BFS with HT</vt:lpstr>
      <vt:lpstr>Smith-Waterman with HDL</vt:lpstr>
      <vt:lpstr>Smith-Waterman with HT</vt:lpstr>
      <vt:lpstr>Comparison Study Setup</vt:lpstr>
      <vt:lpstr>Results</vt:lpstr>
      <vt:lpstr>Conclusions</vt:lpstr>
      <vt:lpstr>Acknowledgements</vt:lpstr>
      <vt:lpstr>Questions</vt:lpstr>
    </vt:vector>
  </TitlesOfParts>
  <Company>University of Florida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CHREC overview</dc:title>
  <dc:creator>Dr. Alan D. George</dc:creator>
  <cp:lastModifiedBy>Gongyu</cp:lastModifiedBy>
  <cp:revision>1977</cp:revision>
  <dcterms:created xsi:type="dcterms:W3CDTF">2003-07-12T15:21:27Z</dcterms:created>
  <dcterms:modified xsi:type="dcterms:W3CDTF">2015-09-11T15:24:13Z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0x0101009F0DDEF27F027B4696D598C5D9FD9DD8</vt:lpwstr>
  </property>
  <property fmtid="{D5CDD505-2E9C-101B-9397-08002B2CF9AE}" pid="3" name="IsMyDocuments">
    <vt:bool>true</vt:bool>
  </property>
</Properties>
</file>