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7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9E"/>
    <a:srgbClr val="24B0E3"/>
    <a:srgbClr val="002257"/>
    <a:srgbClr val="A7BFE7"/>
    <a:srgbClr val="BACDEC"/>
    <a:srgbClr val="C8D7F0"/>
    <a:srgbClr val="BED6FA"/>
    <a:srgbClr val="B9D4FF"/>
    <a:srgbClr val="003E8A"/>
    <a:srgbClr val="1581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94" autoAdjust="0"/>
    <p:restoredTop sz="99283" autoAdjust="0"/>
  </p:normalViewPr>
  <p:slideViewPr>
    <p:cSldViewPr>
      <p:cViewPr>
        <p:scale>
          <a:sx n="98" d="100"/>
          <a:sy n="98" d="100"/>
        </p:scale>
        <p:origin x="-100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DFA23-2E58-4859-A5BC-246126C12C4B}" type="datetimeFigureOut">
              <a:rPr lang="en-US" smtClean="0"/>
              <a:pPr/>
              <a:t>9/12/15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70782-1804-468C-8F06-B64BACA471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14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66787-A5C5-4A6E-B0B8-4A343AF81BB5}" type="datetimeFigureOut">
              <a:rPr lang="en-US" smtClean="0"/>
              <a:pPr/>
              <a:t>9/12/15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3F3BB-132B-418B-8D02-CAC6A9422A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08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3F3BB-132B-418B-8D02-CAC6A9422A3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3F3BB-132B-418B-8D02-CAC6A9422A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9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_smal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75905" y="6071616"/>
            <a:ext cx="572609" cy="685800"/>
          </a:xfrm>
          <a:prstGeom prst="rect">
            <a:avLst/>
          </a:prstGeom>
          <a:noFill/>
        </p:spPr>
      </p:pic>
      <p:pic>
        <p:nvPicPr>
          <p:cNvPr id="10" name="Picture 9" descr="cover_footer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4875610"/>
            <a:ext cx="9220200" cy="1982391"/>
          </a:xfrm>
          <a:prstGeom prst="rect">
            <a:avLst/>
          </a:prstGeom>
        </p:spPr>
      </p:pic>
      <p:pic>
        <p:nvPicPr>
          <p:cNvPr id="11" name="Picture 10" descr="logo_small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375905" y="6071616"/>
            <a:ext cx="572609" cy="68580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43536" y="6548474"/>
            <a:ext cx="33777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i="1" dirty="0" smtClean="0">
                <a:solidFill>
                  <a:srgbClr val="003E8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Learning</a:t>
            </a:r>
            <a:r>
              <a:rPr lang="en-US" sz="800" b="1" i="1" baseline="0" dirty="0" smtClean="0">
                <a:solidFill>
                  <a:srgbClr val="003E8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with Purpose</a:t>
            </a:r>
            <a:endParaRPr lang="en-US" sz="800" b="1" i="1" dirty="0">
              <a:solidFill>
                <a:srgbClr val="003E8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ounded Rectangle 6"/>
          <p:cNvSpPr/>
          <p:nvPr userDrawn="1"/>
        </p:nvSpPr>
        <p:spPr>
          <a:xfrm>
            <a:off x="1104900" y="1752600"/>
            <a:ext cx="6934200" cy="3352800"/>
          </a:xfrm>
          <a:prstGeom prst="roundRect">
            <a:avLst>
              <a:gd name="adj" fmla="val 6764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1667">
                <a:schemeClr val="bg1">
                  <a:lumMod val="95000"/>
                </a:schemeClr>
              </a:gs>
              <a:gs pos="50000">
                <a:schemeClr val="bg1"/>
              </a:gs>
            </a:gsLst>
            <a:lin ang="0" scaled="0"/>
          </a:gra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981201"/>
            <a:ext cx="6553200" cy="1447799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000" b="1">
                <a:solidFill>
                  <a:srgbClr val="003C9E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447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500" b="0" kern="1200" dirty="0">
                <a:solidFill>
                  <a:srgbClr val="24B0E3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  <a:prstGeom prst="rect">
            <a:avLst/>
          </a:prstGeom>
        </p:spPr>
        <p:txBody>
          <a:bodyPr/>
          <a:lstStyle>
            <a:lvl1pPr marL="342860" indent="-342860">
              <a:buFontTx/>
              <a:buBlip>
                <a:blip r:embed="rId3"/>
              </a:buBlip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863" indent="-285717">
              <a:buClr>
                <a:srgbClr val="24B0E3"/>
              </a:buClr>
              <a:buFont typeface="Arial" pitchFamily="34" charset="0"/>
              <a:buChar char="•"/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2867" indent="-228573">
              <a:buClr>
                <a:schemeClr val="bg1"/>
              </a:buClr>
              <a:buFont typeface="Arial" pitchFamily="34" charset="0"/>
              <a:buChar char="•"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639762"/>
          </a:xfrm>
          <a:prstGeom prst="rect">
            <a:avLst/>
          </a:prstGeom>
          <a:gradFill>
            <a:gsLst>
              <a:gs pos="100000">
                <a:schemeClr val="bg1">
                  <a:lumMod val="95000"/>
                </a:schemeClr>
              </a:gs>
              <a:gs pos="1667">
                <a:schemeClr val="bg1">
                  <a:lumMod val="95000"/>
                </a:schemeClr>
              </a:gs>
              <a:gs pos="50000">
                <a:schemeClr val="bg1"/>
              </a:gs>
            </a:gsLst>
            <a:lin ang="0" scaled="0"/>
          </a:gra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3000" b="1" baseline="0" dirty="0">
                <a:solidFill>
                  <a:srgbClr val="003C9E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marL="0" lvl="0" indent="-34286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Main Title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990600"/>
            <a:ext cx="8229600" cy="533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kumimoji="0" lang="en-US" sz="2300" b="0" i="0" u="none" strike="noStrike" kern="1200" cap="none" spc="0" normalizeH="0" baseline="0" dirty="0" smtClean="0">
                <a:ln>
                  <a:noFill/>
                </a:ln>
                <a:solidFill>
                  <a:srgbClr val="24B0E3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Sub Title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3"/>
          <p:cNvSpPr>
            <a:spLocks noGrp="1"/>
          </p:cNvSpPr>
          <p:nvPr>
            <p:ph type="title" hasCustomPrompt="1"/>
          </p:nvPr>
        </p:nvSpPr>
        <p:spPr>
          <a:xfrm>
            <a:off x="457200" y="2895600"/>
            <a:ext cx="8229600" cy="639762"/>
          </a:xfrm>
          <a:prstGeom prst="rect">
            <a:avLst/>
          </a:prstGeom>
          <a:gradFill>
            <a:gsLst>
              <a:gs pos="100000">
                <a:schemeClr val="bg1">
                  <a:lumMod val="95000"/>
                </a:schemeClr>
              </a:gs>
              <a:gs pos="1667">
                <a:schemeClr val="bg1">
                  <a:lumMod val="95000"/>
                </a:schemeClr>
              </a:gs>
              <a:gs pos="50000">
                <a:schemeClr val="bg1"/>
              </a:gs>
            </a:gsLst>
            <a:lin ang="0" scaled="0"/>
          </a:gra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3000" b="1" baseline="0" dirty="0">
                <a:solidFill>
                  <a:srgbClr val="003C9E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marL="0" lvl="0" indent="-34286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Main Title</a:t>
            </a:r>
            <a:endParaRPr lang="en-US" dirty="0"/>
          </a:p>
        </p:txBody>
      </p:sp>
      <p:sp>
        <p:nvSpPr>
          <p:cNvPr id="5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3611562"/>
            <a:ext cx="8229600" cy="533400"/>
          </a:xfrm>
          <a:prstGeom prst="rect">
            <a:avLst/>
          </a:prstGeom>
        </p:spPr>
        <p:txBody>
          <a:bodyPr anchor="ctr"/>
          <a:lstStyle>
            <a:lvl1pPr>
              <a:defRPr kumimoji="0" lang="en-US" sz="2300" b="0" i="0" u="none" strike="noStrike" cap="none" spc="0" normalizeH="0" baseline="0" dirty="0" smtClean="0">
                <a:ln>
                  <a:noFill/>
                </a:ln>
                <a:solidFill>
                  <a:srgbClr val="24B0E3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Sub Title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5029199"/>
          </a:xfrm>
          <a:prstGeom prst="rect">
            <a:avLst/>
          </a:prstGeom>
        </p:spPr>
        <p:txBody>
          <a:bodyPr/>
          <a:lstStyle>
            <a:lvl1pPr>
              <a:defRPr lang="en-US" sz="25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en-US" sz="22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en-US" sz="20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lang="en-US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>
              <a:buFontTx/>
              <a:buBlip>
                <a:blip r:embed="rId2"/>
              </a:buBlip>
            </a:pPr>
            <a:r>
              <a:rPr lang="en-US" smtClean="0"/>
              <a:t>Click to edit Master text styles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mtClean="0"/>
              <a:t>Second level</a:t>
            </a:r>
          </a:p>
          <a:p>
            <a:pPr lvl="2">
              <a:buFontTx/>
              <a:buBlip>
                <a:blip r:embed="rId2"/>
              </a:buBlip>
            </a:pPr>
            <a:r>
              <a:rPr lang="en-US" smtClean="0"/>
              <a:t>Third level</a:t>
            </a:r>
          </a:p>
          <a:p>
            <a:pPr lvl="3">
              <a:buFontTx/>
              <a:buBlip>
                <a:blip r:embed="rId2"/>
              </a:buBlip>
            </a:pPr>
            <a:r>
              <a:rPr lang="en-US" smtClean="0"/>
              <a:t>Fourth level</a:t>
            </a:r>
          </a:p>
          <a:p>
            <a:pPr lvl="4">
              <a:buFontTx/>
              <a:buBlip>
                <a:blip r:embed="rId2"/>
              </a:buBlip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5029199"/>
          </a:xfrm>
          <a:prstGeom prst="rect">
            <a:avLst/>
          </a:prstGeom>
        </p:spPr>
        <p:txBody>
          <a:bodyPr/>
          <a:lstStyle>
            <a:lvl1pPr>
              <a:defRPr lang="en-US" sz="25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en-US" sz="22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en-US" sz="20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lang="en-US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>
              <a:buFontTx/>
              <a:buBlip>
                <a:blip r:embed="rId2"/>
              </a:buBlip>
            </a:pPr>
            <a:r>
              <a:rPr lang="en-US" smtClean="0"/>
              <a:t>Click to edit Master text styles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mtClean="0"/>
              <a:t>Second level</a:t>
            </a:r>
          </a:p>
          <a:p>
            <a:pPr lvl="2">
              <a:buFontTx/>
              <a:buBlip>
                <a:blip r:embed="rId2"/>
              </a:buBlip>
            </a:pPr>
            <a:r>
              <a:rPr lang="en-US" smtClean="0"/>
              <a:t>Third level</a:t>
            </a:r>
          </a:p>
          <a:p>
            <a:pPr lvl="3">
              <a:buFontTx/>
              <a:buBlip>
                <a:blip r:embed="rId2"/>
              </a:buBlip>
            </a:pPr>
            <a:r>
              <a:rPr lang="en-US" smtClean="0"/>
              <a:t>Fourth level</a:t>
            </a:r>
          </a:p>
          <a:p>
            <a:pPr lvl="4">
              <a:buFontTx/>
              <a:buBlip>
                <a:blip r:embed="rId2"/>
              </a:buBlip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3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639762"/>
          </a:xfrm>
          <a:prstGeom prst="rect">
            <a:avLst/>
          </a:prstGeom>
          <a:gradFill>
            <a:gsLst>
              <a:gs pos="100000">
                <a:schemeClr val="bg1">
                  <a:lumMod val="95000"/>
                </a:schemeClr>
              </a:gs>
              <a:gs pos="1667">
                <a:schemeClr val="bg1">
                  <a:lumMod val="95000"/>
                </a:schemeClr>
              </a:gs>
              <a:gs pos="50000">
                <a:schemeClr val="bg1"/>
              </a:gs>
            </a:gsLst>
            <a:lin ang="0" scaled="0"/>
          </a:gra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3000" b="1" baseline="0" dirty="0">
                <a:solidFill>
                  <a:srgbClr val="003C9E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marL="0" lvl="0" indent="-34286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Main Title</a:t>
            </a:r>
            <a:endParaRPr lang="en-US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990600"/>
            <a:ext cx="8229600" cy="533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kumimoji="0" lang="en-US" sz="2500" b="0" i="0" u="none" strike="noStrike" kern="1200" cap="none" spc="0" normalizeH="0" baseline="0" dirty="0" smtClean="0">
                <a:ln>
                  <a:noFill/>
                </a:ln>
                <a:solidFill>
                  <a:srgbClr val="24B0E3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Sub Title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5029199"/>
          </a:xfrm>
          <a:prstGeom prst="rect">
            <a:avLst/>
          </a:prstGeom>
        </p:spPr>
        <p:txBody>
          <a:bodyPr/>
          <a:lstStyle>
            <a:lvl1pPr>
              <a:defRPr lang="en-US" sz="25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en-US" sz="22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en-US" sz="20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lang="en-US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>
              <a:buFontTx/>
              <a:buBlip>
                <a:blip r:embed="rId4"/>
              </a:buBlip>
            </a:pPr>
            <a:r>
              <a:rPr lang="en-US" smtClean="0"/>
              <a:t>Click to edit Master text styles</a:t>
            </a:r>
          </a:p>
          <a:p>
            <a:pPr lvl="1">
              <a:buFontTx/>
              <a:buBlip>
                <a:blip r:embed="rId4"/>
              </a:buBlip>
            </a:pPr>
            <a:r>
              <a:rPr lang="en-US" smtClean="0"/>
              <a:t>Second level</a:t>
            </a:r>
          </a:p>
          <a:p>
            <a:pPr lvl="2">
              <a:buFontTx/>
              <a:buBlip>
                <a:blip r:embed="rId4"/>
              </a:buBlip>
            </a:pPr>
            <a:r>
              <a:rPr lang="en-US" smtClean="0"/>
              <a:t>Third level</a:t>
            </a:r>
          </a:p>
          <a:p>
            <a:pPr lvl="3">
              <a:buFontTx/>
              <a:buBlip>
                <a:blip r:embed="rId4"/>
              </a:buBlip>
            </a:pPr>
            <a:r>
              <a:rPr lang="en-US" smtClean="0"/>
              <a:t>Fourth level</a:t>
            </a:r>
          </a:p>
          <a:p>
            <a:pPr lvl="4">
              <a:buFontTx/>
              <a:buBlip>
                <a:blip r:embed="rId4"/>
              </a:buBlip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5029199"/>
          </a:xfrm>
          <a:prstGeom prst="rect">
            <a:avLst/>
          </a:prstGeom>
        </p:spPr>
        <p:txBody>
          <a:bodyPr/>
          <a:lstStyle>
            <a:lvl1pPr>
              <a:defRPr lang="en-US" sz="25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en-US" sz="22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en-US" sz="20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lang="en-US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>
              <a:buFontTx/>
              <a:buBlip>
                <a:blip r:embed="rId4"/>
              </a:buBlip>
            </a:pPr>
            <a:r>
              <a:rPr lang="en-US" smtClean="0"/>
              <a:t>Click to edit Master text styles</a:t>
            </a:r>
          </a:p>
          <a:p>
            <a:pPr lvl="1">
              <a:buFontTx/>
              <a:buBlip>
                <a:blip r:embed="rId4"/>
              </a:buBlip>
            </a:pPr>
            <a:r>
              <a:rPr lang="en-US" smtClean="0"/>
              <a:t>Second level</a:t>
            </a:r>
          </a:p>
          <a:p>
            <a:pPr lvl="2">
              <a:buFontTx/>
              <a:buBlip>
                <a:blip r:embed="rId4"/>
              </a:buBlip>
            </a:pPr>
            <a:r>
              <a:rPr lang="en-US" smtClean="0"/>
              <a:t>Third level</a:t>
            </a:r>
          </a:p>
          <a:p>
            <a:pPr lvl="3">
              <a:buFontTx/>
              <a:buBlip>
                <a:blip r:embed="rId4"/>
              </a:buBlip>
            </a:pPr>
            <a:r>
              <a:rPr lang="en-US" smtClean="0"/>
              <a:t>Fourth level</a:t>
            </a:r>
          </a:p>
          <a:p>
            <a:pPr lvl="4">
              <a:buFontTx/>
              <a:buBlip>
                <a:blip r:embed="rId4"/>
              </a:buBlip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itle 13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639762"/>
          </a:xfrm>
          <a:prstGeom prst="rect">
            <a:avLst/>
          </a:prstGeom>
          <a:gradFill>
            <a:gsLst>
              <a:gs pos="100000">
                <a:schemeClr val="bg1">
                  <a:lumMod val="95000"/>
                </a:schemeClr>
              </a:gs>
              <a:gs pos="1667">
                <a:schemeClr val="bg1">
                  <a:lumMod val="95000"/>
                </a:schemeClr>
              </a:gs>
              <a:gs pos="50000">
                <a:schemeClr val="bg1"/>
              </a:gs>
            </a:gsLst>
            <a:lin ang="0" scaled="0"/>
          </a:gra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FontTx/>
              <a:buNone/>
              <a:defRPr lang="en-US" sz="3000" b="1" baseline="0">
                <a:solidFill>
                  <a:srgbClr val="003C9E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marL="0" lvl="0" indent="-34286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Main Title</a:t>
            </a:r>
            <a:endParaRPr lang="en-US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990600"/>
            <a:ext cx="8229600" cy="533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kumimoji="0" lang="en-US" sz="2500" b="0" i="0" u="none" strike="noStrike" kern="1200" cap="none" spc="0" normalizeH="0" baseline="0" dirty="0" smtClean="0">
                <a:ln>
                  <a:noFill/>
                </a:ln>
                <a:solidFill>
                  <a:srgbClr val="24B0E3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Sub Title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3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639762"/>
          </a:xfrm>
          <a:prstGeom prst="rect">
            <a:avLst/>
          </a:prstGeom>
          <a:gradFill>
            <a:gsLst>
              <a:gs pos="100000">
                <a:schemeClr val="bg1">
                  <a:lumMod val="95000"/>
                </a:schemeClr>
              </a:gs>
              <a:gs pos="1667">
                <a:schemeClr val="bg1">
                  <a:lumMod val="95000"/>
                </a:schemeClr>
              </a:gs>
              <a:gs pos="50000">
                <a:schemeClr val="bg1"/>
              </a:gs>
            </a:gsLst>
            <a:lin ang="0" scaled="0"/>
          </a:gra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3000" b="1" baseline="0" dirty="0">
                <a:solidFill>
                  <a:srgbClr val="003C9E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marL="0" lvl="0" indent="-34286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Main Title</a:t>
            </a:r>
            <a:endParaRPr lang="en-US" dirty="0"/>
          </a:p>
        </p:txBody>
      </p:sp>
      <p:sp>
        <p:nvSpPr>
          <p:cNvPr id="5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990600"/>
            <a:ext cx="8229600" cy="533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kumimoji="0" lang="en-US" sz="2500" b="0" i="0" u="none" strike="noStrike" kern="1200" cap="none" spc="0" normalizeH="0" baseline="0" dirty="0" smtClean="0">
                <a:ln>
                  <a:noFill/>
                </a:ln>
                <a:solidFill>
                  <a:srgbClr val="24B0E3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Sub Title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5" name="Title 13"/>
          <p:cNvSpPr>
            <a:spLocks noGrp="1"/>
          </p:cNvSpPr>
          <p:nvPr>
            <p:ph type="title" hasCustomPrompt="1"/>
          </p:nvPr>
        </p:nvSpPr>
        <p:spPr>
          <a:xfrm>
            <a:off x="457200" y="4953000"/>
            <a:ext cx="8229600" cy="639762"/>
          </a:xfrm>
          <a:prstGeom prst="rect">
            <a:avLst/>
          </a:prstGeom>
          <a:gradFill>
            <a:gsLst>
              <a:gs pos="100000">
                <a:schemeClr val="bg1">
                  <a:lumMod val="95000"/>
                </a:schemeClr>
              </a:gs>
              <a:gs pos="1667">
                <a:schemeClr val="bg1">
                  <a:lumMod val="95000"/>
                </a:schemeClr>
              </a:gs>
              <a:gs pos="50000">
                <a:schemeClr val="bg1"/>
              </a:gs>
            </a:gsLst>
            <a:lin ang="0" scaled="0"/>
          </a:gra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3000" b="1" baseline="0" dirty="0">
                <a:solidFill>
                  <a:srgbClr val="003C9E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marL="0" lvl="0" indent="-34286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Main Title</a:t>
            </a:r>
            <a:endParaRPr lang="en-US" dirty="0"/>
          </a:p>
        </p:txBody>
      </p:sp>
      <p:sp>
        <p:nvSpPr>
          <p:cNvPr id="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668962"/>
            <a:ext cx="8229600" cy="533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kumimoji="0" lang="en-US" sz="2500" b="0" i="0" u="none" strike="noStrike" kern="1200" cap="none" spc="0" normalizeH="0" baseline="0" dirty="0" smtClean="0">
                <a:ln>
                  <a:noFill/>
                </a:ln>
                <a:solidFill>
                  <a:srgbClr val="24B0E3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Sub Title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_small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375905" y="6071616"/>
            <a:ext cx="572609" cy="685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305800" y="5901068"/>
            <a:ext cx="685170" cy="8206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3536" y="6553200"/>
            <a:ext cx="33777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i="1" dirty="0" smtClean="0">
                <a:solidFill>
                  <a:srgbClr val="003C9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Learning</a:t>
            </a:r>
            <a:r>
              <a:rPr lang="en-US" sz="800" b="1" i="1" baseline="0" dirty="0" smtClean="0">
                <a:solidFill>
                  <a:srgbClr val="003C9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with Purpose</a:t>
            </a:r>
            <a:endParaRPr lang="en-US" sz="800" b="1" i="1" dirty="0">
              <a:solidFill>
                <a:srgbClr val="003C9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29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91429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91429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91429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91429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Bisection and Twisted SVD on GPU 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</a:t>
            </a:r>
            <a:r>
              <a:rPr lang="zh-CN" altLang="en-US" dirty="0" smtClean="0"/>
              <a:t> </a:t>
            </a:r>
            <a:r>
              <a:rPr lang="en-US" altLang="zh-CN" dirty="0" smtClean="0"/>
              <a:t>He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247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509">
        <p:fade/>
      </p:transition>
    </mc:Choice>
    <mc:Fallback xmlns="">
      <p:transition spd="med" advTm="3509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Original</a:t>
            </a:r>
            <a:r>
              <a:rPr lang="zh-CN" altLang="en-US" dirty="0" smtClean="0"/>
              <a:t> </a:t>
            </a:r>
            <a:r>
              <a:rPr lang="en-US" altLang="zh-CN" dirty="0" smtClean="0"/>
              <a:t>Design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752600"/>
            <a:ext cx="5086979" cy="1905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3733800"/>
            <a:ext cx="5086978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05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514600"/>
          </a:xfrm>
        </p:spPr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Easily</a:t>
            </a:r>
            <a:r>
              <a:rPr lang="zh-CN" altLang="en-US" dirty="0" smtClean="0"/>
              <a:t> </a:t>
            </a:r>
            <a:r>
              <a:rPr lang="en-US" altLang="zh-CN" dirty="0" smtClean="0"/>
              <a:t>assign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interval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into</a:t>
            </a:r>
            <a:r>
              <a:rPr lang="zh-CN" altLang="en-US" dirty="0" smtClean="0"/>
              <a:t> </a:t>
            </a:r>
            <a:r>
              <a:rPr lang="en-US" altLang="zh-CN" dirty="0" smtClean="0"/>
              <a:t>block</a:t>
            </a:r>
            <a:endParaRPr lang="en-US" dirty="0" smtClean="0"/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distribution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Singular</a:t>
            </a:r>
            <a:r>
              <a:rPr lang="zh-CN" altLang="en-US" dirty="0" smtClean="0"/>
              <a:t> </a:t>
            </a:r>
            <a:r>
              <a:rPr lang="en-US" altLang="zh-CN" dirty="0" smtClean="0"/>
              <a:t>Value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not</a:t>
            </a:r>
            <a:r>
              <a:rPr lang="zh-CN" altLang="en-US" dirty="0" smtClean="0"/>
              <a:t> </a:t>
            </a:r>
            <a:r>
              <a:rPr lang="en-US" altLang="zh-CN" dirty="0" smtClean="0"/>
              <a:t>uniform</a:t>
            </a:r>
          </a:p>
          <a:p>
            <a:pPr lvl="1"/>
            <a:r>
              <a:rPr lang="en-US" altLang="zh-CN" dirty="0" smtClean="0"/>
              <a:t>Usually,</a:t>
            </a:r>
            <a:r>
              <a:rPr lang="zh-CN" altLang="en-US" dirty="0" smtClean="0"/>
              <a:t> </a:t>
            </a:r>
            <a:r>
              <a:rPr lang="en-US" altLang="zh-CN" dirty="0" smtClean="0"/>
              <a:t>some</a:t>
            </a:r>
            <a:r>
              <a:rPr lang="zh-CN" altLang="en-US" dirty="0" smtClean="0"/>
              <a:t> </a:t>
            </a:r>
            <a:r>
              <a:rPr lang="en-US" altLang="zh-CN" dirty="0" smtClean="0"/>
              <a:t>blocks</a:t>
            </a:r>
            <a:r>
              <a:rPr lang="zh-CN" altLang="en-US" dirty="0" smtClean="0"/>
              <a:t> </a:t>
            </a:r>
            <a:r>
              <a:rPr lang="en-US" altLang="zh-CN" dirty="0" smtClean="0"/>
              <a:t>will</a:t>
            </a:r>
            <a:r>
              <a:rPr lang="zh-CN" altLang="en-US" dirty="0" smtClean="0"/>
              <a:t> </a:t>
            </a:r>
            <a:r>
              <a:rPr lang="en-US" altLang="zh-CN" dirty="0" smtClean="0"/>
              <a:t>assign</a:t>
            </a:r>
            <a:r>
              <a:rPr lang="zh-CN" altLang="en-US" dirty="0" smtClean="0"/>
              <a:t> </a:t>
            </a:r>
            <a:r>
              <a:rPr lang="en-US" altLang="zh-CN" dirty="0" smtClean="0"/>
              <a:t>more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than</a:t>
            </a:r>
            <a:r>
              <a:rPr lang="zh-CN" altLang="en-US" dirty="0" smtClean="0"/>
              <a:t> </a:t>
            </a:r>
            <a:r>
              <a:rPr lang="en-US" altLang="zh-CN" dirty="0" smtClean="0"/>
              <a:t>others</a:t>
            </a:r>
          </a:p>
          <a:p>
            <a:pPr lvl="1"/>
            <a:endParaRPr lang="en-US" altLang="zh-CN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Original</a:t>
            </a:r>
            <a:r>
              <a:rPr lang="zh-CN" altLang="en-US" dirty="0" smtClean="0"/>
              <a:t> </a:t>
            </a:r>
            <a:r>
              <a:rPr lang="en-US" altLang="zh-CN" dirty="0" smtClean="0"/>
              <a:t>Design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Singular</a:t>
            </a:r>
            <a:r>
              <a:rPr lang="zh-CN" altLang="en-US" dirty="0" smtClean="0"/>
              <a:t> </a:t>
            </a:r>
            <a:r>
              <a:rPr lang="en-US" altLang="zh-CN" dirty="0" smtClean="0"/>
              <a:t>Value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3421" y="1676400"/>
            <a:ext cx="5086979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70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438400"/>
          </a:xfrm>
        </p:spPr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More</a:t>
            </a:r>
            <a:r>
              <a:rPr lang="zh-CN" altLang="en-US" dirty="0" smtClean="0"/>
              <a:t> </a:t>
            </a:r>
            <a:r>
              <a:rPr lang="en-US" altLang="zh-CN" dirty="0"/>
              <a:t>b</a:t>
            </a:r>
            <a:r>
              <a:rPr lang="en-US" dirty="0" smtClean="0"/>
              <a:t>alance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than</a:t>
            </a:r>
            <a:r>
              <a:rPr lang="zh-CN" altLang="en-US" dirty="0" smtClean="0"/>
              <a:t> </a:t>
            </a:r>
            <a:r>
              <a:rPr lang="en-US" altLang="zh-CN" dirty="0" smtClean="0"/>
              <a:t>original</a:t>
            </a:r>
            <a:r>
              <a:rPr lang="zh-CN" altLang="en-US" dirty="0" smtClean="0"/>
              <a:t> </a:t>
            </a:r>
            <a:r>
              <a:rPr lang="en-US" altLang="zh-CN" dirty="0" smtClean="0"/>
              <a:t>one</a:t>
            </a:r>
            <a:endParaRPr lang="en-US" altLang="zh-CN" dirty="0"/>
          </a:p>
          <a:p>
            <a:r>
              <a:rPr lang="en-US" altLang="zh-CN" dirty="0" smtClean="0"/>
              <a:t>Cons</a:t>
            </a:r>
          </a:p>
          <a:p>
            <a:pPr lvl="1"/>
            <a:r>
              <a:rPr lang="en-US" altLang="zh-CN" dirty="0" smtClean="0"/>
              <a:t>Need</a:t>
            </a:r>
            <a:r>
              <a:rPr lang="zh-CN" altLang="en-US" dirty="0" smtClean="0"/>
              <a:t> </a:t>
            </a:r>
            <a:r>
              <a:rPr lang="en-US" altLang="zh-CN" dirty="0" smtClean="0"/>
              <a:t>cost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assign the interval into blocks.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Improved</a:t>
            </a:r>
            <a:r>
              <a:rPr lang="zh-CN" altLang="en-US" dirty="0" smtClean="0"/>
              <a:t> </a:t>
            </a:r>
            <a:r>
              <a:rPr lang="en-US" altLang="zh-CN" dirty="0" smtClean="0"/>
              <a:t>Design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Singular</a:t>
            </a:r>
            <a:r>
              <a:rPr lang="zh-CN" altLang="en-US" dirty="0" smtClean="0"/>
              <a:t> </a:t>
            </a:r>
            <a:r>
              <a:rPr lang="en-US" altLang="zh-CN" dirty="0" smtClean="0"/>
              <a:t>Value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222" y="1905000"/>
            <a:ext cx="5086978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84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two</a:t>
            </a:r>
            <a:r>
              <a:rPr lang="zh-CN" altLang="en-US" dirty="0" smtClean="0"/>
              <a:t> </a:t>
            </a:r>
            <a:r>
              <a:rPr lang="en-US" altLang="zh-CN" dirty="0" smtClean="0"/>
              <a:t>different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designs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981200"/>
            <a:ext cx="4937235" cy="396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21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Base</a:t>
            </a:r>
            <a:r>
              <a:rPr lang="zh-CN" altLang="en-US" dirty="0" smtClean="0"/>
              <a:t> </a:t>
            </a:r>
            <a:r>
              <a:rPr lang="en-US" altLang="zh-CN" dirty="0" smtClean="0"/>
              <a:t>Design</a:t>
            </a:r>
          </a:p>
          <a:p>
            <a:pPr lvl="1"/>
            <a:r>
              <a:rPr lang="en-US" dirty="0" smtClean="0"/>
              <a:t>Raw</a:t>
            </a:r>
            <a:r>
              <a:rPr lang="zh-CN" altLang="en-US" dirty="0" smtClean="0"/>
              <a:t> </a:t>
            </a:r>
            <a:r>
              <a:rPr lang="en-US" altLang="zh-CN" dirty="0"/>
              <a:t>m</a:t>
            </a:r>
            <a:r>
              <a:rPr lang="en-US" altLang="zh-CN" dirty="0" smtClean="0"/>
              <a:t>ajor,</a:t>
            </a:r>
            <a:r>
              <a:rPr lang="zh-CN" altLang="en-US" dirty="0" smtClean="0"/>
              <a:t> </a:t>
            </a:r>
            <a:r>
              <a:rPr lang="en-US" altLang="zh-CN" dirty="0" smtClean="0"/>
              <a:t>global</a:t>
            </a:r>
            <a:r>
              <a:rPr lang="zh-CN" altLang="en-US" dirty="0" smtClean="0"/>
              <a:t> </a:t>
            </a:r>
            <a:r>
              <a:rPr lang="en-US" altLang="zh-CN" dirty="0" smtClean="0"/>
              <a:t>memory</a:t>
            </a:r>
          </a:p>
          <a:p>
            <a:pPr lvl="1"/>
            <a:r>
              <a:rPr lang="en-US" altLang="zh-CN" dirty="0" smtClean="0"/>
              <a:t>Read-after</a:t>
            </a:r>
            <a:r>
              <a:rPr lang="zh-CN" altLang="en-US" dirty="0" smtClean="0"/>
              <a:t>-</a:t>
            </a:r>
            <a:r>
              <a:rPr lang="en-US" altLang="zh-CN" dirty="0" smtClean="0"/>
              <a:t>write</a:t>
            </a:r>
            <a:r>
              <a:rPr lang="zh-CN" altLang="en-US" dirty="0" smtClean="0"/>
              <a:t> </a:t>
            </a:r>
            <a:r>
              <a:rPr lang="en-US" altLang="zh-CN" dirty="0" smtClean="0"/>
              <a:t>operations</a:t>
            </a:r>
          </a:p>
          <a:p>
            <a:r>
              <a:rPr lang="en-US" dirty="0" smtClean="0"/>
              <a:t>Read</a:t>
            </a:r>
            <a:r>
              <a:rPr lang="en-US" altLang="zh-CN" dirty="0" smtClean="0"/>
              <a:t>/Write</a:t>
            </a:r>
            <a:r>
              <a:rPr lang="zh-CN" altLang="en-US" dirty="0" smtClean="0"/>
              <a:t> </a:t>
            </a:r>
            <a:r>
              <a:rPr lang="en-US" altLang="zh-CN" dirty="0" smtClean="0"/>
              <a:t>Optimization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Design</a:t>
            </a:r>
          </a:p>
          <a:p>
            <a:pPr lvl="1"/>
            <a:r>
              <a:rPr lang="en-US" altLang="zh-CN" dirty="0" smtClean="0"/>
              <a:t>Local</a:t>
            </a:r>
            <a:r>
              <a:rPr lang="zh-CN" altLang="en-US" dirty="0" smtClean="0"/>
              <a:t> </a:t>
            </a:r>
            <a:r>
              <a:rPr lang="en-US" altLang="zh-CN" dirty="0" smtClean="0"/>
              <a:t>memory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save</a:t>
            </a:r>
            <a:r>
              <a:rPr lang="zh-CN" altLang="en-US" dirty="0" smtClean="0"/>
              <a:t> </a:t>
            </a:r>
            <a:r>
              <a:rPr lang="en-US" altLang="zh-CN" dirty="0" smtClean="0"/>
              <a:t>read-after-write</a:t>
            </a:r>
            <a:r>
              <a:rPr lang="zh-CN" altLang="en-US" dirty="0" smtClean="0"/>
              <a:t> </a:t>
            </a:r>
            <a:r>
              <a:rPr lang="en-US" altLang="zh-CN" dirty="0" smtClean="0"/>
              <a:t>temporarily.</a:t>
            </a:r>
            <a:endParaRPr lang="en-US" altLang="zh-CN" dirty="0"/>
          </a:p>
          <a:p>
            <a:pPr lvl="1"/>
            <a:r>
              <a:rPr lang="en-US" altLang="zh-CN" dirty="0" smtClean="0"/>
              <a:t>GPU</a:t>
            </a:r>
            <a:r>
              <a:rPr lang="zh-CN" altLang="en-US" dirty="0" smtClean="0"/>
              <a:t> </a:t>
            </a:r>
            <a:r>
              <a:rPr lang="en-US" altLang="zh-CN" dirty="0" smtClean="0"/>
              <a:t>memory</a:t>
            </a:r>
            <a:r>
              <a:rPr lang="zh-CN" altLang="en-US" dirty="0" smtClean="0"/>
              <a:t> </a:t>
            </a:r>
            <a:r>
              <a:rPr lang="en-US" altLang="zh-CN" dirty="0" smtClean="0"/>
              <a:t>alignment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en-US" altLang="zh-CN" dirty="0" smtClean="0"/>
              <a:t>Column</a:t>
            </a:r>
            <a:r>
              <a:rPr lang="zh-CN" altLang="en-US" dirty="0" smtClean="0"/>
              <a:t> </a:t>
            </a:r>
            <a:r>
              <a:rPr lang="en-US" altLang="zh-CN" dirty="0" smtClean="0"/>
              <a:t>Major</a:t>
            </a:r>
            <a:r>
              <a:rPr lang="zh-CN" altLang="en-US" dirty="0" smtClean="0"/>
              <a:t> </a:t>
            </a:r>
            <a:r>
              <a:rPr lang="en-US" altLang="zh-CN" dirty="0" smtClean="0"/>
              <a:t>Design</a:t>
            </a:r>
          </a:p>
          <a:p>
            <a:pPr lvl="1"/>
            <a:r>
              <a:rPr lang="en-US" altLang="zh-CN" dirty="0" smtClean="0"/>
              <a:t>Column</a:t>
            </a:r>
            <a:r>
              <a:rPr lang="zh-CN" altLang="en-US" dirty="0" smtClean="0"/>
              <a:t> </a:t>
            </a:r>
            <a:r>
              <a:rPr lang="en-US" altLang="zh-CN" dirty="0" smtClean="0"/>
              <a:t>major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Singular</a:t>
            </a:r>
            <a:r>
              <a:rPr lang="zh-CN" altLang="en-US" dirty="0" smtClean="0"/>
              <a:t> </a:t>
            </a:r>
            <a:r>
              <a:rPr lang="en-US" altLang="zh-CN" dirty="0" smtClean="0"/>
              <a:t>Vector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1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Singular</a:t>
            </a:r>
            <a:r>
              <a:rPr lang="zh-CN" altLang="en-US" dirty="0" smtClean="0"/>
              <a:t> </a:t>
            </a:r>
            <a:r>
              <a:rPr lang="en-US" altLang="zh-CN" dirty="0" smtClean="0"/>
              <a:t>Vector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905000"/>
            <a:ext cx="48768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75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</a:t>
            </a:r>
            <a:r>
              <a:rPr lang="zh-CN" altLang="en-US" dirty="0" smtClean="0"/>
              <a:t>-</a:t>
            </a:r>
            <a:r>
              <a:rPr lang="en-US" altLang="zh-CN" dirty="0" smtClean="0"/>
              <a:t>and-Conquer</a:t>
            </a:r>
            <a:endParaRPr lang="en-US" dirty="0" smtClean="0"/>
          </a:p>
          <a:p>
            <a:pPr lvl="1"/>
            <a:r>
              <a:rPr lang="en-US" dirty="0" smtClean="0"/>
              <a:t>Singular</a:t>
            </a:r>
            <a:r>
              <a:rPr lang="zh-CN" altLang="en-US" dirty="0" smtClean="0"/>
              <a:t> </a:t>
            </a:r>
            <a:r>
              <a:rPr lang="en-US" altLang="zh-CN" dirty="0" smtClean="0"/>
              <a:t>Value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able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divide</a:t>
            </a:r>
          </a:p>
          <a:p>
            <a:pPr lvl="1"/>
            <a:r>
              <a:rPr lang="en-US" dirty="0" smtClean="0"/>
              <a:t>Singular</a:t>
            </a:r>
            <a:r>
              <a:rPr lang="zh-CN" altLang="en-US" dirty="0" smtClean="0"/>
              <a:t> </a:t>
            </a:r>
            <a:r>
              <a:rPr lang="en-US" altLang="zh-CN" dirty="0" smtClean="0"/>
              <a:t>Vector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based</a:t>
            </a:r>
            <a:r>
              <a:rPr lang="zh-CN" altLang="en-US" dirty="0" smtClean="0"/>
              <a:t> </a:t>
            </a:r>
            <a:r>
              <a:rPr lang="en-US" altLang="zh-CN" dirty="0" smtClean="0"/>
              <a:t>on</a:t>
            </a:r>
            <a:r>
              <a:rPr lang="zh-CN" altLang="en-US" dirty="0" smtClean="0"/>
              <a:t> </a:t>
            </a:r>
            <a:r>
              <a:rPr lang="en-US" altLang="zh-CN" dirty="0" smtClean="0"/>
              <a:t>singular value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Large</a:t>
            </a:r>
            <a:r>
              <a:rPr lang="zh-CN" altLang="en-US" dirty="0" smtClean="0"/>
              <a:t> </a:t>
            </a:r>
            <a:r>
              <a:rPr lang="en-US" altLang="zh-CN" dirty="0" smtClean="0"/>
              <a:t>Matrix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00400" y="3733800"/>
            <a:ext cx="1828800" cy="381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GPU1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29200" y="3733800"/>
            <a:ext cx="1828800" cy="381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GPU</a:t>
            </a:r>
            <a:r>
              <a:rPr lang="en-US" altLang="zh-CN" dirty="0" smtClean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0400" y="457200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57600" y="457200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14800" y="457200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0" y="457200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29200" y="457200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86400" y="457200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43600" y="457200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00800" y="4572000"/>
            <a:ext cx="457200" cy="381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69042" y="3733800"/>
            <a:ext cx="1521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Singular</a:t>
            </a:r>
            <a:r>
              <a:rPr lang="zh-CN" altLang="en-US" dirty="0"/>
              <a:t> </a:t>
            </a:r>
            <a:r>
              <a:rPr lang="en-US" altLang="zh-CN" dirty="0"/>
              <a:t>Value</a:t>
            </a:r>
            <a:r>
              <a:rPr lang="zh-CN" altLang="en-US" dirty="0"/>
              <a:t>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66800" y="4572000"/>
            <a:ext cx="1614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Singular</a:t>
            </a:r>
            <a:r>
              <a:rPr lang="zh-CN" altLang="en-US" dirty="0"/>
              <a:t> </a:t>
            </a:r>
            <a:r>
              <a:rPr lang="en-US" altLang="zh-CN" dirty="0" smtClean="0"/>
              <a:t>Vector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7215345"/>
              </p:ext>
            </p:extLst>
          </p:nvPr>
        </p:nvGraphicFramePr>
        <p:xfrm>
          <a:off x="228600" y="2362200"/>
          <a:ext cx="4038600" cy="2778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"/>
                <a:gridCol w="807720"/>
                <a:gridCol w="807720"/>
                <a:gridCol w="807720"/>
                <a:gridCol w="807720"/>
              </a:tblGrid>
              <a:tr h="14224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 smtClean="0">
                          <a:effectLst/>
                          <a:latin typeface="+mj-lt"/>
                        </a:rPr>
                        <a:t>Spec</a:t>
                      </a:r>
                      <a:r>
                        <a:rPr lang="en-US" altLang="zh-CN" sz="1600" dirty="0" smtClean="0">
                          <a:effectLst/>
                          <a:latin typeface="+mj-lt"/>
                        </a:rPr>
                        <a:t>.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s-ES_tradnl" sz="1600" dirty="0" err="1" smtClean="0">
                          <a:effectLst/>
                          <a:latin typeface="+mj-lt"/>
                        </a:rPr>
                        <a:t>Quadro</a:t>
                      </a:r>
                      <a:r>
                        <a:rPr lang="es-ES_tradnl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s-ES_tradnl" sz="1600" dirty="0">
                          <a:effectLst/>
                          <a:latin typeface="+mj-lt"/>
                        </a:rPr>
                        <a:t>600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Tesla K40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600" dirty="0" smtClean="0">
                          <a:latin typeface="+mj-lt"/>
                        </a:rPr>
                        <a:t>S1070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 smtClean="0">
                          <a:latin typeface="+mj-lt"/>
                        </a:rPr>
                        <a:t>M</a:t>
                      </a:r>
                      <a:r>
                        <a:rPr lang="en-US" altLang="zh-CN" sz="1600" dirty="0" smtClean="0">
                          <a:latin typeface="+mj-lt"/>
                        </a:rPr>
                        <a:t>2070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Architecture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Fermi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 err="1">
                          <a:effectLst/>
                          <a:latin typeface="+mj-lt"/>
                        </a:rPr>
                        <a:t>Kepler</a:t>
                      </a:r>
                      <a:r>
                        <a:rPr lang="en-US" sz="1600" dirty="0"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 smtClean="0">
                          <a:latin typeface="+mj-lt"/>
                        </a:rPr>
                        <a:t>Tesla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 smtClean="0">
                          <a:latin typeface="+mj-lt"/>
                        </a:rPr>
                        <a:t>Tesla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CUDA Cores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96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2880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600" dirty="0" smtClean="0">
                          <a:latin typeface="+mj-lt"/>
                        </a:rPr>
                        <a:t>960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600" dirty="0" smtClean="0">
                          <a:latin typeface="+mj-lt"/>
                        </a:rPr>
                        <a:t>448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>
                          <a:effectLst/>
                          <a:latin typeface="+mj-lt"/>
                        </a:rPr>
                        <a:t>TFLOPS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>
                          <a:effectLst/>
                          <a:latin typeface="+mj-lt"/>
                        </a:rPr>
                        <a:t>0.246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>
                          <a:effectLst/>
                          <a:latin typeface="+mj-lt"/>
                        </a:rPr>
                        <a:t>4.29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600" dirty="0" smtClean="0">
                          <a:latin typeface="+mj-lt"/>
                        </a:rPr>
                        <a:t>4.14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600" dirty="0" smtClean="0">
                          <a:latin typeface="+mj-lt"/>
                        </a:rPr>
                        <a:t>1.29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 err="1">
                          <a:effectLst/>
                          <a:latin typeface="+mj-lt"/>
                        </a:rPr>
                        <a:t>Mem</a:t>
                      </a:r>
                      <a:r>
                        <a:rPr lang="en-US" sz="160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Size </a:t>
                      </a:r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1 GB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12 GB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600" dirty="0" smtClean="0">
                          <a:latin typeface="+mj-lt"/>
                        </a:rPr>
                        <a:t>16</a:t>
                      </a:r>
                      <a:r>
                        <a:rPr lang="zh-CN" altLang="en-US" sz="1600" dirty="0" smtClean="0">
                          <a:latin typeface="+mj-lt"/>
                        </a:rPr>
                        <a:t> </a:t>
                      </a:r>
                      <a:r>
                        <a:rPr lang="en-US" altLang="zh-CN" sz="1600" dirty="0" smtClean="0">
                          <a:latin typeface="+mj-lt"/>
                        </a:rPr>
                        <a:t>GB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600" dirty="0" smtClean="0">
                          <a:latin typeface="+mj-lt"/>
                        </a:rPr>
                        <a:t>6</a:t>
                      </a:r>
                      <a:r>
                        <a:rPr lang="zh-CN" altLang="en-US" sz="1600" dirty="0" smtClean="0">
                          <a:latin typeface="+mj-lt"/>
                        </a:rPr>
                        <a:t> </a:t>
                      </a:r>
                      <a:r>
                        <a:rPr lang="en-US" altLang="zh-CN" sz="1600" dirty="0" smtClean="0">
                          <a:latin typeface="+mj-lt"/>
                        </a:rPr>
                        <a:t>G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 err="1">
                          <a:effectLst/>
                          <a:latin typeface="+mj-lt"/>
                        </a:rPr>
                        <a:t>Mem</a:t>
                      </a:r>
                      <a:r>
                        <a:rPr lang="en-US" sz="160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B</a:t>
                      </a:r>
                      <a:r>
                        <a:rPr lang="en-US" altLang="zh-CN" sz="1600" dirty="0" smtClean="0">
                          <a:effectLst/>
                          <a:latin typeface="+mj-lt"/>
                        </a:rPr>
                        <a:t>W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25.6 GB/s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288 GB/s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600" dirty="0" smtClean="0">
                          <a:latin typeface="+mj-lt"/>
                        </a:rPr>
                        <a:t>408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600" dirty="0" smtClean="0">
                          <a:latin typeface="+mj-lt"/>
                        </a:rPr>
                        <a:t>GB/s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600" dirty="0" smtClean="0">
                          <a:latin typeface="+mj-lt"/>
                        </a:rPr>
                        <a:t>150</a:t>
                      </a:r>
                      <a:r>
                        <a:rPr lang="zh-CN" altLang="en-US" sz="1600" dirty="0" smtClean="0">
                          <a:latin typeface="+mj-lt"/>
                        </a:rPr>
                        <a:t> </a:t>
                      </a:r>
                      <a:r>
                        <a:rPr lang="en-US" altLang="zh-CN" sz="1600" dirty="0" smtClean="0">
                          <a:latin typeface="+mj-lt"/>
                        </a:rPr>
                        <a:t>GB/s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Compared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other</a:t>
            </a:r>
            <a:r>
              <a:rPr lang="zh-CN" altLang="en-US" dirty="0" smtClean="0"/>
              <a:t> </a:t>
            </a:r>
            <a:r>
              <a:rPr lang="en-US" altLang="zh-CN" dirty="0" smtClean="0"/>
              <a:t>Algorithms</a:t>
            </a:r>
            <a:r>
              <a:rPr lang="zh-CN" altLang="en-US" dirty="0" smtClean="0"/>
              <a:t> </a:t>
            </a:r>
            <a:r>
              <a:rPr lang="en-US" altLang="zh-CN" dirty="0" smtClean="0"/>
              <a:t>on</a:t>
            </a:r>
            <a:r>
              <a:rPr lang="zh-CN" altLang="en-US" dirty="0" smtClean="0"/>
              <a:t> </a:t>
            </a:r>
            <a:r>
              <a:rPr lang="en-US" altLang="zh-CN" dirty="0" smtClean="0"/>
              <a:t>GPU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2057400"/>
            <a:ext cx="47752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18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3770895"/>
              </p:ext>
            </p:extLst>
          </p:nvPr>
        </p:nvGraphicFramePr>
        <p:xfrm>
          <a:off x="1524000" y="2362200"/>
          <a:ext cx="6096000" cy="29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294640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NimbusRomNo9L"/>
                        </a:rPr>
                        <a:t>Matrix Size </a:t>
                      </a:r>
                      <a:endParaRPr lang="en-US" sz="12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Tesla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NimbusRomNo9L"/>
                        </a:rPr>
                        <a:t>Static (2-GPU) </a:t>
                      </a:r>
                      <a:endParaRPr lang="en-US" sz="12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Dynamic (2-GPU)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50K*50K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71s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50s / 45s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44s / 44s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100K*100K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341s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217s / 189s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210s / 202s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150K*150K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864s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524s / 467s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498s / 507s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200K*200K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1407s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NimbusRomNo9L"/>
                        </a:rPr>
                        <a:t>955s / 827s </a:t>
                      </a:r>
                      <a:endParaRPr lang="en-US" sz="12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849s / 858s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300K*300K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3490s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2234s / 1906s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2123s / 2110s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400K*400K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6559s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4110s / 3709s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3853s / 3871s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500K*500K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12282s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7371s / 6916s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7148s / 7129s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800K*800K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40311s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22454s / 21627s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22046s / 22026s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1000K*1000K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54801s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NimbusRomNo9L"/>
                        </a:rPr>
                        <a:t>36119s / 35071s </a:t>
                      </a:r>
                      <a:endParaRPr lang="en-US" sz="12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NimbusRomNo9L"/>
                        </a:rPr>
                        <a:t>35587s / 35607s </a:t>
                      </a:r>
                      <a:endParaRPr lang="en-US" sz="1200" dirty="0"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Large</a:t>
            </a:r>
            <a:r>
              <a:rPr lang="zh-CN" altLang="en-US" dirty="0" smtClean="0"/>
              <a:t> </a:t>
            </a:r>
            <a:r>
              <a:rPr lang="en-US" altLang="zh-CN" dirty="0" smtClean="0"/>
              <a:t>Matrix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89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Precision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vs.</a:t>
            </a:r>
            <a:r>
              <a:rPr lang="zh-CN" altLang="en-US" dirty="0" smtClean="0"/>
              <a:t> </a:t>
            </a:r>
            <a:r>
              <a:rPr lang="en-US" altLang="zh-CN" dirty="0" smtClean="0"/>
              <a:t>Execution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Time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133600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78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endParaRPr lang="en-US" dirty="0" smtClean="0"/>
          </a:p>
          <a:p>
            <a:r>
              <a:rPr lang="en-US" dirty="0" smtClean="0"/>
              <a:t>Algorithm</a:t>
            </a:r>
          </a:p>
          <a:p>
            <a:endParaRPr lang="en-US" dirty="0" smtClean="0"/>
          </a:p>
          <a:p>
            <a:r>
              <a:rPr lang="en-US" dirty="0" smtClean="0"/>
              <a:t>Design</a:t>
            </a:r>
          </a:p>
          <a:p>
            <a:endParaRPr lang="en-US" dirty="0" smtClean="0"/>
          </a:p>
          <a:p>
            <a:r>
              <a:rPr lang="en-US" dirty="0" smtClean="0"/>
              <a:t>Experiments</a:t>
            </a:r>
          </a:p>
          <a:p>
            <a:endParaRPr lang="en-US" dirty="0" smtClean="0"/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Bisection and Twisted SVD on GPU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90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23">
        <p:fade/>
      </p:transition>
    </mc:Choice>
    <mc:Fallback xmlns="">
      <p:transition spd="med" advTm="1123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Bisection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&amp;</a:t>
            </a:r>
            <a:r>
              <a:rPr lang="zh-CN" altLang="en-US" dirty="0" smtClean="0"/>
              <a:t> </a:t>
            </a:r>
            <a:r>
              <a:rPr lang="en-US" altLang="zh-CN" dirty="0" smtClean="0"/>
              <a:t>Twisted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algorithms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en-US" dirty="0" smtClean="0"/>
              <a:t>Implement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optimize</a:t>
            </a:r>
            <a:r>
              <a:rPr lang="zh-CN" altLang="en-US" dirty="0" smtClean="0"/>
              <a:t> </a:t>
            </a:r>
            <a:r>
              <a:rPr lang="en-US" altLang="zh-CN" dirty="0" smtClean="0"/>
              <a:t>on</a:t>
            </a:r>
            <a:r>
              <a:rPr lang="zh-CN" altLang="en-US" dirty="0" smtClean="0"/>
              <a:t> </a:t>
            </a:r>
            <a:r>
              <a:rPr lang="en-US" altLang="zh-CN" dirty="0" smtClean="0"/>
              <a:t>GPU</a:t>
            </a:r>
          </a:p>
          <a:p>
            <a:r>
              <a:rPr lang="en-US" dirty="0" smtClean="0"/>
              <a:t>Big</a:t>
            </a:r>
            <a:r>
              <a:rPr lang="zh-CN" altLang="en-US" dirty="0" smtClean="0"/>
              <a:t> </a:t>
            </a:r>
            <a:r>
              <a:rPr lang="en-US" altLang="zh-CN" dirty="0" smtClean="0"/>
              <a:t>Matrix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zh-CN" altLang="zh-CN" dirty="0" smtClean="0"/>
              <a:t>1</a:t>
            </a:r>
            <a:r>
              <a:rPr lang="en-US" altLang="zh-CN" dirty="0" smtClean="0"/>
              <a:t>M</a:t>
            </a:r>
            <a:r>
              <a:rPr lang="zh-CN" altLang="en-US" dirty="0" smtClean="0"/>
              <a:t>*</a:t>
            </a:r>
            <a:r>
              <a:rPr lang="en-US" altLang="zh-CN" dirty="0" smtClean="0"/>
              <a:t>1M</a:t>
            </a:r>
            <a:r>
              <a:rPr lang="zh-CN" altLang="en-US" dirty="0" smtClean="0"/>
              <a:t> </a:t>
            </a:r>
            <a:r>
              <a:rPr lang="en-US" altLang="zh-CN" dirty="0" smtClean="0"/>
              <a:t>size</a:t>
            </a:r>
          </a:p>
          <a:p>
            <a:r>
              <a:rPr lang="en-US" dirty="0" smtClean="0"/>
              <a:t>Good</a:t>
            </a:r>
            <a:r>
              <a:rPr lang="zh-CN" altLang="en-US" dirty="0" smtClean="0"/>
              <a:t> </a:t>
            </a:r>
            <a:r>
              <a:rPr lang="en-US" altLang="zh-CN" dirty="0" smtClean="0"/>
              <a:t>scalability</a:t>
            </a:r>
          </a:p>
          <a:p>
            <a:r>
              <a:rPr lang="en-US" dirty="0" smtClean="0"/>
              <a:t>High</a:t>
            </a:r>
            <a:r>
              <a:rPr lang="zh-CN" altLang="en-US" dirty="0" smtClean="0"/>
              <a:t> </a:t>
            </a:r>
            <a:r>
              <a:rPr lang="en-US" altLang="zh-CN" dirty="0" smtClean="0"/>
              <a:t>speed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than</a:t>
            </a:r>
            <a:r>
              <a:rPr lang="zh-CN" altLang="en-US" dirty="0" smtClean="0"/>
              <a:t> </a:t>
            </a:r>
            <a:r>
              <a:rPr lang="en-US" altLang="zh-CN" dirty="0" smtClean="0"/>
              <a:t>other</a:t>
            </a:r>
            <a:r>
              <a:rPr lang="zh-CN" altLang="en-US" dirty="0" smtClean="0"/>
              <a:t> </a:t>
            </a:r>
            <a:r>
              <a:rPr lang="en-US" altLang="zh-CN" dirty="0" smtClean="0"/>
              <a:t>algorithms.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27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</a:p>
          <a:p>
            <a:pPr lvl="1"/>
            <a:r>
              <a:rPr lang="en-US" dirty="0" smtClean="0"/>
              <a:t>Math</a:t>
            </a:r>
          </a:p>
          <a:p>
            <a:pPr lvl="2"/>
            <a:r>
              <a:rPr lang="en-US" dirty="0" smtClean="0"/>
              <a:t>Pseudo</a:t>
            </a:r>
            <a:r>
              <a:rPr lang="en-US" altLang="zh-CN" dirty="0" smtClean="0"/>
              <a:t>-</a:t>
            </a:r>
            <a:r>
              <a:rPr lang="en-US" dirty="0" smtClean="0"/>
              <a:t>inverse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matrix</a:t>
            </a:r>
          </a:p>
          <a:p>
            <a:pPr lvl="2"/>
            <a:r>
              <a:rPr lang="en-US" dirty="0" smtClean="0"/>
              <a:t>Homogeneous</a:t>
            </a:r>
            <a:r>
              <a:rPr lang="zh-CN" altLang="en-US" dirty="0" smtClean="0"/>
              <a:t> </a:t>
            </a:r>
            <a:r>
              <a:rPr lang="en-US" altLang="zh-CN" dirty="0" smtClean="0"/>
              <a:t>Linear</a:t>
            </a:r>
            <a:r>
              <a:rPr lang="zh-CN" altLang="en-US" dirty="0" smtClean="0"/>
              <a:t> </a:t>
            </a:r>
            <a:r>
              <a:rPr lang="en-US" altLang="zh-CN" dirty="0" smtClean="0"/>
              <a:t>Equation</a:t>
            </a:r>
          </a:p>
          <a:p>
            <a:pPr lvl="2"/>
            <a:r>
              <a:rPr lang="en-US" dirty="0" smtClean="0"/>
              <a:t>Least</a:t>
            </a:r>
            <a:r>
              <a:rPr lang="zh-CN" altLang="en-US" dirty="0" smtClean="0"/>
              <a:t> </a:t>
            </a:r>
            <a:r>
              <a:rPr lang="en-US" altLang="zh-CN" dirty="0" smtClean="0"/>
              <a:t>Square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Minimization</a:t>
            </a:r>
          </a:p>
          <a:p>
            <a:pPr lvl="2"/>
            <a:r>
              <a:rPr lang="en-US" dirty="0" smtClean="0"/>
              <a:t>Low</a:t>
            </a:r>
            <a:r>
              <a:rPr lang="en-US" altLang="zh-CN" dirty="0" smtClean="0"/>
              <a:t>-rank</a:t>
            </a:r>
            <a:r>
              <a:rPr lang="zh-CN" altLang="en-US" dirty="0" smtClean="0"/>
              <a:t> </a:t>
            </a:r>
            <a:r>
              <a:rPr lang="en-US" altLang="zh-CN" dirty="0" smtClean="0"/>
              <a:t>Approximation</a:t>
            </a:r>
          </a:p>
          <a:p>
            <a:pPr lvl="1"/>
            <a:r>
              <a:rPr lang="en-US" dirty="0" smtClean="0"/>
              <a:t>Engineering</a:t>
            </a:r>
          </a:p>
          <a:p>
            <a:pPr lvl="2"/>
            <a:r>
              <a:rPr lang="en-US" dirty="0" smtClean="0"/>
              <a:t>Signal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Processing</a:t>
            </a:r>
          </a:p>
          <a:p>
            <a:pPr lvl="2"/>
            <a:r>
              <a:rPr lang="en-US" dirty="0" smtClean="0"/>
              <a:t>Computer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Vision</a:t>
            </a:r>
          </a:p>
          <a:p>
            <a:pPr lvl="2"/>
            <a:r>
              <a:rPr lang="en-US" dirty="0" smtClean="0"/>
              <a:t>Machine</a:t>
            </a:r>
            <a:r>
              <a:rPr lang="zh-CN" altLang="en-US" dirty="0" smtClean="0"/>
              <a:t> </a:t>
            </a:r>
            <a:r>
              <a:rPr lang="en-US" altLang="zh-CN" dirty="0" smtClean="0"/>
              <a:t>Learning</a:t>
            </a:r>
          </a:p>
          <a:p>
            <a:pPr lvl="2"/>
            <a:r>
              <a:rPr lang="en-US" dirty="0" smtClean="0"/>
              <a:t>Information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Retrieval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29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l-GR" dirty="0" smtClean="0"/>
              <a:t>A </a:t>
            </a:r>
            <a:r>
              <a:rPr lang="el-GR" dirty="0"/>
              <a:t>= </a:t>
            </a:r>
            <a:r>
              <a:rPr lang="el-GR" dirty="0" smtClean="0"/>
              <a:t>UΣV</a:t>
            </a:r>
            <a:r>
              <a:rPr lang="el-GR" baseline="30000" dirty="0" smtClean="0"/>
              <a:t>T</a:t>
            </a:r>
            <a:r>
              <a:rPr lang="el-GR" dirty="0" smtClean="0"/>
              <a:t>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:</a:t>
            </a:r>
            <a:r>
              <a:rPr lang="zh-CN" altLang="en-US" dirty="0" smtClean="0"/>
              <a:t> </a:t>
            </a:r>
            <a:r>
              <a:rPr lang="en-US" altLang="zh-CN" dirty="0" smtClean="0"/>
              <a:t>m</a:t>
            </a:r>
            <a:r>
              <a:rPr lang="zh-CN" altLang="en-US" dirty="0" smtClean="0"/>
              <a:t>*</a:t>
            </a:r>
            <a:r>
              <a:rPr lang="en-US" altLang="zh-CN" dirty="0" smtClean="0"/>
              <a:t>n</a:t>
            </a:r>
            <a:r>
              <a:rPr lang="zh-CN" altLang="en-US" dirty="0" smtClean="0"/>
              <a:t> </a:t>
            </a:r>
            <a:r>
              <a:rPr lang="en-US" altLang="zh-CN" dirty="0" smtClean="0"/>
              <a:t>Arbitrary</a:t>
            </a:r>
            <a:r>
              <a:rPr lang="zh-CN" altLang="en-US" dirty="0" smtClean="0"/>
              <a:t> </a:t>
            </a:r>
            <a:r>
              <a:rPr lang="en-US" altLang="zh-CN" dirty="0" smtClean="0"/>
              <a:t>matrix</a:t>
            </a:r>
            <a:endParaRPr lang="en-US" altLang="zh-CN" dirty="0"/>
          </a:p>
          <a:p>
            <a:pPr lvl="1"/>
            <a:r>
              <a:rPr lang="en-US" dirty="0" smtClean="0"/>
              <a:t>U</a:t>
            </a:r>
            <a:r>
              <a:rPr lang="zh-CN" altLang="en-US" dirty="0" smtClean="0"/>
              <a:t> </a:t>
            </a:r>
            <a:r>
              <a:rPr lang="en-US" altLang="zh-CN" dirty="0" smtClean="0"/>
              <a:t>:</a:t>
            </a:r>
            <a:r>
              <a:rPr lang="zh-CN" altLang="en-US" dirty="0" smtClean="0"/>
              <a:t> </a:t>
            </a:r>
            <a:r>
              <a:rPr lang="en-US" altLang="zh-CN" dirty="0" smtClean="0"/>
              <a:t>m</a:t>
            </a:r>
            <a:r>
              <a:rPr lang="zh-CN" altLang="en-US" dirty="0" smtClean="0"/>
              <a:t>*</a:t>
            </a:r>
            <a:r>
              <a:rPr lang="en-US" altLang="zh-CN" dirty="0" smtClean="0"/>
              <a:t>m</a:t>
            </a:r>
            <a:r>
              <a:rPr lang="zh-CN" altLang="en-US" dirty="0" smtClean="0"/>
              <a:t> </a:t>
            </a:r>
            <a:r>
              <a:rPr lang="en-US" altLang="zh-CN" dirty="0"/>
              <a:t>l</a:t>
            </a:r>
            <a:r>
              <a:rPr lang="en-US" altLang="zh-CN" dirty="0" smtClean="0"/>
              <a:t>eft</a:t>
            </a:r>
            <a:r>
              <a:rPr lang="zh-CN" altLang="en-US" dirty="0" smtClean="0"/>
              <a:t> </a:t>
            </a:r>
            <a:r>
              <a:rPr lang="en-US" altLang="zh-CN" dirty="0" smtClean="0"/>
              <a:t>orthogonal</a:t>
            </a:r>
            <a:r>
              <a:rPr lang="zh-CN" altLang="en-US" dirty="0" smtClean="0"/>
              <a:t> </a:t>
            </a:r>
            <a:r>
              <a:rPr lang="en-US" altLang="zh-CN" dirty="0" smtClean="0"/>
              <a:t>matrix</a:t>
            </a:r>
          </a:p>
          <a:p>
            <a:pPr lvl="1"/>
            <a:r>
              <a:rPr lang="el-GR" dirty="0" smtClean="0"/>
              <a:t>Σ</a:t>
            </a:r>
            <a:r>
              <a:rPr lang="zh-CN" altLang="en-US" dirty="0" smtClean="0"/>
              <a:t> </a:t>
            </a:r>
            <a:r>
              <a:rPr lang="en-US" altLang="zh-CN" dirty="0" smtClean="0"/>
              <a:t>:</a:t>
            </a:r>
            <a:r>
              <a:rPr lang="zh-CN" altLang="en-US" dirty="0" smtClean="0"/>
              <a:t> </a:t>
            </a:r>
            <a:r>
              <a:rPr lang="en-US" altLang="zh-CN" dirty="0" smtClean="0"/>
              <a:t>m</a:t>
            </a:r>
            <a:r>
              <a:rPr lang="zh-CN" altLang="en-US" dirty="0" smtClean="0"/>
              <a:t>*</a:t>
            </a:r>
            <a:r>
              <a:rPr lang="en-US" altLang="zh-CN" dirty="0" smtClean="0"/>
              <a:t>n</a:t>
            </a:r>
            <a:r>
              <a:rPr lang="zh-CN" altLang="en-US" dirty="0" smtClean="0"/>
              <a:t> </a:t>
            </a:r>
            <a:r>
              <a:rPr lang="en-US" altLang="zh-CN" dirty="0"/>
              <a:t>s</a:t>
            </a:r>
            <a:r>
              <a:rPr lang="en-US" altLang="zh-CN" dirty="0" smtClean="0"/>
              <a:t>ingular</a:t>
            </a:r>
            <a:r>
              <a:rPr lang="zh-CN" altLang="en-US" dirty="0" smtClean="0"/>
              <a:t> </a:t>
            </a:r>
            <a:r>
              <a:rPr lang="en-US" altLang="zh-CN" dirty="0"/>
              <a:t>v</a:t>
            </a:r>
            <a:r>
              <a:rPr lang="en-US" altLang="zh-CN" dirty="0" smtClean="0"/>
              <a:t>alue</a:t>
            </a:r>
            <a:r>
              <a:rPr lang="zh-CN" altLang="en-US" dirty="0" smtClean="0"/>
              <a:t> </a:t>
            </a:r>
            <a:r>
              <a:rPr lang="en-US" altLang="zh-CN" dirty="0" smtClean="0"/>
              <a:t>matrix</a:t>
            </a:r>
            <a:r>
              <a:rPr lang="zh-CN" altLang="en-US" dirty="0" smtClean="0"/>
              <a:t>, </a:t>
            </a:r>
            <a:r>
              <a:rPr lang="en-US" altLang="zh-CN" dirty="0" smtClean="0"/>
              <a:t>only</a:t>
            </a:r>
            <a:r>
              <a:rPr lang="zh-CN" altLang="en-US" dirty="0" smtClean="0"/>
              <a:t> </a:t>
            </a:r>
            <a:r>
              <a:rPr lang="en-US" altLang="zh-CN" dirty="0" smtClean="0"/>
              <a:t>diagonal</a:t>
            </a:r>
            <a:r>
              <a:rPr lang="zh-CN" altLang="en-US" dirty="0" smtClean="0"/>
              <a:t> </a:t>
            </a:r>
            <a:r>
              <a:rPr lang="en-US" altLang="zh-CN" dirty="0" smtClean="0"/>
              <a:t>have</a:t>
            </a:r>
            <a:r>
              <a:rPr lang="zh-CN" altLang="en-US" dirty="0" smtClean="0"/>
              <a:t> </a:t>
            </a:r>
            <a:r>
              <a:rPr lang="en-US" altLang="zh-CN" dirty="0" smtClean="0"/>
              <a:t>non-zero</a:t>
            </a:r>
            <a:r>
              <a:rPr lang="zh-CN" altLang="en-US" dirty="0" smtClean="0"/>
              <a:t> </a:t>
            </a:r>
            <a:r>
              <a:rPr lang="en-US" altLang="zh-CN" dirty="0" smtClean="0"/>
              <a:t>value</a:t>
            </a:r>
          </a:p>
          <a:p>
            <a:pPr lvl="1"/>
            <a:r>
              <a:rPr lang="en-US" dirty="0" smtClean="0"/>
              <a:t>V</a:t>
            </a:r>
            <a:r>
              <a:rPr lang="zh-CN" altLang="en-US" dirty="0" smtClean="0"/>
              <a:t> </a:t>
            </a:r>
            <a:r>
              <a:rPr lang="en-US" altLang="zh-CN" dirty="0" smtClean="0"/>
              <a:t>:</a:t>
            </a:r>
            <a:r>
              <a:rPr lang="zh-CN" altLang="en-US" dirty="0" smtClean="0"/>
              <a:t> </a:t>
            </a:r>
            <a:r>
              <a:rPr lang="en-US" altLang="zh-CN" dirty="0" smtClean="0"/>
              <a:t>n</a:t>
            </a:r>
            <a:r>
              <a:rPr lang="zh-CN" altLang="en-US" dirty="0" smtClean="0"/>
              <a:t>*</a:t>
            </a:r>
            <a:r>
              <a:rPr lang="en-US" altLang="zh-CN" dirty="0" smtClean="0"/>
              <a:t>n</a:t>
            </a:r>
            <a:r>
              <a:rPr lang="zh-CN" altLang="en-US" dirty="0" smtClean="0"/>
              <a:t> </a:t>
            </a:r>
            <a:r>
              <a:rPr lang="en-US" altLang="zh-CN" dirty="0"/>
              <a:t>r</a:t>
            </a:r>
            <a:r>
              <a:rPr lang="en-US" altLang="zh-CN" dirty="0" smtClean="0"/>
              <a:t>ight</a:t>
            </a:r>
            <a:r>
              <a:rPr lang="zh-CN" altLang="en-US" dirty="0" smtClean="0"/>
              <a:t> </a:t>
            </a:r>
            <a:r>
              <a:rPr lang="en-US" altLang="zh-CN" dirty="0" smtClean="0"/>
              <a:t>orthogonal</a:t>
            </a:r>
            <a:r>
              <a:rPr lang="zh-CN" altLang="en-US" dirty="0" smtClean="0"/>
              <a:t> </a:t>
            </a:r>
            <a:r>
              <a:rPr lang="en-US" altLang="zh-CN" dirty="0" smtClean="0"/>
              <a:t>matrix</a:t>
            </a: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SVD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7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Method</a:t>
            </a:r>
          </a:p>
          <a:p>
            <a:pPr lvl="1"/>
            <a:r>
              <a:rPr lang="en-US" dirty="0" smtClean="0"/>
              <a:t>QR</a:t>
            </a:r>
          </a:p>
          <a:p>
            <a:pPr lvl="1"/>
            <a:r>
              <a:rPr lang="en-US" dirty="0" smtClean="0"/>
              <a:t>Jacobi</a:t>
            </a:r>
          </a:p>
          <a:p>
            <a:pPr lvl="1"/>
            <a:r>
              <a:rPr lang="en-US" dirty="0" smtClean="0"/>
              <a:t>Divide-and-conquer</a:t>
            </a:r>
          </a:p>
          <a:p>
            <a:r>
              <a:rPr lang="en-US" altLang="zh-CN" dirty="0" smtClean="0"/>
              <a:t>Disadvantage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pPr lvl="1"/>
            <a:r>
              <a:rPr lang="en-US" dirty="0"/>
              <a:t>D</a:t>
            </a:r>
            <a:r>
              <a:rPr lang="en-US" dirty="0" smtClean="0"/>
              <a:t>ata dependency</a:t>
            </a:r>
          </a:p>
          <a:p>
            <a:pPr lvl="1"/>
            <a:r>
              <a:rPr lang="en-US" dirty="0" smtClean="0"/>
              <a:t>Scalability </a:t>
            </a:r>
          </a:p>
          <a:p>
            <a:pPr lvl="1"/>
            <a:r>
              <a:rPr lang="en-US" dirty="0" smtClean="0"/>
              <a:t>Subsets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42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Weak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dependency</a:t>
            </a:r>
          </a:p>
          <a:p>
            <a:r>
              <a:rPr lang="en-US" altLang="zh-CN" dirty="0" smtClean="0"/>
              <a:t>Scalability</a:t>
            </a:r>
          </a:p>
          <a:p>
            <a:endParaRPr lang="en-US" altLang="zh-CN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Bisection</a:t>
            </a:r>
            <a:r>
              <a:rPr lang="zh-CN" altLang="en-US" dirty="0" smtClean="0"/>
              <a:t> </a:t>
            </a:r>
            <a:r>
              <a:rPr lang="zh-CN" altLang="zh-CN" dirty="0" smtClean="0"/>
              <a:t>&amp;</a:t>
            </a:r>
            <a:r>
              <a:rPr lang="zh-CN" altLang="en-US" dirty="0" smtClean="0"/>
              <a:t> </a:t>
            </a:r>
            <a:r>
              <a:rPr lang="en-US" altLang="zh-CN" dirty="0" smtClean="0"/>
              <a:t>Twisted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41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Bisection For Singular Value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" y="29834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/>
              <a:t>5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66530" y="2221468"/>
            <a:ext cx="301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</a:t>
            </a:r>
            <a:endParaRPr lang="en-US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1266530" y="4343400"/>
            <a:ext cx="301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</a:t>
            </a:r>
            <a:endParaRPr lang="en-US" dirty="0" smtClean="0"/>
          </a:p>
        </p:txBody>
      </p:sp>
      <p:sp>
        <p:nvSpPr>
          <p:cNvPr id="23" name="Right Arrow 22"/>
          <p:cNvSpPr/>
          <p:nvPr/>
        </p:nvSpPr>
        <p:spPr>
          <a:xfrm>
            <a:off x="2209800" y="2895600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4953000" y="2895600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990600" y="25908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219200" y="25908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447800" y="25908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676400" y="25908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990600" y="28194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90600" y="30480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90600" y="32766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990600" y="3505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219200" y="28194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219200" y="30480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219200" y="32766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219200" y="3505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447800" y="28194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447800" y="30480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447800" y="32766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447800" y="3505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676400" y="28194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676400" y="30480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676400" y="32766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676400" y="35052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990600" y="4823936"/>
            <a:ext cx="914400" cy="228600"/>
            <a:chOff x="3810000" y="2438400"/>
            <a:chExt cx="914400" cy="228600"/>
          </a:xfrm>
        </p:grpSpPr>
        <p:sp>
          <p:nvSpPr>
            <p:cNvPr id="48" name="Rectangle 47"/>
            <p:cNvSpPr/>
            <p:nvPr/>
          </p:nvSpPr>
          <p:spPr>
            <a:xfrm>
              <a:off x="3810000" y="2438400"/>
              <a:ext cx="2286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038600" y="2438400"/>
              <a:ext cx="2286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267200" y="2438400"/>
              <a:ext cx="2286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95800" y="2438400"/>
              <a:ext cx="2286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3" name="Straight Connector 52"/>
          <p:cNvCxnSpPr/>
          <p:nvPr/>
        </p:nvCxnSpPr>
        <p:spPr>
          <a:xfrm>
            <a:off x="3429000" y="3124200"/>
            <a:ext cx="1219200" cy="0"/>
          </a:xfrm>
          <a:prstGeom prst="line">
            <a:avLst/>
          </a:prstGeom>
          <a:ln w="50800"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3654246" y="2590800"/>
            <a:ext cx="7653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Range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6327954" y="3124200"/>
            <a:ext cx="453846" cy="0"/>
          </a:xfrm>
          <a:prstGeom prst="line">
            <a:avLst/>
          </a:prstGeom>
          <a:ln w="50800"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6172200" y="2590800"/>
            <a:ext cx="1230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Sub</a:t>
            </a:r>
            <a:r>
              <a:rPr lang="en-US" altLang="zh-CN" dirty="0" smtClean="0"/>
              <a:t>-</a:t>
            </a:r>
            <a:r>
              <a:rPr lang="en-US" dirty="0" smtClean="0"/>
              <a:t>range</a:t>
            </a:r>
            <a:r>
              <a:rPr lang="en-US" altLang="zh-CN" dirty="0" smtClean="0"/>
              <a:t>s</a:t>
            </a:r>
            <a:endParaRPr lang="en-US" dirty="0" smtClean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6781800" y="3124200"/>
            <a:ext cx="453846" cy="0"/>
          </a:xfrm>
          <a:prstGeom prst="line">
            <a:avLst/>
          </a:prstGeom>
          <a:ln w="50800"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Down Arrow 64"/>
          <p:cNvSpPr/>
          <p:nvPr/>
        </p:nvSpPr>
        <p:spPr>
          <a:xfrm>
            <a:off x="6553200" y="3429000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/>
          <p:cNvCxnSpPr/>
          <p:nvPr/>
        </p:nvCxnSpPr>
        <p:spPr>
          <a:xfrm>
            <a:off x="6324600" y="4953000"/>
            <a:ext cx="228600" cy="0"/>
          </a:xfrm>
          <a:prstGeom prst="line">
            <a:avLst/>
          </a:prstGeom>
          <a:ln w="50800"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6172200" y="4419600"/>
            <a:ext cx="1230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Sub</a:t>
            </a:r>
            <a:r>
              <a:rPr lang="en-US" altLang="zh-CN" dirty="0" smtClean="0"/>
              <a:t>-</a:t>
            </a:r>
            <a:r>
              <a:rPr lang="en-US" dirty="0" smtClean="0"/>
              <a:t>range</a:t>
            </a:r>
            <a:r>
              <a:rPr lang="en-US" altLang="zh-CN" dirty="0" smtClean="0"/>
              <a:t>s</a:t>
            </a:r>
            <a:endParaRPr lang="en-US" dirty="0" smtClean="0"/>
          </a:p>
        </p:txBody>
      </p:sp>
      <p:cxnSp>
        <p:nvCxnSpPr>
          <p:cNvPr id="72" name="Straight Connector 71"/>
          <p:cNvCxnSpPr/>
          <p:nvPr/>
        </p:nvCxnSpPr>
        <p:spPr>
          <a:xfrm>
            <a:off x="6553200" y="4953000"/>
            <a:ext cx="228600" cy="0"/>
          </a:xfrm>
          <a:prstGeom prst="line">
            <a:avLst/>
          </a:prstGeom>
          <a:ln w="50800"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781800" y="4953000"/>
            <a:ext cx="228600" cy="0"/>
          </a:xfrm>
          <a:prstGeom prst="line">
            <a:avLst/>
          </a:prstGeom>
          <a:ln w="50800"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010400" y="4953000"/>
            <a:ext cx="228600" cy="0"/>
          </a:xfrm>
          <a:prstGeom prst="line">
            <a:avLst/>
          </a:prstGeom>
          <a:ln w="50800"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Left Arrow 76"/>
          <p:cNvSpPr/>
          <p:nvPr/>
        </p:nvSpPr>
        <p:spPr>
          <a:xfrm>
            <a:off x="4953000" y="4648200"/>
            <a:ext cx="978408" cy="4846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/>
          <p:nvPr/>
        </p:nvCxnSpPr>
        <p:spPr>
          <a:xfrm>
            <a:off x="3505200" y="4953000"/>
            <a:ext cx="152400" cy="0"/>
          </a:xfrm>
          <a:prstGeom prst="line">
            <a:avLst/>
          </a:prstGeom>
          <a:ln w="50800"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3429000" y="4114800"/>
            <a:ext cx="1338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Intermittent</a:t>
            </a:r>
          </a:p>
          <a:p>
            <a:r>
              <a:rPr lang="en-US" dirty="0" smtClean="0"/>
              <a:t>Sub</a:t>
            </a:r>
            <a:r>
              <a:rPr lang="en-US" altLang="zh-CN" dirty="0" smtClean="0"/>
              <a:t>-</a:t>
            </a:r>
            <a:r>
              <a:rPr lang="en-US" dirty="0" smtClean="0"/>
              <a:t>range</a:t>
            </a:r>
            <a:r>
              <a:rPr lang="en-US" altLang="zh-CN" dirty="0" smtClean="0"/>
              <a:t>s</a:t>
            </a:r>
            <a:endParaRPr lang="en-US" dirty="0" smtClean="0"/>
          </a:p>
        </p:txBody>
      </p:sp>
      <p:cxnSp>
        <p:nvCxnSpPr>
          <p:cNvPr id="84" name="Straight Connector 83"/>
          <p:cNvCxnSpPr/>
          <p:nvPr/>
        </p:nvCxnSpPr>
        <p:spPr>
          <a:xfrm>
            <a:off x="3810000" y="4953000"/>
            <a:ext cx="152400" cy="0"/>
          </a:xfrm>
          <a:prstGeom prst="line">
            <a:avLst/>
          </a:prstGeom>
          <a:ln w="50800"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114800" y="4953000"/>
            <a:ext cx="152400" cy="0"/>
          </a:xfrm>
          <a:prstGeom prst="line">
            <a:avLst/>
          </a:prstGeom>
          <a:ln w="50800"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419600" y="4953000"/>
            <a:ext cx="152400" cy="0"/>
          </a:xfrm>
          <a:prstGeom prst="line">
            <a:avLst/>
          </a:prstGeom>
          <a:ln w="50800"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Left Arrow 86"/>
          <p:cNvSpPr/>
          <p:nvPr/>
        </p:nvSpPr>
        <p:spPr>
          <a:xfrm>
            <a:off x="2209800" y="4724400"/>
            <a:ext cx="978408" cy="4846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93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5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</a:t>
            </a:r>
            <a:r>
              <a:rPr lang="en-US" baseline="30000" dirty="0" smtClean="0"/>
              <a:t>T</a:t>
            </a:r>
            <a:r>
              <a:rPr lang="en-US" dirty="0"/>
              <a:t>A</a:t>
            </a:r>
            <a:r>
              <a:rPr lang="en-US" dirty="0" smtClean="0"/>
              <a:t>−</a:t>
            </a:r>
            <a:r>
              <a:rPr lang="en-US" dirty="0"/>
              <a:t>λ</a:t>
            </a:r>
            <a:r>
              <a:rPr lang="en-US" baseline="30000" dirty="0"/>
              <a:t>2</a:t>
            </a:r>
            <a:r>
              <a:rPr lang="en-US" dirty="0"/>
              <a:t>I</a:t>
            </a:r>
            <a:r>
              <a:rPr lang="en-US" baseline="-25000" dirty="0"/>
              <a:t>n</a:t>
            </a:r>
            <a:r>
              <a:rPr lang="en-US" dirty="0"/>
              <a:t> </a:t>
            </a:r>
            <a:r>
              <a:rPr lang="en-US" dirty="0" smtClean="0"/>
              <a:t>=</a:t>
            </a:r>
            <a:r>
              <a:rPr lang="zh-CN" altLang="en-US" dirty="0" smtClean="0"/>
              <a:t> </a:t>
            </a:r>
            <a:r>
              <a:rPr lang="en-US" dirty="0" smtClean="0"/>
              <a:t>LD</a:t>
            </a:r>
            <a:r>
              <a:rPr lang="en-US" baseline="-25000" dirty="0" smtClean="0"/>
              <a:t>L</a:t>
            </a:r>
            <a:r>
              <a:rPr lang="en-US" dirty="0" smtClean="0"/>
              <a:t>L</a:t>
            </a:r>
            <a:r>
              <a:rPr lang="en-US" baseline="30000" dirty="0" smtClean="0"/>
              <a:t>T</a:t>
            </a:r>
            <a:r>
              <a:rPr lang="zh-CN" altLang="en-US" baseline="30000" dirty="0" smtClean="0"/>
              <a:t> </a:t>
            </a:r>
            <a:r>
              <a:rPr lang="en-US" dirty="0" smtClean="0"/>
              <a:t>=</a:t>
            </a:r>
            <a:r>
              <a:rPr lang="zh-CN" altLang="en-US" dirty="0" smtClean="0"/>
              <a:t> </a:t>
            </a:r>
            <a:r>
              <a:rPr lang="en-US" dirty="0" smtClean="0"/>
              <a:t>UD</a:t>
            </a:r>
            <a:r>
              <a:rPr lang="en-US" baseline="-25000" dirty="0" smtClean="0"/>
              <a:t>U</a:t>
            </a:r>
            <a:r>
              <a:rPr lang="en-US" dirty="0" smtClean="0"/>
              <a:t>U</a:t>
            </a:r>
            <a:r>
              <a:rPr lang="en-US" baseline="30000" dirty="0" smtClean="0"/>
              <a:t>T</a:t>
            </a:r>
            <a:r>
              <a:rPr lang="zh-CN" altLang="en-US" baseline="30000" dirty="0" smtClean="0"/>
              <a:t> </a:t>
            </a:r>
            <a:r>
              <a:rPr lang="en-US" dirty="0" smtClean="0"/>
              <a:t> </a:t>
            </a:r>
            <a:r>
              <a:rPr lang="en-US" dirty="0"/>
              <a:t>=</a:t>
            </a:r>
            <a:r>
              <a:rPr lang="zh-CN" altLang="en-US" dirty="0"/>
              <a:t> </a:t>
            </a:r>
            <a:r>
              <a:rPr lang="en-US" altLang="zh-CN" dirty="0" smtClean="0"/>
              <a:t>W</a:t>
            </a:r>
            <a:r>
              <a:rPr lang="en-US" dirty="0" smtClean="0"/>
              <a:t>D</a:t>
            </a:r>
            <a:r>
              <a:rPr lang="en-US" baseline="-25000" dirty="0" smtClean="0"/>
              <a:t>W</a:t>
            </a:r>
            <a:r>
              <a:rPr lang="en-US" dirty="0" smtClean="0"/>
              <a:t>W</a:t>
            </a:r>
            <a:r>
              <a:rPr lang="en-US" baseline="30000" dirty="0" smtClean="0"/>
              <a:t>T</a:t>
            </a:r>
            <a:r>
              <a:rPr lang="zh-CN" altLang="en-US" baseline="30000" dirty="0" smtClean="0"/>
              <a:t> 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Twisted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Singular</a:t>
            </a:r>
            <a:r>
              <a:rPr lang="zh-CN" altLang="en-US" dirty="0" smtClean="0"/>
              <a:t> </a:t>
            </a:r>
            <a:r>
              <a:rPr lang="en-US" altLang="zh-CN" dirty="0" smtClean="0"/>
              <a:t>Vector</a:t>
            </a:r>
            <a:endParaRPr lang="en-US" dirty="0"/>
          </a:p>
        </p:txBody>
      </p:sp>
      <p:grpSp>
        <p:nvGrpSpPr>
          <p:cNvPr id="271" name="Group 270"/>
          <p:cNvGrpSpPr/>
          <p:nvPr/>
        </p:nvGrpSpPr>
        <p:grpSpPr>
          <a:xfrm>
            <a:off x="1295400" y="3369911"/>
            <a:ext cx="973015" cy="1497214"/>
            <a:chOff x="1447800" y="2572598"/>
            <a:chExt cx="973015" cy="1497214"/>
          </a:xfrm>
        </p:grpSpPr>
        <p:sp>
          <p:nvSpPr>
            <p:cNvPr id="5" name="Rectangle 4"/>
            <p:cNvSpPr/>
            <p:nvPr/>
          </p:nvSpPr>
          <p:spPr>
            <a:xfrm>
              <a:off x="1447800" y="3141310"/>
              <a:ext cx="239489" cy="3062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dirty="0" smtClean="0"/>
                <a:t>4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911267" y="2572598"/>
              <a:ext cx="240748" cy="3062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 smtClean="0"/>
                <a:t>4</a:t>
              </a:r>
              <a:endParaRPr lang="en-US" dirty="0" smtClean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691054" y="2942063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873494" y="2942063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55935" y="2942063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38375" y="2942063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691054" y="3131634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691054" y="3321205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691054" y="3510776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73494" y="3131634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873494" y="3321205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73494" y="3510776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055935" y="3131634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055935" y="3321205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055935" y="3510776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38375" y="3131634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238375" y="3321205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238375" y="3510776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923590" y="3763537"/>
              <a:ext cx="253971" cy="3062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</p:grpSp>
      <p:sp>
        <p:nvSpPr>
          <p:cNvPr id="51" name="Right Arrow 50"/>
          <p:cNvSpPr/>
          <p:nvPr/>
        </p:nvSpPr>
        <p:spPr>
          <a:xfrm>
            <a:off x="2390042" y="4001813"/>
            <a:ext cx="486508" cy="18957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ight Arrow 79"/>
          <p:cNvSpPr/>
          <p:nvPr/>
        </p:nvSpPr>
        <p:spPr>
          <a:xfrm>
            <a:off x="4092819" y="4001813"/>
            <a:ext cx="486508" cy="18957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8" name="Group 297"/>
          <p:cNvGrpSpPr/>
          <p:nvPr/>
        </p:nvGrpSpPr>
        <p:grpSpPr>
          <a:xfrm>
            <a:off x="4974981" y="2278566"/>
            <a:ext cx="729761" cy="1150434"/>
            <a:chOff x="4974981" y="1981200"/>
            <a:chExt cx="729761" cy="1150434"/>
          </a:xfrm>
        </p:grpSpPr>
        <p:sp>
          <p:nvSpPr>
            <p:cNvPr id="83" name="Rectangle 82"/>
            <p:cNvSpPr/>
            <p:nvPr/>
          </p:nvSpPr>
          <p:spPr>
            <a:xfrm>
              <a:off x="4974981" y="2373351"/>
              <a:ext cx="182440" cy="18957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157421" y="2373351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339862" y="2373351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522302" y="2373351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974981" y="2562922"/>
              <a:ext cx="182440" cy="18957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974981" y="2752493"/>
              <a:ext cx="182440" cy="18957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974981" y="2942063"/>
              <a:ext cx="182440" cy="18957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157421" y="2562922"/>
              <a:ext cx="182440" cy="18957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157421" y="2752493"/>
              <a:ext cx="182440" cy="18957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157421" y="2942063"/>
              <a:ext cx="182440" cy="18957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339862" y="2562922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339862" y="2752493"/>
              <a:ext cx="182440" cy="18957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339862" y="2942063"/>
              <a:ext cx="182440" cy="18957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5522302" y="2562922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5522302" y="2752493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522302" y="2942063"/>
              <a:ext cx="182440" cy="18957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218235" y="1981200"/>
              <a:ext cx="229254" cy="3062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L</a:t>
              </a:r>
              <a:endParaRPr lang="en-US" dirty="0"/>
            </a:p>
          </p:txBody>
        </p:sp>
      </p:grpSp>
      <p:grpSp>
        <p:nvGrpSpPr>
          <p:cNvPr id="272" name="Group 271"/>
          <p:cNvGrpSpPr/>
          <p:nvPr/>
        </p:nvGrpSpPr>
        <p:grpSpPr>
          <a:xfrm>
            <a:off x="2937363" y="3369911"/>
            <a:ext cx="973016" cy="1506889"/>
            <a:chOff x="3089763" y="2572598"/>
            <a:chExt cx="973016" cy="1506889"/>
          </a:xfrm>
        </p:grpSpPr>
        <p:sp>
          <p:nvSpPr>
            <p:cNvPr id="74" name="Rectangle 73"/>
            <p:cNvSpPr/>
            <p:nvPr/>
          </p:nvSpPr>
          <p:spPr>
            <a:xfrm>
              <a:off x="3292153" y="3773212"/>
              <a:ext cx="770626" cy="3062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</a:t>
              </a:r>
              <a:r>
                <a:rPr lang="en-US" baseline="30000" dirty="0"/>
                <a:t>T</a:t>
              </a:r>
              <a:r>
                <a:rPr lang="en-US" dirty="0"/>
                <a:t>A−λ</a:t>
              </a:r>
              <a:r>
                <a:rPr lang="en-US" baseline="30000" dirty="0"/>
                <a:t>2</a:t>
              </a:r>
              <a:r>
                <a:rPr lang="en-US" dirty="0"/>
                <a:t>I</a:t>
              </a:r>
              <a:r>
                <a:rPr lang="en-US" baseline="-25000" dirty="0"/>
                <a:t>n</a:t>
              </a:r>
              <a:r>
                <a:rPr lang="en-US" dirty="0"/>
                <a:t> </a:t>
              </a: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3089763" y="3141310"/>
              <a:ext cx="239489" cy="3062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dirty="0" smtClean="0"/>
                <a:t>4</a:t>
              </a:r>
              <a:endParaRPr lang="en-US" dirty="0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3553231" y="2572598"/>
              <a:ext cx="240748" cy="3062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 smtClean="0"/>
                <a:t>4</a:t>
              </a:r>
              <a:endParaRPr lang="en-US" dirty="0" smtClean="0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3333017" y="2942063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3515458" y="2942063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3697898" y="2942063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3880338" y="2942063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3333017" y="3131634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3333017" y="3321205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3333017" y="3510776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3515458" y="3131634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3515458" y="3321205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3515458" y="3510776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3697898" y="3131634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3697898" y="3321205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3697898" y="3510776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3880338" y="3131634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3880338" y="3321205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3880338" y="3510776"/>
              <a:ext cx="182440" cy="189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7" name="Group 296"/>
          <p:cNvGrpSpPr/>
          <p:nvPr/>
        </p:nvGrpSpPr>
        <p:grpSpPr>
          <a:xfrm>
            <a:off x="6008810" y="2278566"/>
            <a:ext cx="729761" cy="1150434"/>
            <a:chOff x="6008810" y="1981200"/>
            <a:chExt cx="729761" cy="1150434"/>
          </a:xfrm>
        </p:grpSpPr>
        <p:sp>
          <p:nvSpPr>
            <p:cNvPr id="184" name="Rectangle 183"/>
            <p:cNvSpPr/>
            <p:nvPr/>
          </p:nvSpPr>
          <p:spPr>
            <a:xfrm>
              <a:off x="6008810" y="2373351"/>
              <a:ext cx="182440" cy="189571"/>
            </a:xfrm>
            <a:prstGeom prst="rect">
              <a:avLst/>
            </a:prstGeom>
            <a:solidFill>
              <a:srgbClr val="24B0E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6191250" y="2373351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6373690" y="2373351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6556131" y="2373351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6008810" y="2562922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6008810" y="2752493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6008810" y="2942063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6191250" y="2562922"/>
              <a:ext cx="182440" cy="189571"/>
            </a:xfrm>
            <a:prstGeom prst="rect">
              <a:avLst/>
            </a:prstGeom>
            <a:solidFill>
              <a:srgbClr val="24B0E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6191250" y="2752493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6191250" y="2942063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6373690" y="2562922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6373690" y="2752493"/>
              <a:ext cx="182440" cy="189571"/>
            </a:xfrm>
            <a:prstGeom prst="rect">
              <a:avLst/>
            </a:prstGeom>
            <a:solidFill>
              <a:srgbClr val="24B0E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6373690" y="2942063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6556131" y="2562922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6556131" y="2752493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6556131" y="2942063"/>
              <a:ext cx="182440" cy="189571"/>
            </a:xfrm>
            <a:prstGeom prst="rect">
              <a:avLst/>
            </a:prstGeom>
            <a:solidFill>
              <a:srgbClr val="24B0E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6252063" y="1981200"/>
              <a:ext cx="312350" cy="3062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D</a:t>
              </a:r>
              <a:r>
                <a:rPr lang="en-US" baseline="-25000" dirty="0" smtClean="0"/>
                <a:t>L</a:t>
              </a:r>
              <a:endParaRPr lang="en-US" baseline="-25000" dirty="0"/>
            </a:p>
          </p:txBody>
        </p:sp>
      </p:grpSp>
      <p:grpSp>
        <p:nvGrpSpPr>
          <p:cNvPr id="295" name="Group 294"/>
          <p:cNvGrpSpPr/>
          <p:nvPr/>
        </p:nvGrpSpPr>
        <p:grpSpPr>
          <a:xfrm>
            <a:off x="6019800" y="3749051"/>
            <a:ext cx="729761" cy="1127749"/>
            <a:chOff x="6069623" y="3520451"/>
            <a:chExt cx="729761" cy="1127749"/>
          </a:xfrm>
        </p:grpSpPr>
        <p:sp>
          <p:nvSpPr>
            <p:cNvPr id="235" name="Rectangle 234"/>
            <p:cNvSpPr/>
            <p:nvPr/>
          </p:nvSpPr>
          <p:spPr>
            <a:xfrm>
              <a:off x="6069623" y="3520451"/>
              <a:ext cx="182440" cy="189571"/>
            </a:xfrm>
            <a:prstGeom prst="rect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6252063" y="3520451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6434504" y="3520451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6616944" y="3520451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6069623" y="3710022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6069623" y="3899593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6069623" y="4089164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6252063" y="3710022"/>
              <a:ext cx="182440" cy="189571"/>
            </a:xfrm>
            <a:prstGeom prst="rect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6252063" y="3899593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6252063" y="4089164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6434504" y="3710022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6434504" y="3899593"/>
              <a:ext cx="182440" cy="189571"/>
            </a:xfrm>
            <a:prstGeom prst="rect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6434504" y="4089164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6616944" y="3710022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6616944" y="3899593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6616944" y="4089164"/>
              <a:ext cx="182440" cy="189571"/>
            </a:xfrm>
            <a:prstGeom prst="rect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6312877" y="4341925"/>
              <a:ext cx="339515" cy="3062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D</a:t>
              </a:r>
              <a:r>
                <a:rPr lang="en-US" baseline="-25000" dirty="0" smtClean="0"/>
                <a:t>U</a:t>
              </a:r>
              <a:endParaRPr lang="en-US" baseline="-25000" dirty="0"/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4974981" y="3739376"/>
            <a:ext cx="729761" cy="1127748"/>
            <a:chOff x="4974981" y="3510776"/>
            <a:chExt cx="729761" cy="1127748"/>
          </a:xfrm>
        </p:grpSpPr>
        <p:sp>
          <p:nvSpPr>
            <p:cNvPr id="252" name="Rectangle 251"/>
            <p:cNvSpPr/>
            <p:nvPr/>
          </p:nvSpPr>
          <p:spPr>
            <a:xfrm>
              <a:off x="4974981" y="3510776"/>
              <a:ext cx="182440" cy="18957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5157421" y="3510776"/>
              <a:ext cx="182440" cy="18957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5339862" y="3510776"/>
              <a:ext cx="182440" cy="18957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5522302" y="3510776"/>
              <a:ext cx="182440" cy="18957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4974981" y="3700346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4974981" y="3889917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4974981" y="4079488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5157421" y="3700346"/>
              <a:ext cx="182440" cy="18957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5157421" y="3889917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5157421" y="4079488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5339862" y="3700346"/>
              <a:ext cx="182440" cy="18957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5339862" y="3889917"/>
              <a:ext cx="182440" cy="18957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5339862" y="4079488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5522302" y="3700346"/>
              <a:ext cx="182440" cy="18957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5522302" y="3889917"/>
              <a:ext cx="182440" cy="18957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5522302" y="4079488"/>
              <a:ext cx="182440" cy="18957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5207517" y="4332249"/>
              <a:ext cx="265574" cy="3062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U</a:t>
              </a:r>
              <a:endParaRPr lang="en-US" baseline="30000" dirty="0"/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4967654" y="5122259"/>
            <a:ext cx="729761" cy="1142867"/>
            <a:chOff x="1691054" y="2942063"/>
            <a:chExt cx="729761" cy="1142867"/>
          </a:xfrm>
        </p:grpSpPr>
        <p:sp>
          <p:nvSpPr>
            <p:cNvPr id="276" name="Rectangle 275"/>
            <p:cNvSpPr/>
            <p:nvPr/>
          </p:nvSpPr>
          <p:spPr>
            <a:xfrm>
              <a:off x="1691054" y="2942063"/>
              <a:ext cx="182440" cy="18957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1873494" y="2942063"/>
              <a:ext cx="182440" cy="18957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2055935" y="2942063"/>
              <a:ext cx="182440" cy="18957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238375" y="2942063"/>
              <a:ext cx="182440" cy="18957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1691054" y="3131634"/>
              <a:ext cx="182440" cy="18957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1691054" y="3321205"/>
              <a:ext cx="182440" cy="18957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1691054" y="3510776"/>
              <a:ext cx="182440" cy="18957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1873494" y="3131634"/>
              <a:ext cx="182440" cy="18957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1873494" y="3321205"/>
              <a:ext cx="182440" cy="18957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1873494" y="3510776"/>
              <a:ext cx="182440" cy="18957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2055935" y="3131634"/>
              <a:ext cx="182440" cy="18957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2055935" y="3321205"/>
              <a:ext cx="182440" cy="18957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2055935" y="3510776"/>
              <a:ext cx="182440" cy="18957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2238375" y="3131634"/>
              <a:ext cx="182440" cy="18957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2238375" y="3321205"/>
              <a:ext cx="182440" cy="18957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2238375" y="3510776"/>
              <a:ext cx="182440" cy="18957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1828800" y="3715598"/>
              <a:ext cx="3900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6052039" y="5181600"/>
            <a:ext cx="729761" cy="1190806"/>
            <a:chOff x="6069623" y="3520451"/>
            <a:chExt cx="729761" cy="1190806"/>
          </a:xfrm>
        </p:grpSpPr>
        <p:sp>
          <p:nvSpPr>
            <p:cNvPr id="300" name="Rectangle 299"/>
            <p:cNvSpPr/>
            <p:nvPr/>
          </p:nvSpPr>
          <p:spPr>
            <a:xfrm>
              <a:off x="6069623" y="3520451"/>
              <a:ext cx="182440" cy="189571"/>
            </a:xfrm>
            <a:prstGeom prst="rect">
              <a:avLst/>
            </a:prstGeom>
            <a:solidFill>
              <a:srgbClr val="24B0E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Rectangle 300"/>
            <p:cNvSpPr/>
            <p:nvPr/>
          </p:nvSpPr>
          <p:spPr>
            <a:xfrm>
              <a:off x="6252063" y="3520451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6434504" y="3520451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6616944" y="3520451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6069623" y="3710022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6069623" y="3899593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6069623" y="4089164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Rectangle 306"/>
            <p:cNvSpPr/>
            <p:nvPr/>
          </p:nvSpPr>
          <p:spPr>
            <a:xfrm>
              <a:off x="6252063" y="3710022"/>
              <a:ext cx="182440" cy="189571"/>
            </a:xfrm>
            <a:prstGeom prst="rect">
              <a:avLst/>
            </a:prstGeom>
            <a:solidFill>
              <a:srgbClr val="24B0E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6252063" y="3899593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6252063" y="4089164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6434504" y="3710022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Rectangle 310"/>
            <p:cNvSpPr/>
            <p:nvPr/>
          </p:nvSpPr>
          <p:spPr>
            <a:xfrm>
              <a:off x="6434504" y="3899593"/>
              <a:ext cx="182440" cy="189571"/>
            </a:xfrm>
            <a:prstGeom prst="rect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6434504" y="4089164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Rectangle 312"/>
            <p:cNvSpPr/>
            <p:nvPr/>
          </p:nvSpPr>
          <p:spPr>
            <a:xfrm>
              <a:off x="6616944" y="3710022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Rectangle 313"/>
            <p:cNvSpPr/>
            <p:nvPr/>
          </p:nvSpPr>
          <p:spPr>
            <a:xfrm>
              <a:off x="6616944" y="3899593"/>
              <a:ext cx="182440" cy="18957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Rectangle 314"/>
            <p:cNvSpPr/>
            <p:nvPr/>
          </p:nvSpPr>
          <p:spPr>
            <a:xfrm>
              <a:off x="6616944" y="4089164"/>
              <a:ext cx="182440" cy="189571"/>
            </a:xfrm>
            <a:prstGeom prst="rect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Rectangle 315"/>
            <p:cNvSpPr/>
            <p:nvPr/>
          </p:nvSpPr>
          <p:spPr>
            <a:xfrm>
              <a:off x="6312877" y="4341925"/>
              <a:ext cx="4667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D</a:t>
              </a:r>
              <a:r>
                <a:rPr lang="en-US" baseline="-25000" dirty="0" smtClean="0"/>
                <a:t>W</a:t>
              </a:r>
              <a:endParaRPr lang="en-US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31562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29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</a:t>
            </a:r>
            <a:r>
              <a:rPr lang="en-US" baseline="30000" dirty="0" smtClean="0"/>
              <a:t>T</a:t>
            </a:r>
            <a:r>
              <a:rPr lang="en-US" dirty="0"/>
              <a:t>A</a:t>
            </a:r>
            <a:r>
              <a:rPr lang="en-US" dirty="0" smtClean="0"/>
              <a:t>−</a:t>
            </a:r>
            <a:r>
              <a:rPr lang="en-US" dirty="0"/>
              <a:t>λ</a:t>
            </a:r>
            <a:r>
              <a:rPr lang="en-US" baseline="30000" dirty="0"/>
              <a:t>2</a:t>
            </a:r>
            <a:r>
              <a:rPr lang="en-US" dirty="0"/>
              <a:t>I</a:t>
            </a:r>
            <a:r>
              <a:rPr lang="en-US" baseline="-25000" dirty="0"/>
              <a:t>n</a:t>
            </a:r>
            <a:r>
              <a:rPr lang="en-US" dirty="0"/>
              <a:t> </a:t>
            </a:r>
            <a:r>
              <a:rPr lang="en-US" dirty="0" smtClean="0"/>
              <a:t>=</a:t>
            </a:r>
            <a:r>
              <a:rPr lang="zh-CN" altLang="en-US" dirty="0" smtClean="0"/>
              <a:t> </a:t>
            </a:r>
            <a:r>
              <a:rPr lang="en-US" dirty="0" smtClean="0"/>
              <a:t>LD</a:t>
            </a:r>
            <a:r>
              <a:rPr lang="en-US" baseline="-25000" dirty="0" smtClean="0"/>
              <a:t>L</a:t>
            </a:r>
            <a:r>
              <a:rPr lang="en-US" dirty="0" smtClean="0"/>
              <a:t>L</a:t>
            </a:r>
            <a:r>
              <a:rPr lang="en-US" baseline="30000" dirty="0" smtClean="0"/>
              <a:t>T</a:t>
            </a:r>
            <a:r>
              <a:rPr lang="zh-CN" altLang="en-US" baseline="30000" dirty="0" smtClean="0"/>
              <a:t> </a:t>
            </a:r>
            <a:r>
              <a:rPr lang="en-US" dirty="0" smtClean="0"/>
              <a:t>=</a:t>
            </a:r>
            <a:r>
              <a:rPr lang="zh-CN" altLang="en-US" dirty="0" smtClean="0"/>
              <a:t> </a:t>
            </a:r>
            <a:r>
              <a:rPr lang="en-US" dirty="0" smtClean="0"/>
              <a:t>UD</a:t>
            </a:r>
            <a:r>
              <a:rPr lang="en-US" baseline="-25000" dirty="0" smtClean="0"/>
              <a:t>U</a:t>
            </a:r>
            <a:r>
              <a:rPr lang="en-US" dirty="0" smtClean="0"/>
              <a:t>U</a:t>
            </a:r>
            <a:r>
              <a:rPr lang="en-US" baseline="30000" dirty="0" smtClean="0"/>
              <a:t>T</a:t>
            </a:r>
            <a:r>
              <a:rPr lang="zh-CN" altLang="en-US" baseline="30000" dirty="0" smtClean="0"/>
              <a:t> </a:t>
            </a:r>
            <a:r>
              <a:rPr lang="en-US" dirty="0" smtClean="0"/>
              <a:t> </a:t>
            </a:r>
            <a:r>
              <a:rPr lang="en-US" dirty="0"/>
              <a:t>=</a:t>
            </a:r>
            <a:r>
              <a:rPr lang="zh-CN" altLang="en-US" dirty="0"/>
              <a:t> </a:t>
            </a:r>
            <a:r>
              <a:rPr lang="en-US" altLang="zh-CN" dirty="0" smtClean="0"/>
              <a:t>W</a:t>
            </a:r>
            <a:r>
              <a:rPr lang="en-US" dirty="0" smtClean="0"/>
              <a:t>D</a:t>
            </a:r>
            <a:r>
              <a:rPr lang="en-US" baseline="-25000" dirty="0" smtClean="0"/>
              <a:t>W</a:t>
            </a:r>
            <a:r>
              <a:rPr lang="en-US" dirty="0" smtClean="0"/>
              <a:t>W</a:t>
            </a:r>
            <a:r>
              <a:rPr lang="en-US" baseline="30000" dirty="0" smtClean="0"/>
              <a:t>T</a:t>
            </a:r>
            <a:endParaRPr lang="en-US" baseline="30000" dirty="0"/>
          </a:p>
          <a:p>
            <a:pPr marL="0" indent="0" algn="ctr">
              <a:buNone/>
            </a:pPr>
            <a:r>
              <a:rPr lang="en-US" altLang="zh-CN" dirty="0" err="1" smtClean="0"/>
              <a:t>W</a:t>
            </a:r>
            <a:r>
              <a:rPr lang="en-US" altLang="zh-CN" dirty="0" err="1"/>
              <a:t>z</a:t>
            </a:r>
            <a:r>
              <a:rPr lang="zh-CN" altLang="en-US" dirty="0" smtClean="0"/>
              <a:t> </a:t>
            </a:r>
            <a:r>
              <a:rPr lang="en-US" altLang="zh-CN" dirty="0" smtClean="0"/>
              <a:t>=</a:t>
            </a:r>
            <a:r>
              <a:rPr lang="zh-CN" altLang="en-US" dirty="0" smtClean="0"/>
              <a:t> </a:t>
            </a:r>
            <a:r>
              <a:rPr lang="en-US" altLang="zh-CN" dirty="0" smtClean="0"/>
              <a:t>e</a:t>
            </a:r>
          </a:p>
          <a:p>
            <a:pPr marL="0" indent="0" algn="ctr">
              <a:buNone/>
            </a:pPr>
            <a:endParaRPr lang="en-US" baseline="30000" dirty="0"/>
          </a:p>
          <a:p>
            <a:pPr marL="0" indent="0" algn="ctr">
              <a:buNone/>
            </a:pPr>
            <a:endParaRPr lang="en-US" baseline="30000" dirty="0" smtClean="0"/>
          </a:p>
          <a:p>
            <a:pPr marL="0" indent="0" algn="ctr">
              <a:buNone/>
            </a:pPr>
            <a:endParaRPr lang="en-US" baseline="30000" dirty="0"/>
          </a:p>
          <a:p>
            <a:pPr marL="0" indent="0" algn="ctr">
              <a:buNone/>
            </a:pPr>
            <a:endParaRPr lang="en-US" baseline="30000" dirty="0" smtClean="0"/>
          </a:p>
          <a:p>
            <a:pPr marL="0" indent="0" algn="ctr">
              <a:buNone/>
            </a:pPr>
            <a:endParaRPr lang="en-US" baseline="30000" dirty="0"/>
          </a:p>
          <a:p>
            <a:pPr marL="0" indent="0" algn="ctr">
              <a:buNone/>
            </a:pPr>
            <a:endParaRPr lang="en-US" baseline="30000" dirty="0" smtClean="0"/>
          </a:p>
          <a:p>
            <a:pPr marL="0" indent="0" algn="ctr">
              <a:buNone/>
            </a:pPr>
            <a:r>
              <a:rPr lang="zh-CN" altLang="en-US" baseline="30000" dirty="0" smtClean="0"/>
              <a:t> </a:t>
            </a:r>
            <a:r>
              <a:rPr lang="en-US" dirty="0" smtClean="0"/>
              <a:t>z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left</a:t>
            </a:r>
            <a:r>
              <a:rPr lang="zh-CN" altLang="en-US" dirty="0" smtClean="0"/>
              <a:t> </a:t>
            </a:r>
            <a:r>
              <a:rPr lang="en-US" altLang="zh-CN" dirty="0" smtClean="0"/>
              <a:t>singular</a:t>
            </a:r>
            <a:r>
              <a:rPr lang="zh-CN" altLang="en-US" dirty="0" smtClean="0"/>
              <a:t> </a:t>
            </a:r>
            <a:r>
              <a:rPr lang="en-US" altLang="zh-CN" dirty="0" smtClean="0"/>
              <a:t>vector</a:t>
            </a:r>
            <a:r>
              <a:rPr lang="zh-CN" altLang="en-US" dirty="0" smtClean="0"/>
              <a:t> </a:t>
            </a:r>
            <a:r>
              <a:rPr lang="en-US" altLang="zh-CN" dirty="0" smtClean="0"/>
              <a:t>corresponding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Twisted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Singular</a:t>
            </a:r>
            <a:r>
              <a:rPr lang="zh-CN" altLang="en-US" dirty="0" smtClean="0"/>
              <a:t> </a:t>
            </a:r>
            <a:r>
              <a:rPr lang="en-US" altLang="zh-CN" dirty="0" smtClean="0"/>
              <a:t>Vector</a:t>
            </a:r>
            <a:endParaRPr lang="en-US" dirty="0"/>
          </a:p>
        </p:txBody>
      </p:sp>
      <p:grpSp>
        <p:nvGrpSpPr>
          <p:cNvPr id="273" name="Group 272"/>
          <p:cNvGrpSpPr/>
          <p:nvPr/>
        </p:nvGrpSpPr>
        <p:grpSpPr>
          <a:xfrm>
            <a:off x="3252930" y="2971800"/>
            <a:ext cx="729761" cy="1142867"/>
            <a:chOff x="1691054" y="2942063"/>
            <a:chExt cx="729761" cy="1142867"/>
          </a:xfrm>
        </p:grpSpPr>
        <p:sp>
          <p:nvSpPr>
            <p:cNvPr id="276" name="Rectangle 275"/>
            <p:cNvSpPr/>
            <p:nvPr/>
          </p:nvSpPr>
          <p:spPr>
            <a:xfrm>
              <a:off x="1691054" y="2942063"/>
              <a:ext cx="182440" cy="18957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1873494" y="2942063"/>
              <a:ext cx="182440" cy="18957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2055935" y="2942063"/>
              <a:ext cx="182440" cy="18957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238375" y="2942063"/>
              <a:ext cx="182440" cy="18957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1691054" y="3131634"/>
              <a:ext cx="182440" cy="18957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1691054" y="3321205"/>
              <a:ext cx="182440" cy="18957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1691054" y="3510776"/>
              <a:ext cx="182440" cy="18957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1873494" y="3131634"/>
              <a:ext cx="182440" cy="18957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1873494" y="3321205"/>
              <a:ext cx="182440" cy="18957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1873494" y="3510776"/>
              <a:ext cx="182440" cy="18957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2055935" y="3131634"/>
              <a:ext cx="182440" cy="18957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2055935" y="3321205"/>
              <a:ext cx="182440" cy="18957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2055935" y="3510776"/>
              <a:ext cx="182440" cy="18957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2238375" y="3131634"/>
              <a:ext cx="182440" cy="18957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2238375" y="3321205"/>
              <a:ext cx="182440" cy="18957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2238375" y="3510776"/>
              <a:ext cx="182440" cy="18957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1828800" y="3715598"/>
              <a:ext cx="3900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</p:grpSp>
      <p:sp>
        <p:nvSpPr>
          <p:cNvPr id="212" name="Rectangle 211"/>
          <p:cNvSpPr/>
          <p:nvPr/>
        </p:nvSpPr>
        <p:spPr>
          <a:xfrm>
            <a:off x="4776930" y="2971800"/>
            <a:ext cx="182440" cy="189571"/>
          </a:xfrm>
          <a:prstGeom prst="rect">
            <a:avLst/>
          </a:prstGeom>
          <a:solidFill>
            <a:srgbClr val="1581A7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4776930" y="3161371"/>
            <a:ext cx="182440" cy="189571"/>
          </a:xfrm>
          <a:prstGeom prst="rect">
            <a:avLst/>
          </a:prstGeom>
          <a:solidFill>
            <a:srgbClr val="1581A7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/>
        </p:nvSpPr>
        <p:spPr>
          <a:xfrm>
            <a:off x="4776930" y="3350942"/>
            <a:ext cx="182440" cy="189571"/>
          </a:xfrm>
          <a:prstGeom prst="rect">
            <a:avLst/>
          </a:prstGeom>
          <a:solidFill>
            <a:srgbClr val="1581A7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4776930" y="3540513"/>
            <a:ext cx="182440" cy="189571"/>
          </a:xfrm>
          <a:prstGeom prst="rect">
            <a:avLst/>
          </a:prstGeom>
          <a:solidFill>
            <a:srgbClr val="1581A7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/>
        </p:nvSpPr>
        <p:spPr>
          <a:xfrm>
            <a:off x="4729681" y="3733800"/>
            <a:ext cx="2758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z</a:t>
            </a:r>
          </a:p>
          <a:p>
            <a:endParaRPr lang="en-US" dirty="0"/>
          </a:p>
        </p:txBody>
      </p:sp>
      <p:sp>
        <p:nvSpPr>
          <p:cNvPr id="217" name="Rectangle 216"/>
          <p:cNvSpPr/>
          <p:nvPr/>
        </p:nvSpPr>
        <p:spPr>
          <a:xfrm>
            <a:off x="5996130" y="2971800"/>
            <a:ext cx="182440" cy="1895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5996130" y="3161371"/>
            <a:ext cx="182440" cy="18957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5996130" y="3350942"/>
            <a:ext cx="182440" cy="1895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996130" y="3540513"/>
            <a:ext cx="182440" cy="1895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/>
        </p:nvSpPr>
        <p:spPr>
          <a:xfrm>
            <a:off x="5948881" y="3733800"/>
            <a:ext cx="2995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2" name="Multiply 21"/>
          <p:cNvSpPr/>
          <p:nvPr/>
        </p:nvSpPr>
        <p:spPr>
          <a:xfrm>
            <a:off x="4167330" y="3124200"/>
            <a:ext cx="381000" cy="457200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Equal 25"/>
          <p:cNvSpPr/>
          <p:nvPr/>
        </p:nvSpPr>
        <p:spPr>
          <a:xfrm>
            <a:off x="5310330" y="3124200"/>
            <a:ext cx="381000" cy="457200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28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heme/theme1.xml><?xml version="1.0" encoding="utf-8"?>
<a:theme xmlns:a="http://schemas.openxmlformats.org/drawingml/2006/main" name="SV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SVD.potx</Template>
  <TotalTime>4243</TotalTime>
  <Words>536</Words>
  <Application>Microsoft Macintosh PowerPoint</Application>
  <PresentationFormat>On-screen Show (4:3)</PresentationFormat>
  <Paragraphs>219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SVD</vt:lpstr>
      <vt:lpstr>Bisection and Twisted SVD on GPU </vt:lpstr>
      <vt:lpstr>Bisection and Twisted SVD on GPU </vt:lpstr>
      <vt:lpstr>Introduction</vt:lpstr>
      <vt:lpstr>Introduction</vt:lpstr>
      <vt:lpstr>Introduction</vt:lpstr>
      <vt:lpstr>Introduction</vt:lpstr>
      <vt:lpstr>Algorithm</vt:lpstr>
      <vt:lpstr>Algorithm</vt:lpstr>
      <vt:lpstr>Algorithm</vt:lpstr>
      <vt:lpstr>Design</vt:lpstr>
      <vt:lpstr>Design</vt:lpstr>
      <vt:lpstr>Design</vt:lpstr>
      <vt:lpstr>Design</vt:lpstr>
      <vt:lpstr>Design</vt:lpstr>
      <vt:lpstr>Design</vt:lpstr>
      <vt:lpstr>Design</vt:lpstr>
      <vt:lpstr>Experiments</vt:lpstr>
      <vt:lpstr>Experiments</vt:lpstr>
      <vt:lpstr>PowerPoint Presentation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</dc:creator>
  <cp:lastModifiedBy>lu he</cp:lastModifiedBy>
  <cp:revision>194</cp:revision>
  <dcterms:created xsi:type="dcterms:W3CDTF">2012-04-03T19:11:06Z</dcterms:created>
  <dcterms:modified xsi:type="dcterms:W3CDTF">2015-09-12T14:45:31Z</dcterms:modified>
</cp:coreProperties>
</file>