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74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s/slide7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326" r:id="rId2"/>
    <p:sldId id="353" r:id="rId3"/>
    <p:sldId id="437" r:id="rId4"/>
    <p:sldId id="438" r:id="rId5"/>
    <p:sldId id="366" r:id="rId6"/>
    <p:sldId id="354" r:id="rId7"/>
    <p:sldId id="439" r:id="rId8"/>
    <p:sldId id="440" r:id="rId9"/>
    <p:sldId id="358" r:id="rId10"/>
    <p:sldId id="360" r:id="rId11"/>
    <p:sldId id="361" r:id="rId12"/>
    <p:sldId id="441" r:id="rId13"/>
    <p:sldId id="363" r:id="rId14"/>
    <p:sldId id="442" r:id="rId15"/>
    <p:sldId id="364" r:id="rId16"/>
    <p:sldId id="365" r:id="rId17"/>
    <p:sldId id="357" r:id="rId18"/>
    <p:sldId id="443" r:id="rId19"/>
    <p:sldId id="367" r:id="rId20"/>
    <p:sldId id="368" r:id="rId21"/>
    <p:sldId id="444" r:id="rId22"/>
    <p:sldId id="377" r:id="rId23"/>
    <p:sldId id="445" r:id="rId24"/>
    <p:sldId id="398" r:id="rId25"/>
    <p:sldId id="446" r:id="rId26"/>
    <p:sldId id="394" r:id="rId27"/>
    <p:sldId id="396" r:id="rId28"/>
    <p:sldId id="378" r:id="rId29"/>
    <p:sldId id="415" r:id="rId30"/>
    <p:sldId id="447" r:id="rId31"/>
    <p:sldId id="433" r:id="rId32"/>
    <p:sldId id="414" r:id="rId33"/>
    <p:sldId id="448" r:id="rId34"/>
    <p:sldId id="449" r:id="rId35"/>
    <p:sldId id="450" r:id="rId36"/>
    <p:sldId id="411" r:id="rId37"/>
    <p:sldId id="451" r:id="rId38"/>
    <p:sldId id="416" r:id="rId39"/>
    <p:sldId id="452" r:id="rId40"/>
    <p:sldId id="421" r:id="rId41"/>
    <p:sldId id="453" r:id="rId42"/>
    <p:sldId id="454" r:id="rId43"/>
    <p:sldId id="412" r:id="rId44"/>
    <p:sldId id="461" r:id="rId45"/>
    <p:sldId id="413" r:id="rId46"/>
    <p:sldId id="455" r:id="rId47"/>
    <p:sldId id="456" r:id="rId48"/>
    <p:sldId id="420" r:id="rId49"/>
    <p:sldId id="462" r:id="rId50"/>
    <p:sldId id="426" r:id="rId51"/>
    <p:sldId id="457" r:id="rId52"/>
    <p:sldId id="458" r:id="rId53"/>
    <p:sldId id="380" r:id="rId54"/>
    <p:sldId id="381" r:id="rId55"/>
    <p:sldId id="382" r:id="rId56"/>
    <p:sldId id="383" r:id="rId57"/>
    <p:sldId id="403" r:id="rId58"/>
    <p:sldId id="459" r:id="rId59"/>
    <p:sldId id="460" r:id="rId60"/>
    <p:sldId id="436" r:id="rId61"/>
    <p:sldId id="434" r:id="rId62"/>
    <p:sldId id="393" r:id="rId63"/>
    <p:sldId id="384" r:id="rId64"/>
    <p:sldId id="385" r:id="rId65"/>
    <p:sldId id="408" r:id="rId66"/>
    <p:sldId id="374" r:id="rId67"/>
    <p:sldId id="375" r:id="rId68"/>
    <p:sldId id="376" r:id="rId69"/>
    <p:sldId id="468" r:id="rId70"/>
    <p:sldId id="464" r:id="rId71"/>
    <p:sldId id="465" r:id="rId72"/>
    <p:sldId id="466" r:id="rId73"/>
    <p:sldId id="467" r:id="rId74"/>
    <p:sldId id="400" r:id="rId75"/>
    <p:sldId id="404" r:id="rId76"/>
    <p:sldId id="405" r:id="rId77"/>
    <p:sldId id="406" r:id="rId78"/>
    <p:sldId id="463" r:id="rId79"/>
    <p:sldId id="427" r:id="rId80"/>
    <p:sldId id="407" r:id="rId8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7F7F7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78266" autoAdjust="0"/>
  </p:normalViewPr>
  <p:slideViewPr>
    <p:cSldViewPr>
      <p:cViewPr varScale="1">
        <p:scale>
          <a:sx n="107" d="100"/>
          <a:sy n="107" d="100"/>
        </p:scale>
        <p:origin x="-610" y="-77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Kostya\College\UUtah\GraphicsLunch\2013\Sources\rfrt\ReproducingPlot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scatterChart>
        <c:scatterStyle val="lineMarker"/>
        <c:ser>
          <c:idx val="0"/>
          <c:order val="0"/>
          <c:tx>
            <c:v>Manta</c:v>
          </c:tx>
          <c:spPr>
            <a:ln w="28575">
              <a:noFill/>
            </a:ln>
          </c:spPr>
          <c:marker>
            <c:symbol val="circle"/>
            <c:size val="5"/>
            <c:spPr>
              <a:solidFill>
                <a:srgbClr val="1F78B4"/>
              </a:solidFill>
              <a:ln>
                <a:solidFill>
                  <a:srgbClr val="1F78B4"/>
                </a:solidFill>
              </a:ln>
            </c:spPr>
          </c:marker>
          <c:trendline>
            <c:spPr>
              <a:ln w="12700">
                <a:solidFill>
                  <a:srgbClr val="1F78B4"/>
                </a:solidFill>
              </a:ln>
            </c:spPr>
            <c:trendlineType val="movingAvg"/>
            <c:period val="3"/>
          </c:trendline>
          <c:xVal>
            <c:numRef>
              <c:f>Sheet1!$N$2:$N$82</c:f>
              <c:numCache>
                <c:formatCode>General</c:formatCode>
                <c:ptCount val="81"/>
                <c:pt idx="0">
                  <c:v>-50</c:v>
                </c:pt>
                <c:pt idx="1">
                  <c:v>-49</c:v>
                </c:pt>
                <c:pt idx="2">
                  <c:v>-48</c:v>
                </c:pt>
                <c:pt idx="3">
                  <c:v>-47</c:v>
                </c:pt>
                <c:pt idx="4">
                  <c:v>-46</c:v>
                </c:pt>
                <c:pt idx="5">
                  <c:v>-45</c:v>
                </c:pt>
                <c:pt idx="6">
                  <c:v>-44</c:v>
                </c:pt>
                <c:pt idx="7">
                  <c:v>-43</c:v>
                </c:pt>
                <c:pt idx="8">
                  <c:v>-42</c:v>
                </c:pt>
                <c:pt idx="9">
                  <c:v>-41</c:v>
                </c:pt>
                <c:pt idx="10">
                  <c:v>-40</c:v>
                </c:pt>
                <c:pt idx="11">
                  <c:v>-39</c:v>
                </c:pt>
                <c:pt idx="12">
                  <c:v>-38</c:v>
                </c:pt>
                <c:pt idx="13">
                  <c:v>-37</c:v>
                </c:pt>
                <c:pt idx="14">
                  <c:v>-36</c:v>
                </c:pt>
                <c:pt idx="15">
                  <c:v>-35</c:v>
                </c:pt>
                <c:pt idx="16">
                  <c:v>-34</c:v>
                </c:pt>
                <c:pt idx="17">
                  <c:v>-33</c:v>
                </c:pt>
                <c:pt idx="18">
                  <c:v>-32</c:v>
                </c:pt>
                <c:pt idx="19">
                  <c:v>-31</c:v>
                </c:pt>
                <c:pt idx="20">
                  <c:v>-30</c:v>
                </c:pt>
                <c:pt idx="21">
                  <c:v>-29</c:v>
                </c:pt>
                <c:pt idx="22">
                  <c:v>-28</c:v>
                </c:pt>
                <c:pt idx="23">
                  <c:v>-27</c:v>
                </c:pt>
                <c:pt idx="24">
                  <c:v>-26</c:v>
                </c:pt>
                <c:pt idx="25">
                  <c:v>-25</c:v>
                </c:pt>
                <c:pt idx="26">
                  <c:v>-24</c:v>
                </c:pt>
                <c:pt idx="27">
                  <c:v>-23</c:v>
                </c:pt>
                <c:pt idx="28">
                  <c:v>-22</c:v>
                </c:pt>
                <c:pt idx="29">
                  <c:v>-21</c:v>
                </c:pt>
                <c:pt idx="30">
                  <c:v>-20</c:v>
                </c:pt>
                <c:pt idx="31">
                  <c:v>-19</c:v>
                </c:pt>
                <c:pt idx="32">
                  <c:v>-18</c:v>
                </c:pt>
                <c:pt idx="33">
                  <c:v>-17</c:v>
                </c:pt>
                <c:pt idx="34">
                  <c:v>-16</c:v>
                </c:pt>
                <c:pt idx="35">
                  <c:v>-15</c:v>
                </c:pt>
                <c:pt idx="36">
                  <c:v>-14</c:v>
                </c:pt>
                <c:pt idx="37">
                  <c:v>-13</c:v>
                </c:pt>
                <c:pt idx="38">
                  <c:v>-12</c:v>
                </c:pt>
                <c:pt idx="39">
                  <c:v>-11</c:v>
                </c:pt>
                <c:pt idx="40">
                  <c:v>-10</c:v>
                </c:pt>
                <c:pt idx="41">
                  <c:v>-9</c:v>
                </c:pt>
                <c:pt idx="42">
                  <c:v>-8</c:v>
                </c:pt>
                <c:pt idx="43">
                  <c:v>-7</c:v>
                </c:pt>
                <c:pt idx="44">
                  <c:v>-6</c:v>
                </c:pt>
                <c:pt idx="45">
                  <c:v>-5</c:v>
                </c:pt>
                <c:pt idx="46">
                  <c:v>-4</c:v>
                </c:pt>
                <c:pt idx="47">
                  <c:v>-3</c:v>
                </c:pt>
                <c:pt idx="48">
                  <c:v>-2</c:v>
                </c:pt>
                <c:pt idx="49">
                  <c:v>-1</c:v>
                </c:pt>
                <c:pt idx="50">
                  <c:v>0</c:v>
                </c:pt>
                <c:pt idx="51">
                  <c:v>1</c:v>
                </c:pt>
                <c:pt idx="52">
                  <c:v>2</c:v>
                </c:pt>
                <c:pt idx="53">
                  <c:v>3</c:v>
                </c:pt>
                <c:pt idx="54">
                  <c:v>4</c:v>
                </c:pt>
                <c:pt idx="55">
                  <c:v>5</c:v>
                </c:pt>
                <c:pt idx="56">
                  <c:v>6</c:v>
                </c:pt>
                <c:pt idx="57">
                  <c:v>7</c:v>
                </c:pt>
                <c:pt idx="58">
                  <c:v>8</c:v>
                </c:pt>
                <c:pt idx="59">
                  <c:v>9</c:v>
                </c:pt>
                <c:pt idx="60">
                  <c:v>10</c:v>
                </c:pt>
                <c:pt idx="61">
                  <c:v>11</c:v>
                </c:pt>
                <c:pt idx="62">
                  <c:v>12</c:v>
                </c:pt>
                <c:pt idx="63">
                  <c:v>13</c:v>
                </c:pt>
                <c:pt idx="64">
                  <c:v>14</c:v>
                </c:pt>
                <c:pt idx="65">
                  <c:v>15</c:v>
                </c:pt>
                <c:pt idx="66">
                  <c:v>16</c:v>
                </c:pt>
                <c:pt idx="67">
                  <c:v>17</c:v>
                </c:pt>
                <c:pt idx="68">
                  <c:v>18</c:v>
                </c:pt>
                <c:pt idx="69">
                  <c:v>19</c:v>
                </c:pt>
                <c:pt idx="70">
                  <c:v>20</c:v>
                </c:pt>
                <c:pt idx="71">
                  <c:v>21</c:v>
                </c:pt>
                <c:pt idx="72">
                  <c:v>22</c:v>
                </c:pt>
                <c:pt idx="73">
                  <c:v>23</c:v>
                </c:pt>
                <c:pt idx="74">
                  <c:v>24</c:v>
                </c:pt>
                <c:pt idx="75">
                  <c:v>25</c:v>
                </c:pt>
                <c:pt idx="76">
                  <c:v>26</c:v>
                </c:pt>
                <c:pt idx="77">
                  <c:v>27</c:v>
                </c:pt>
                <c:pt idx="78">
                  <c:v>28</c:v>
                </c:pt>
                <c:pt idx="79">
                  <c:v>29</c:v>
                </c:pt>
                <c:pt idx="80">
                  <c:v>30</c:v>
                </c:pt>
              </c:numCache>
            </c:numRef>
          </c:xVal>
          <c:yVal>
            <c:numRef>
              <c:f>Sheet1!$O$2:$O$82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1</c:v>
                </c:pt>
                <c:pt idx="30">
                  <c:v>2</c:v>
                </c:pt>
                <c:pt idx="31">
                  <c:v>0</c:v>
                </c:pt>
                <c:pt idx="32">
                  <c:v>2</c:v>
                </c:pt>
                <c:pt idx="33">
                  <c:v>4</c:v>
                </c:pt>
                <c:pt idx="34">
                  <c:v>3</c:v>
                </c:pt>
                <c:pt idx="35">
                  <c:v>11</c:v>
                </c:pt>
                <c:pt idx="36">
                  <c:v>10</c:v>
                </c:pt>
                <c:pt idx="37">
                  <c:v>11</c:v>
                </c:pt>
                <c:pt idx="38">
                  <c:v>13</c:v>
                </c:pt>
                <c:pt idx="39">
                  <c:v>19</c:v>
                </c:pt>
                <c:pt idx="40">
                  <c:v>31</c:v>
                </c:pt>
                <c:pt idx="41">
                  <c:v>30</c:v>
                </c:pt>
                <c:pt idx="42">
                  <c:v>45</c:v>
                </c:pt>
                <c:pt idx="43">
                  <c:v>52</c:v>
                </c:pt>
                <c:pt idx="44">
                  <c:v>75</c:v>
                </c:pt>
                <c:pt idx="45">
                  <c:v>76</c:v>
                </c:pt>
                <c:pt idx="46">
                  <c:v>95</c:v>
                </c:pt>
                <c:pt idx="47">
                  <c:v>131</c:v>
                </c:pt>
                <c:pt idx="48">
                  <c:v>147</c:v>
                </c:pt>
                <c:pt idx="49">
                  <c:v>169</c:v>
                </c:pt>
                <c:pt idx="50">
                  <c:v>181</c:v>
                </c:pt>
                <c:pt idx="51">
                  <c:v>199</c:v>
                </c:pt>
                <c:pt idx="52">
                  <c:v>209</c:v>
                </c:pt>
                <c:pt idx="53">
                  <c:v>233</c:v>
                </c:pt>
                <c:pt idx="54">
                  <c:v>230</c:v>
                </c:pt>
                <c:pt idx="55">
                  <c:v>191</c:v>
                </c:pt>
                <c:pt idx="56">
                  <c:v>182</c:v>
                </c:pt>
                <c:pt idx="57">
                  <c:v>186</c:v>
                </c:pt>
                <c:pt idx="58">
                  <c:v>155</c:v>
                </c:pt>
                <c:pt idx="59">
                  <c:v>128</c:v>
                </c:pt>
                <c:pt idx="60">
                  <c:v>103</c:v>
                </c:pt>
                <c:pt idx="61">
                  <c:v>80</c:v>
                </c:pt>
                <c:pt idx="62">
                  <c:v>62</c:v>
                </c:pt>
                <c:pt idx="63">
                  <c:v>40</c:v>
                </c:pt>
                <c:pt idx="64">
                  <c:v>46</c:v>
                </c:pt>
                <c:pt idx="65">
                  <c:v>31</c:v>
                </c:pt>
                <c:pt idx="66">
                  <c:v>16</c:v>
                </c:pt>
                <c:pt idx="67">
                  <c:v>18</c:v>
                </c:pt>
                <c:pt idx="68">
                  <c:v>13</c:v>
                </c:pt>
                <c:pt idx="69">
                  <c:v>8</c:v>
                </c:pt>
                <c:pt idx="70">
                  <c:v>7</c:v>
                </c:pt>
                <c:pt idx="71">
                  <c:v>5</c:v>
                </c:pt>
                <c:pt idx="72">
                  <c:v>5</c:v>
                </c:pt>
                <c:pt idx="73">
                  <c:v>1</c:v>
                </c:pt>
                <c:pt idx="74">
                  <c:v>0</c:v>
                </c:pt>
                <c:pt idx="75">
                  <c:v>1</c:v>
                </c:pt>
                <c:pt idx="76">
                  <c:v>1</c:v>
                </c:pt>
                <c:pt idx="77">
                  <c:v>1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</c:numCache>
            </c:numRef>
          </c:yVal>
        </c:ser>
        <c:ser>
          <c:idx val="1"/>
          <c:order val="1"/>
          <c:tx>
            <c:v>VPL</c:v>
          </c:tx>
          <c:spPr>
            <a:ln w="28575">
              <a:noFill/>
            </a:ln>
          </c:spPr>
          <c:marker>
            <c:symbol val="triangle"/>
            <c:size val="5"/>
            <c:spPr>
              <a:solidFill>
                <a:srgbClr val="32CA02"/>
              </a:solidFill>
              <a:ln>
                <a:solidFill>
                  <a:srgbClr val="32CA02"/>
                </a:solidFill>
              </a:ln>
            </c:spPr>
          </c:marker>
          <c:trendline>
            <c:spPr>
              <a:ln w="12700">
                <a:solidFill>
                  <a:srgbClr val="32CA02"/>
                </a:solidFill>
              </a:ln>
            </c:spPr>
            <c:trendlineType val="movingAvg"/>
            <c:period val="3"/>
          </c:trendline>
          <c:xVal>
            <c:numRef>
              <c:f>Sheet1!$Q$2:$Q$82</c:f>
              <c:numCache>
                <c:formatCode>General</c:formatCode>
                <c:ptCount val="81"/>
                <c:pt idx="0">
                  <c:v>-50</c:v>
                </c:pt>
                <c:pt idx="1">
                  <c:v>-49</c:v>
                </c:pt>
                <c:pt idx="2">
                  <c:v>-48</c:v>
                </c:pt>
                <c:pt idx="3">
                  <c:v>-47</c:v>
                </c:pt>
                <c:pt idx="4">
                  <c:v>-46</c:v>
                </c:pt>
                <c:pt idx="5">
                  <c:v>-45</c:v>
                </c:pt>
                <c:pt idx="6">
                  <c:v>-44</c:v>
                </c:pt>
                <c:pt idx="7">
                  <c:v>-43</c:v>
                </c:pt>
                <c:pt idx="8">
                  <c:v>-42</c:v>
                </c:pt>
                <c:pt idx="9">
                  <c:v>-41</c:v>
                </c:pt>
                <c:pt idx="10">
                  <c:v>-40</c:v>
                </c:pt>
                <c:pt idx="11">
                  <c:v>-39</c:v>
                </c:pt>
                <c:pt idx="12">
                  <c:v>-38</c:v>
                </c:pt>
                <c:pt idx="13">
                  <c:v>-37</c:v>
                </c:pt>
                <c:pt idx="14">
                  <c:v>-36</c:v>
                </c:pt>
                <c:pt idx="15">
                  <c:v>-35</c:v>
                </c:pt>
                <c:pt idx="16">
                  <c:v>-34</c:v>
                </c:pt>
                <c:pt idx="17">
                  <c:v>-33</c:v>
                </c:pt>
                <c:pt idx="18">
                  <c:v>-32</c:v>
                </c:pt>
                <c:pt idx="19">
                  <c:v>-31</c:v>
                </c:pt>
                <c:pt idx="20">
                  <c:v>-30</c:v>
                </c:pt>
                <c:pt idx="21">
                  <c:v>-29</c:v>
                </c:pt>
                <c:pt idx="22">
                  <c:v>-28</c:v>
                </c:pt>
                <c:pt idx="23">
                  <c:v>-27</c:v>
                </c:pt>
                <c:pt idx="24">
                  <c:v>-26</c:v>
                </c:pt>
                <c:pt idx="25">
                  <c:v>-25</c:v>
                </c:pt>
                <c:pt idx="26">
                  <c:v>-24</c:v>
                </c:pt>
                <c:pt idx="27">
                  <c:v>-23</c:v>
                </c:pt>
                <c:pt idx="28">
                  <c:v>-22</c:v>
                </c:pt>
                <c:pt idx="29">
                  <c:v>-21</c:v>
                </c:pt>
                <c:pt idx="30">
                  <c:v>-20</c:v>
                </c:pt>
                <c:pt idx="31">
                  <c:v>-19</c:v>
                </c:pt>
                <c:pt idx="32">
                  <c:v>-18</c:v>
                </c:pt>
                <c:pt idx="33">
                  <c:v>-17</c:v>
                </c:pt>
                <c:pt idx="34">
                  <c:v>-16</c:v>
                </c:pt>
                <c:pt idx="35">
                  <c:v>-15</c:v>
                </c:pt>
                <c:pt idx="36">
                  <c:v>-14</c:v>
                </c:pt>
                <c:pt idx="37">
                  <c:v>-13</c:v>
                </c:pt>
                <c:pt idx="38">
                  <c:v>-12</c:v>
                </c:pt>
                <c:pt idx="39">
                  <c:v>-11</c:v>
                </c:pt>
                <c:pt idx="40">
                  <c:v>-10</c:v>
                </c:pt>
                <c:pt idx="41">
                  <c:v>-9</c:v>
                </c:pt>
                <c:pt idx="42">
                  <c:v>-8</c:v>
                </c:pt>
                <c:pt idx="43">
                  <c:v>-7</c:v>
                </c:pt>
                <c:pt idx="44">
                  <c:v>-6</c:v>
                </c:pt>
                <c:pt idx="45">
                  <c:v>-5</c:v>
                </c:pt>
                <c:pt idx="46">
                  <c:v>-4</c:v>
                </c:pt>
                <c:pt idx="47">
                  <c:v>-3</c:v>
                </c:pt>
                <c:pt idx="48">
                  <c:v>-2</c:v>
                </c:pt>
                <c:pt idx="49">
                  <c:v>-1</c:v>
                </c:pt>
                <c:pt idx="50">
                  <c:v>0</c:v>
                </c:pt>
                <c:pt idx="51">
                  <c:v>1</c:v>
                </c:pt>
                <c:pt idx="52">
                  <c:v>2</c:v>
                </c:pt>
                <c:pt idx="53">
                  <c:v>3</c:v>
                </c:pt>
                <c:pt idx="54">
                  <c:v>4</c:v>
                </c:pt>
                <c:pt idx="55">
                  <c:v>5</c:v>
                </c:pt>
                <c:pt idx="56">
                  <c:v>6</c:v>
                </c:pt>
                <c:pt idx="57">
                  <c:v>7</c:v>
                </c:pt>
                <c:pt idx="58">
                  <c:v>8</c:v>
                </c:pt>
                <c:pt idx="59">
                  <c:v>9</c:v>
                </c:pt>
                <c:pt idx="60">
                  <c:v>10</c:v>
                </c:pt>
                <c:pt idx="61">
                  <c:v>11</c:v>
                </c:pt>
                <c:pt idx="62">
                  <c:v>12</c:v>
                </c:pt>
                <c:pt idx="63">
                  <c:v>13</c:v>
                </c:pt>
                <c:pt idx="64">
                  <c:v>14</c:v>
                </c:pt>
                <c:pt idx="65">
                  <c:v>15</c:v>
                </c:pt>
                <c:pt idx="66">
                  <c:v>16</c:v>
                </c:pt>
                <c:pt idx="67">
                  <c:v>17</c:v>
                </c:pt>
                <c:pt idx="68">
                  <c:v>18</c:v>
                </c:pt>
                <c:pt idx="69">
                  <c:v>19</c:v>
                </c:pt>
                <c:pt idx="70">
                  <c:v>20</c:v>
                </c:pt>
                <c:pt idx="71">
                  <c:v>21</c:v>
                </c:pt>
                <c:pt idx="72">
                  <c:v>22</c:v>
                </c:pt>
                <c:pt idx="73">
                  <c:v>23</c:v>
                </c:pt>
                <c:pt idx="74">
                  <c:v>24</c:v>
                </c:pt>
                <c:pt idx="75">
                  <c:v>25</c:v>
                </c:pt>
                <c:pt idx="76">
                  <c:v>26</c:v>
                </c:pt>
                <c:pt idx="77">
                  <c:v>27</c:v>
                </c:pt>
                <c:pt idx="78">
                  <c:v>28</c:v>
                </c:pt>
                <c:pt idx="79">
                  <c:v>29</c:v>
                </c:pt>
                <c:pt idx="80">
                  <c:v>30</c:v>
                </c:pt>
              </c:numCache>
            </c:numRef>
          </c:xVal>
          <c:yVal>
            <c:numRef>
              <c:f>Sheet1!$R$2:$R$82</c:f>
              <c:numCache>
                <c:formatCode>General</c:formatCode>
                <c:ptCount val="8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1</c:v>
                </c:pt>
                <c:pt idx="6">
                  <c:v>0</c:v>
                </c:pt>
                <c:pt idx="7">
                  <c:v>0</c:v>
                </c:pt>
                <c:pt idx="8">
                  <c:v>1</c:v>
                </c:pt>
                <c:pt idx="9">
                  <c:v>0</c:v>
                </c:pt>
                <c:pt idx="10">
                  <c:v>6</c:v>
                </c:pt>
                <c:pt idx="11">
                  <c:v>4</c:v>
                </c:pt>
                <c:pt idx="12">
                  <c:v>12</c:v>
                </c:pt>
                <c:pt idx="13">
                  <c:v>11</c:v>
                </c:pt>
                <c:pt idx="14">
                  <c:v>9</c:v>
                </c:pt>
                <c:pt idx="15">
                  <c:v>10</c:v>
                </c:pt>
                <c:pt idx="16">
                  <c:v>6</c:v>
                </c:pt>
                <c:pt idx="17">
                  <c:v>6</c:v>
                </c:pt>
                <c:pt idx="18">
                  <c:v>8</c:v>
                </c:pt>
                <c:pt idx="19">
                  <c:v>6</c:v>
                </c:pt>
                <c:pt idx="20">
                  <c:v>5</c:v>
                </c:pt>
                <c:pt idx="21">
                  <c:v>4</c:v>
                </c:pt>
                <c:pt idx="22">
                  <c:v>4</c:v>
                </c:pt>
                <c:pt idx="23">
                  <c:v>4</c:v>
                </c:pt>
                <c:pt idx="24">
                  <c:v>11</c:v>
                </c:pt>
                <c:pt idx="25">
                  <c:v>8</c:v>
                </c:pt>
                <c:pt idx="26">
                  <c:v>8</c:v>
                </c:pt>
                <c:pt idx="27">
                  <c:v>8</c:v>
                </c:pt>
                <c:pt idx="28">
                  <c:v>12</c:v>
                </c:pt>
                <c:pt idx="29">
                  <c:v>6</c:v>
                </c:pt>
                <c:pt idx="30">
                  <c:v>13</c:v>
                </c:pt>
                <c:pt idx="31">
                  <c:v>7</c:v>
                </c:pt>
                <c:pt idx="32">
                  <c:v>13</c:v>
                </c:pt>
                <c:pt idx="33">
                  <c:v>10</c:v>
                </c:pt>
                <c:pt idx="34">
                  <c:v>10</c:v>
                </c:pt>
                <c:pt idx="35">
                  <c:v>12</c:v>
                </c:pt>
                <c:pt idx="36">
                  <c:v>23</c:v>
                </c:pt>
                <c:pt idx="37">
                  <c:v>17</c:v>
                </c:pt>
                <c:pt idx="38">
                  <c:v>19</c:v>
                </c:pt>
                <c:pt idx="39">
                  <c:v>29</c:v>
                </c:pt>
                <c:pt idx="40">
                  <c:v>26</c:v>
                </c:pt>
                <c:pt idx="41">
                  <c:v>41</c:v>
                </c:pt>
                <c:pt idx="42">
                  <c:v>50</c:v>
                </c:pt>
                <c:pt idx="43">
                  <c:v>51</c:v>
                </c:pt>
                <c:pt idx="44">
                  <c:v>42</c:v>
                </c:pt>
                <c:pt idx="45">
                  <c:v>78</c:v>
                </c:pt>
                <c:pt idx="46">
                  <c:v>95</c:v>
                </c:pt>
                <c:pt idx="47">
                  <c:v>81</c:v>
                </c:pt>
                <c:pt idx="48">
                  <c:v>102</c:v>
                </c:pt>
                <c:pt idx="49">
                  <c:v>93</c:v>
                </c:pt>
                <c:pt idx="50">
                  <c:v>131</c:v>
                </c:pt>
                <c:pt idx="51">
                  <c:v>130</c:v>
                </c:pt>
                <c:pt idx="52">
                  <c:v>148</c:v>
                </c:pt>
                <c:pt idx="53">
                  <c:v>200</c:v>
                </c:pt>
                <c:pt idx="54">
                  <c:v>190</c:v>
                </c:pt>
                <c:pt idx="55">
                  <c:v>203</c:v>
                </c:pt>
                <c:pt idx="56">
                  <c:v>191</c:v>
                </c:pt>
                <c:pt idx="57">
                  <c:v>179</c:v>
                </c:pt>
                <c:pt idx="58">
                  <c:v>161</c:v>
                </c:pt>
                <c:pt idx="59">
                  <c:v>149</c:v>
                </c:pt>
                <c:pt idx="60">
                  <c:v>128</c:v>
                </c:pt>
                <c:pt idx="61">
                  <c:v>94</c:v>
                </c:pt>
                <c:pt idx="62">
                  <c:v>98</c:v>
                </c:pt>
                <c:pt idx="63">
                  <c:v>64</c:v>
                </c:pt>
                <c:pt idx="64">
                  <c:v>48</c:v>
                </c:pt>
                <c:pt idx="65">
                  <c:v>36</c:v>
                </c:pt>
                <c:pt idx="66">
                  <c:v>35</c:v>
                </c:pt>
                <c:pt idx="67">
                  <c:v>23</c:v>
                </c:pt>
                <c:pt idx="68">
                  <c:v>24</c:v>
                </c:pt>
                <c:pt idx="69">
                  <c:v>16</c:v>
                </c:pt>
                <c:pt idx="70">
                  <c:v>14</c:v>
                </c:pt>
                <c:pt idx="71">
                  <c:v>6</c:v>
                </c:pt>
                <c:pt idx="72">
                  <c:v>5</c:v>
                </c:pt>
                <c:pt idx="73">
                  <c:v>2</c:v>
                </c:pt>
                <c:pt idx="74">
                  <c:v>6</c:v>
                </c:pt>
                <c:pt idx="75">
                  <c:v>5</c:v>
                </c:pt>
                <c:pt idx="76">
                  <c:v>4</c:v>
                </c:pt>
                <c:pt idx="77">
                  <c:v>5</c:v>
                </c:pt>
                <c:pt idx="78">
                  <c:v>1</c:v>
                </c:pt>
                <c:pt idx="79">
                  <c:v>0</c:v>
                </c:pt>
                <c:pt idx="80">
                  <c:v>0</c:v>
                </c:pt>
              </c:numCache>
            </c:numRef>
          </c:yVal>
        </c:ser>
        <c:axId val="74109312"/>
        <c:axId val="74111232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2"/>
                <c:spPr>
                  <a:ln w="19050">
                    <a:solidFill>
                      <a:srgbClr val="1F78B4"/>
                    </a:solidFill>
                  </a:ln>
                </c:spPr>
                <c:marker>
                  <c:spPr>
                    <a:noFill/>
                    <a:ln>
                      <a:noFill/>
                    </a:ln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Sheet1!$N$2:$N$82</c15:sqref>
                        </c15:formulaRef>
                      </c:ext>
                    </c:extLst>
                    <c:numCache>
                      <c:formatCode>General</c:formatCode>
                      <c:ptCount val="81"/>
                      <c:pt idx="0">
                        <c:v>-50</c:v>
                      </c:pt>
                      <c:pt idx="1">
                        <c:v>-49</c:v>
                      </c:pt>
                      <c:pt idx="2">
                        <c:v>-48</c:v>
                      </c:pt>
                      <c:pt idx="3">
                        <c:v>-47</c:v>
                      </c:pt>
                      <c:pt idx="4">
                        <c:v>-46</c:v>
                      </c:pt>
                      <c:pt idx="5">
                        <c:v>-45</c:v>
                      </c:pt>
                      <c:pt idx="6">
                        <c:v>-44</c:v>
                      </c:pt>
                      <c:pt idx="7">
                        <c:v>-43</c:v>
                      </c:pt>
                      <c:pt idx="8">
                        <c:v>-42</c:v>
                      </c:pt>
                      <c:pt idx="9">
                        <c:v>-41</c:v>
                      </c:pt>
                      <c:pt idx="10">
                        <c:v>-40</c:v>
                      </c:pt>
                      <c:pt idx="11">
                        <c:v>-39</c:v>
                      </c:pt>
                      <c:pt idx="12">
                        <c:v>-38</c:v>
                      </c:pt>
                      <c:pt idx="13">
                        <c:v>-37</c:v>
                      </c:pt>
                      <c:pt idx="14">
                        <c:v>-36</c:v>
                      </c:pt>
                      <c:pt idx="15">
                        <c:v>-35</c:v>
                      </c:pt>
                      <c:pt idx="16">
                        <c:v>-34</c:v>
                      </c:pt>
                      <c:pt idx="17">
                        <c:v>-33</c:v>
                      </c:pt>
                      <c:pt idx="18">
                        <c:v>-32</c:v>
                      </c:pt>
                      <c:pt idx="19">
                        <c:v>-31</c:v>
                      </c:pt>
                      <c:pt idx="20">
                        <c:v>-30</c:v>
                      </c:pt>
                      <c:pt idx="21">
                        <c:v>-29</c:v>
                      </c:pt>
                      <c:pt idx="22">
                        <c:v>-28</c:v>
                      </c:pt>
                      <c:pt idx="23">
                        <c:v>-27</c:v>
                      </c:pt>
                      <c:pt idx="24">
                        <c:v>-26</c:v>
                      </c:pt>
                      <c:pt idx="25">
                        <c:v>-25</c:v>
                      </c:pt>
                      <c:pt idx="26">
                        <c:v>-24</c:v>
                      </c:pt>
                      <c:pt idx="27">
                        <c:v>-23</c:v>
                      </c:pt>
                      <c:pt idx="28">
                        <c:v>-22</c:v>
                      </c:pt>
                      <c:pt idx="29">
                        <c:v>-21</c:v>
                      </c:pt>
                      <c:pt idx="30">
                        <c:v>-20</c:v>
                      </c:pt>
                      <c:pt idx="31">
                        <c:v>-19</c:v>
                      </c:pt>
                      <c:pt idx="32">
                        <c:v>-18</c:v>
                      </c:pt>
                      <c:pt idx="33">
                        <c:v>-17</c:v>
                      </c:pt>
                      <c:pt idx="34">
                        <c:v>-16</c:v>
                      </c:pt>
                      <c:pt idx="35">
                        <c:v>-15</c:v>
                      </c:pt>
                      <c:pt idx="36">
                        <c:v>-14</c:v>
                      </c:pt>
                      <c:pt idx="37">
                        <c:v>-13</c:v>
                      </c:pt>
                      <c:pt idx="38">
                        <c:v>-12</c:v>
                      </c:pt>
                      <c:pt idx="39">
                        <c:v>-11</c:v>
                      </c:pt>
                      <c:pt idx="40">
                        <c:v>-10</c:v>
                      </c:pt>
                      <c:pt idx="41">
                        <c:v>-9</c:v>
                      </c:pt>
                      <c:pt idx="42">
                        <c:v>-8</c:v>
                      </c:pt>
                      <c:pt idx="43">
                        <c:v>-7</c:v>
                      </c:pt>
                      <c:pt idx="44">
                        <c:v>-6</c:v>
                      </c:pt>
                      <c:pt idx="45">
                        <c:v>-5</c:v>
                      </c:pt>
                      <c:pt idx="46">
                        <c:v>-4</c:v>
                      </c:pt>
                      <c:pt idx="47">
                        <c:v>-3</c:v>
                      </c:pt>
                      <c:pt idx="48">
                        <c:v>-2</c:v>
                      </c:pt>
                      <c:pt idx="49">
                        <c:v>-1</c:v>
                      </c:pt>
                      <c:pt idx="50">
                        <c:v>0</c:v>
                      </c:pt>
                      <c:pt idx="51">
                        <c:v>1</c:v>
                      </c:pt>
                      <c:pt idx="52">
                        <c:v>2</c:v>
                      </c:pt>
                      <c:pt idx="53">
                        <c:v>3</c:v>
                      </c:pt>
                      <c:pt idx="54">
                        <c:v>4</c:v>
                      </c:pt>
                      <c:pt idx="55">
                        <c:v>5</c:v>
                      </c:pt>
                      <c:pt idx="56">
                        <c:v>6</c:v>
                      </c:pt>
                      <c:pt idx="57">
                        <c:v>7</c:v>
                      </c:pt>
                      <c:pt idx="58">
                        <c:v>8</c:v>
                      </c:pt>
                      <c:pt idx="59">
                        <c:v>9</c:v>
                      </c:pt>
                      <c:pt idx="60">
                        <c:v>10</c:v>
                      </c:pt>
                      <c:pt idx="61">
                        <c:v>11</c:v>
                      </c:pt>
                      <c:pt idx="62">
                        <c:v>12</c:v>
                      </c:pt>
                      <c:pt idx="63">
                        <c:v>13</c:v>
                      </c:pt>
                      <c:pt idx="64">
                        <c:v>14</c:v>
                      </c:pt>
                      <c:pt idx="65">
                        <c:v>15</c:v>
                      </c:pt>
                      <c:pt idx="66">
                        <c:v>16</c:v>
                      </c:pt>
                      <c:pt idx="67">
                        <c:v>17</c:v>
                      </c:pt>
                      <c:pt idx="68">
                        <c:v>18</c:v>
                      </c:pt>
                      <c:pt idx="69">
                        <c:v>19</c:v>
                      </c:pt>
                      <c:pt idx="70">
                        <c:v>20</c:v>
                      </c:pt>
                      <c:pt idx="71">
                        <c:v>21</c:v>
                      </c:pt>
                      <c:pt idx="72">
                        <c:v>22</c:v>
                      </c:pt>
                      <c:pt idx="73">
                        <c:v>23</c:v>
                      </c:pt>
                      <c:pt idx="74">
                        <c:v>24</c:v>
                      </c:pt>
                      <c:pt idx="75">
                        <c:v>25</c:v>
                      </c:pt>
                      <c:pt idx="76">
                        <c:v>26</c:v>
                      </c:pt>
                      <c:pt idx="77">
                        <c:v>27</c:v>
                      </c:pt>
                      <c:pt idx="78">
                        <c:v>28</c:v>
                      </c:pt>
                      <c:pt idx="79">
                        <c:v>29</c:v>
                      </c:pt>
                      <c:pt idx="80">
                        <c:v>30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Sheet1!$P$2:$P$82</c15:sqref>
                        </c15:formulaRef>
                      </c:ext>
                    </c:extLst>
                    <c:numCache>
                      <c:formatCode>General</c:formatCode>
                      <c:ptCount val="81"/>
                      <c:pt idx="0">
                        <c:v>4.451457065159654E-13</c:v>
                      </c:pt>
                      <c:pt idx="1">
                        <c:v>1.5970198031518561E-12</c:v>
                      </c:pt>
                      <c:pt idx="2">
                        <c:v>5.5900738053186066E-12</c:v>
                      </c:pt>
                      <c:pt idx="3">
                        <c:v>1.9090790430765473E-11</c:v>
                      </c:pt>
                      <c:pt idx="4">
                        <c:v>6.3610587457409964E-11</c:v>
                      </c:pt>
                      <c:pt idx="5">
                        <c:v>2.0679214139392908E-10</c:v>
                      </c:pt>
                      <c:pt idx="6">
                        <c:v>6.5590022889135223E-10</c:v>
                      </c:pt>
                      <c:pt idx="7">
                        <c:v>2.0297411772553841E-9</c:v>
                      </c:pt>
                      <c:pt idx="8">
                        <c:v>6.1283374337125924E-9</c:v>
                      </c:pt>
                      <c:pt idx="9">
                        <c:v>1.8052768196258548E-8</c:v>
                      </c:pt>
                      <c:pt idx="10">
                        <c:v>5.18852685859079E-8</c:v>
                      </c:pt>
                      <c:pt idx="11">
                        <c:v>1.4549345618205745E-7</c:v>
                      </c:pt>
                      <c:pt idx="12">
                        <c:v>3.9805398850540673E-7</c:v>
                      </c:pt>
                      <c:pt idx="13">
                        <c:v>1.062526149377233E-6</c:v>
                      </c:pt>
                      <c:pt idx="14">
                        <c:v>2.7671735775680497E-6</c:v>
                      </c:pt>
                      <c:pt idx="15">
                        <c:v>7.0312462003875188E-6</c:v>
                      </c:pt>
                      <c:pt idx="16">
                        <c:v>1.7431202009503698E-5</c:v>
                      </c:pt>
                      <c:pt idx="17">
                        <c:v>4.21620282255844E-5</c:v>
                      </c:pt>
                      <c:pt idx="18">
                        <c:v>9.9498098548410021E-5</c:v>
                      </c:pt>
                      <c:pt idx="19">
                        <c:v>2.2909056101495825E-4</c:v>
                      </c:pt>
                      <c:pt idx="20">
                        <c:v>5.146343117278236E-4</c:v>
                      </c:pt>
                      <c:pt idx="21">
                        <c:v>1.1279488568016873E-3</c:v>
                      </c:pt>
                      <c:pt idx="22">
                        <c:v>2.4120105695173357E-3</c:v>
                      </c:pt>
                      <c:pt idx="23">
                        <c:v>5.0323186437692515E-3</c:v>
                      </c:pt>
                      <c:pt idx="24">
                        <c:v>1.0243684324680124E-2</c:v>
                      </c:pt>
                      <c:pt idx="25">
                        <c:v>2.0344328901174154E-2</c:v>
                      </c:pt>
                      <c:pt idx="26">
                        <c:v>3.9421185274084433E-2</c:v>
                      </c:pt>
                      <c:pt idx="27">
                        <c:v>7.4527253302322169E-2</c:v>
                      </c:pt>
                      <c:pt idx="28">
                        <c:v>0.13746738810258044</c:v>
                      </c:pt>
                      <c:pt idx="29">
                        <c:v>0.2473907028531071</c:v>
                      </c:pt>
                      <c:pt idx="30">
                        <c:v>0.43437637402042484</c:v>
                      </c:pt>
                      <c:pt idx="31">
                        <c:v>0.74412885392973882</c:v>
                      </c:pt>
                      <c:pt idx="32">
                        <c:v>1.2437389115152124</c:v>
                      </c:pt>
                      <c:pt idx="33">
                        <c:v>2.0281936877334745</c:v>
                      </c:pt>
                      <c:pt idx="34">
                        <c:v>3.2269241667571933</c:v>
                      </c:pt>
                      <c:pt idx="35">
                        <c:v>5.0091867161564139</c:v>
                      </c:pt>
                      <c:pt idx="36">
                        <c:v>7.5865584606737544</c:v>
                      </c:pt>
                      <c:pt idx="37">
                        <c:v>11.210410743725861</c:v>
                      </c:pt>
                      <c:pt idx="38">
                        <c:v>16.162084369602276</c:v>
                      </c:pt>
                      <c:pt idx="39">
                        <c:v>22.733816059157121</c:v>
                      </c:pt>
                      <c:pt idx="40">
                        <c:v>31.199414349979499</c:v>
                      </c:pt>
                      <c:pt idx="41">
                        <c:v>41.775308897533179</c:v>
                      </c:pt>
                      <c:pt idx="42">
                        <c:v>54.574784030064862</c:v>
                      </c:pt>
                      <c:pt idx="43">
                        <c:v>69.560630451488052</c:v>
                      </c:pt>
                      <c:pt idx="44">
                        <c:v>86.503587926414681</c:v>
                      </c:pt>
                      <c:pt idx="45">
                        <c:v>104.95517586791996</c:v>
                      </c:pt>
                      <c:pt idx="46">
                        <c:v>124.24322849080454</c:v>
                      </c:pt>
                      <c:pt idx="47">
                        <c:v>143.49630671930834</c:v>
                      </c:pt>
                      <c:pt idx="48">
                        <c:v>161.69919082671271</c:v>
                      </c:pt>
                      <c:pt idx="49">
                        <c:v>177.77639602133655</c:v>
                      </c:pt>
                      <c:pt idx="50">
                        <c:v>190.69507491927286</c:v>
                      </c:pt>
                      <c:pt idx="51">
                        <c:v>199.57400996385405</c:v>
                      </c:pt>
                      <c:pt idx="52">
                        <c:v>203.78284366627179</c:v>
                      </c:pt>
                      <c:pt idx="53">
                        <c:v>203.01605339290077</c:v>
                      </c:pt>
                      <c:pt idx="54">
                        <c:v>197.32961629329586</c:v>
                      </c:pt>
                      <c:pt idx="55">
                        <c:v>187.13425381353781</c:v>
                      </c:pt>
                      <c:pt idx="56">
                        <c:v>173.14638796283748</c:v>
                      </c:pt>
                      <c:pt idx="57">
                        <c:v>156.30494222915974</c:v>
                      </c:pt>
                      <c:pt idx="58">
                        <c:v>137.66740061871559</c:v>
                      </c:pt>
                      <c:pt idx="59">
                        <c:v>118.30106170323309</c:v>
                      </c:pt>
                      <c:pt idx="60">
                        <c:v>99.184840687541865</c:v>
                      </c:pt>
                      <c:pt idx="61">
                        <c:v>81.133663369672561</c:v>
                      </c:pt>
                      <c:pt idx="62">
                        <c:v>64.752419315832967</c:v>
                      </c:pt>
                      <c:pt idx="63">
                        <c:v>50.420835849052054</c:v>
                      </c:pt>
                      <c:pt idx="64">
                        <c:v>38.305682995280925</c:v>
                      </c:pt>
                      <c:pt idx="65">
                        <c:v>28.393276226601664</c:v>
                      </c:pt>
                      <c:pt idx="66">
                        <c:v>20.533686763606408</c:v>
                      </c:pt>
                      <c:pt idx="67">
                        <c:v>14.488301856688734</c:v>
                      </c:pt>
                      <c:pt idx="68">
                        <c:v>9.9739495381431649</c:v>
                      </c:pt>
                      <c:pt idx="69">
                        <c:v>6.6990925144688029</c:v>
                      </c:pt>
                      <c:pt idx="70">
                        <c:v>4.3899938530116112</c:v>
                      </c:pt>
                      <c:pt idx="71">
                        <c:v>2.8067968257721252</c:v>
                      </c:pt>
                      <c:pt idx="72">
                        <c:v>1.7508831740294861</c:v>
                      </c:pt>
                      <c:pt idx="73">
                        <c:v>1.0656203106441806</c:v>
                      </c:pt>
                      <c:pt idx="74">
                        <c:v>0.63277153997572066</c:v>
                      </c:pt>
                      <c:pt idx="75">
                        <c:v>0.36659835670662988</c:v>
                      </c:pt>
                      <c:pt idx="76">
                        <c:v>0.20722073886904735</c:v>
                      </c:pt>
                      <c:pt idx="77">
                        <c:v>0.1142812678341089</c:v>
                      </c:pt>
                      <c:pt idx="78">
                        <c:v>6.1491630600429184E-2</c:v>
                      </c:pt>
                      <c:pt idx="79">
                        <c:v>3.2281677702675406E-2</c:v>
                      </c:pt>
                      <c:pt idx="80">
                        <c:v>1.6534661667360225E-2</c:v>
                      </c:pt>
                    </c:numCache>
                  </c:numRef>
                </c:yVal>
                <c:smooth val="0"/>
              </c15:ser>
            </c15:filteredScatterSeries>
            <c15:filteredScatterSeries>
              <c15:ser>
                <c:idx val="3"/>
                <c:order val="3"/>
                <c:spPr>
                  <a:ln w="28575">
                    <a:noFill/>
                  </a:ln>
                </c:spPr>
                <c:x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Sheet1!$Q$2:$Q$82</c15:sqref>
                        </c15:formulaRef>
                      </c:ext>
                    </c:extLst>
                    <c:numCache>
                      <c:formatCode>General</c:formatCode>
                      <c:ptCount val="81"/>
                      <c:pt idx="0">
                        <c:v>-50</c:v>
                      </c:pt>
                      <c:pt idx="1">
                        <c:v>-49</c:v>
                      </c:pt>
                      <c:pt idx="2">
                        <c:v>-48</c:v>
                      </c:pt>
                      <c:pt idx="3">
                        <c:v>-47</c:v>
                      </c:pt>
                      <c:pt idx="4">
                        <c:v>-46</c:v>
                      </c:pt>
                      <c:pt idx="5">
                        <c:v>-45</c:v>
                      </c:pt>
                      <c:pt idx="6">
                        <c:v>-44</c:v>
                      </c:pt>
                      <c:pt idx="7">
                        <c:v>-43</c:v>
                      </c:pt>
                      <c:pt idx="8">
                        <c:v>-42</c:v>
                      </c:pt>
                      <c:pt idx="9">
                        <c:v>-41</c:v>
                      </c:pt>
                      <c:pt idx="10">
                        <c:v>-40</c:v>
                      </c:pt>
                      <c:pt idx="11">
                        <c:v>-39</c:v>
                      </c:pt>
                      <c:pt idx="12">
                        <c:v>-38</c:v>
                      </c:pt>
                      <c:pt idx="13">
                        <c:v>-37</c:v>
                      </c:pt>
                      <c:pt idx="14">
                        <c:v>-36</c:v>
                      </c:pt>
                      <c:pt idx="15">
                        <c:v>-35</c:v>
                      </c:pt>
                      <c:pt idx="16">
                        <c:v>-34</c:v>
                      </c:pt>
                      <c:pt idx="17">
                        <c:v>-33</c:v>
                      </c:pt>
                      <c:pt idx="18">
                        <c:v>-32</c:v>
                      </c:pt>
                      <c:pt idx="19">
                        <c:v>-31</c:v>
                      </c:pt>
                      <c:pt idx="20">
                        <c:v>-30</c:v>
                      </c:pt>
                      <c:pt idx="21">
                        <c:v>-29</c:v>
                      </c:pt>
                      <c:pt idx="22">
                        <c:v>-28</c:v>
                      </c:pt>
                      <c:pt idx="23">
                        <c:v>-27</c:v>
                      </c:pt>
                      <c:pt idx="24">
                        <c:v>-26</c:v>
                      </c:pt>
                      <c:pt idx="25">
                        <c:v>-25</c:v>
                      </c:pt>
                      <c:pt idx="26">
                        <c:v>-24</c:v>
                      </c:pt>
                      <c:pt idx="27">
                        <c:v>-23</c:v>
                      </c:pt>
                      <c:pt idx="28">
                        <c:v>-22</c:v>
                      </c:pt>
                      <c:pt idx="29">
                        <c:v>-21</c:v>
                      </c:pt>
                      <c:pt idx="30">
                        <c:v>-20</c:v>
                      </c:pt>
                      <c:pt idx="31">
                        <c:v>-19</c:v>
                      </c:pt>
                      <c:pt idx="32">
                        <c:v>-18</c:v>
                      </c:pt>
                      <c:pt idx="33">
                        <c:v>-17</c:v>
                      </c:pt>
                      <c:pt idx="34">
                        <c:v>-16</c:v>
                      </c:pt>
                      <c:pt idx="35">
                        <c:v>-15</c:v>
                      </c:pt>
                      <c:pt idx="36">
                        <c:v>-14</c:v>
                      </c:pt>
                      <c:pt idx="37">
                        <c:v>-13</c:v>
                      </c:pt>
                      <c:pt idx="38">
                        <c:v>-12</c:v>
                      </c:pt>
                      <c:pt idx="39">
                        <c:v>-11</c:v>
                      </c:pt>
                      <c:pt idx="40">
                        <c:v>-10</c:v>
                      </c:pt>
                      <c:pt idx="41">
                        <c:v>-9</c:v>
                      </c:pt>
                      <c:pt idx="42">
                        <c:v>-8</c:v>
                      </c:pt>
                      <c:pt idx="43">
                        <c:v>-7</c:v>
                      </c:pt>
                      <c:pt idx="44">
                        <c:v>-6</c:v>
                      </c:pt>
                      <c:pt idx="45">
                        <c:v>-5</c:v>
                      </c:pt>
                      <c:pt idx="46">
                        <c:v>-4</c:v>
                      </c:pt>
                      <c:pt idx="47">
                        <c:v>-3</c:v>
                      </c:pt>
                      <c:pt idx="48">
                        <c:v>-2</c:v>
                      </c:pt>
                      <c:pt idx="49">
                        <c:v>-1</c:v>
                      </c:pt>
                      <c:pt idx="50">
                        <c:v>0</c:v>
                      </c:pt>
                      <c:pt idx="51">
                        <c:v>1</c:v>
                      </c:pt>
                      <c:pt idx="52">
                        <c:v>2</c:v>
                      </c:pt>
                      <c:pt idx="53">
                        <c:v>3</c:v>
                      </c:pt>
                      <c:pt idx="54">
                        <c:v>4</c:v>
                      </c:pt>
                      <c:pt idx="55">
                        <c:v>5</c:v>
                      </c:pt>
                      <c:pt idx="56">
                        <c:v>6</c:v>
                      </c:pt>
                      <c:pt idx="57">
                        <c:v>7</c:v>
                      </c:pt>
                      <c:pt idx="58">
                        <c:v>8</c:v>
                      </c:pt>
                      <c:pt idx="59">
                        <c:v>9</c:v>
                      </c:pt>
                      <c:pt idx="60">
                        <c:v>10</c:v>
                      </c:pt>
                      <c:pt idx="61">
                        <c:v>11</c:v>
                      </c:pt>
                      <c:pt idx="62">
                        <c:v>12</c:v>
                      </c:pt>
                      <c:pt idx="63">
                        <c:v>13</c:v>
                      </c:pt>
                      <c:pt idx="64">
                        <c:v>14</c:v>
                      </c:pt>
                      <c:pt idx="65">
                        <c:v>15</c:v>
                      </c:pt>
                      <c:pt idx="66">
                        <c:v>16</c:v>
                      </c:pt>
                      <c:pt idx="67">
                        <c:v>17</c:v>
                      </c:pt>
                      <c:pt idx="68">
                        <c:v>18</c:v>
                      </c:pt>
                      <c:pt idx="69">
                        <c:v>19</c:v>
                      </c:pt>
                      <c:pt idx="70">
                        <c:v>20</c:v>
                      </c:pt>
                      <c:pt idx="71">
                        <c:v>21</c:v>
                      </c:pt>
                      <c:pt idx="72">
                        <c:v>22</c:v>
                      </c:pt>
                      <c:pt idx="73">
                        <c:v>23</c:v>
                      </c:pt>
                      <c:pt idx="74">
                        <c:v>24</c:v>
                      </c:pt>
                      <c:pt idx="75">
                        <c:v>25</c:v>
                      </c:pt>
                      <c:pt idx="76">
                        <c:v>26</c:v>
                      </c:pt>
                      <c:pt idx="77">
                        <c:v>27</c:v>
                      </c:pt>
                      <c:pt idx="78">
                        <c:v>28</c:v>
                      </c:pt>
                      <c:pt idx="79">
                        <c:v>29</c:v>
                      </c:pt>
                      <c:pt idx="80">
                        <c:v>30</c:v>
                      </c:pt>
                    </c:numCache>
                  </c:numRef>
                </c:xVal>
                <c:y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Sheet1!$S$2:$S$82</c15:sqref>
                        </c15:formulaRef>
                      </c:ext>
                    </c:extLst>
                    <c:numCache>
                      <c:formatCode>General</c:formatCode>
                      <c:ptCount val="81"/>
                      <c:pt idx="0">
                        <c:v>7.2215203983773055E-4</c:v>
                      </c:pt>
                      <c:pt idx="1">
                        <c:v>1.1485778821354732E-3</c:v>
                      </c:pt>
                      <c:pt idx="2">
                        <c:v>1.8102419233012453E-3</c:v>
                      </c:pt>
                      <c:pt idx="3">
                        <c:v>2.8272040283482572E-3</c:v>
                      </c:pt>
                      <c:pt idx="4">
                        <c:v>4.375443159670183E-3</c:v>
                      </c:pt>
                      <c:pt idx="5">
                        <c:v>6.7101357264947991E-3</c:v>
                      </c:pt>
                      <c:pt idx="6">
                        <c:v>1.0197293656641473E-2</c:v>
                      </c:pt>
                      <c:pt idx="7">
                        <c:v>1.5356169965287353E-2</c:v>
                      </c:pt>
                      <c:pt idx="8">
                        <c:v>2.2915284712042308E-2</c:v>
                      </c:pt>
                      <c:pt idx="9">
                        <c:v>3.3885349364595932E-2</c:v>
                      </c:pt>
                      <c:pt idx="10">
                        <c:v>4.9652719587275636E-2</c:v>
                      </c:pt>
                      <c:pt idx="11">
                        <c:v>7.2097212975828301E-2</c:v>
                      </c:pt>
                      <c:pt idx="12">
                        <c:v>0.10373809671132768</c:v>
                      </c:pt>
                      <c:pt idx="13">
                        <c:v>0.14791166901099245</c:v>
                      </c:pt>
                      <c:pt idx="14">
                        <c:v>0.20898300151728205</c:v>
                      </c:pt>
                      <c:pt idx="15">
                        <c:v>0.29259294500544297</c:v>
                      </c:pt>
                      <c:pt idx="16">
                        <c:v>0.40593930228658337</c:v>
                      </c:pt>
                      <c:pt idx="17">
                        <c:v>0.55808803877080437</c:v>
                      </c:pt>
                      <c:pt idx="18">
                        <c:v>0.76030647869096502</c:v>
                      </c:pt>
                      <c:pt idx="19">
                        <c:v>1.0264056422565551</c:v>
                      </c:pt>
                      <c:pt idx="20">
                        <c:v>1.3730733348705135</c:v>
                      </c:pt>
                      <c:pt idx="21">
                        <c:v>1.8201735480967749</c:v>
                      </c:pt>
                      <c:pt idx="22">
                        <c:v>2.3909815615782608</c:v>
                      </c:pt>
                      <c:pt idx="23">
                        <c:v>3.1123183857815211</c:v>
                      </c:pt>
                      <c:pt idx="24">
                        <c:v>4.0145435409268231</c:v>
                      </c:pt>
                      <c:pt idx="25">
                        <c:v>5.1313624254552836</c:v>
                      </c:pt>
                      <c:pt idx="26">
                        <c:v>6.499404546285465</c:v>
                      </c:pt>
                      <c:pt idx="27">
                        <c:v>8.1575325039359363</c:v>
                      </c:pt>
                      <c:pt idx="28">
                        <c:v>10.145849571803048</c:v>
                      </c:pt>
                      <c:pt idx="29">
                        <c:v>12.504386470732159</c:v>
                      </c:pt>
                      <c:pt idx="30">
                        <c:v>15.271465654133909</c:v>
                      </c:pt>
                      <c:pt idx="31">
                        <c:v>18.481763757663305</c:v>
                      </c:pt>
                      <c:pt idx="32">
                        <c:v>22.16411895534722</c:v>
                      </c:pt>
                      <c:pt idx="33">
                        <c:v>26.339158338594515</c:v>
                      </c:pt>
                      <c:pt idx="34">
                        <c:v>31.016849068404412</c:v>
                      </c:pt>
                      <c:pt idx="35">
                        <c:v>36.194103446350951</c:v>
                      </c:pt>
                      <c:pt idx="36">
                        <c:v>41.852589408805791</c:v>
                      </c:pt>
                      <c:pt idx="37">
                        <c:v>47.956911415554714</c:v>
                      </c:pt>
                      <c:pt idx="38">
                        <c:v>54.453329660854742</c:v>
                      </c:pt>
                      <c:pt idx="39">
                        <c:v>61.269175926317885</c:v>
                      </c:pt>
                      <c:pt idx="40">
                        <c:v>68.313101042047222</c:v>
                      </c:pt>
                      <c:pt idx="41">
                        <c:v>75.476251789056946</c:v>
                      </c:pt>
                      <c:pt idx="42">
                        <c:v>82.634425443558314</c:v>
                      </c:pt>
                      <c:pt idx="43">
                        <c:v>89.651190679978143</c:v>
                      </c:pt>
                      <c:pt idx="44">
                        <c:v>96.381898128051944</c:v>
                      </c:pt>
                      <c:pt idx="45">
                        <c:v>102.67843744191499</c:v>
                      </c:pt>
                      <c:pt idx="46">
                        <c:v>108.39453581544555</c:v>
                      </c:pt>
                      <c:pt idx="47">
                        <c:v>113.39134109472791</c:v>
                      </c:pt>
                      <c:pt idx="48">
                        <c:v>117.54299614910704</c:v>
                      </c:pt>
                      <c:pt idx="49">
                        <c:v>120.74189408296692</c:v>
                      </c:pt>
                      <c:pt idx="50">
                        <c:v>122.90330878807639</c:v>
                      </c:pt>
                      <c:pt idx="51">
                        <c:v>123.96912295503064</c:v>
                      </c:pt>
                      <c:pt idx="52">
                        <c:v>123.91042463680435</c:v>
                      </c:pt>
                      <c:pt idx="53">
                        <c:v>122.72881044460202</c:v>
                      </c:pt>
                      <c:pt idx="54">
                        <c:v>120.45631338613401</c:v>
                      </c:pt>
                      <c:pt idx="55">
                        <c:v>117.1539598986141</c:v>
                      </c:pt>
                      <c:pt idx="56">
                        <c:v>112.90904680282405</c:v>
                      </c:pt>
                      <c:pt idx="57">
                        <c:v>107.83130776644671</c:v>
                      </c:pt>
                      <c:pt idx="58">
                        <c:v>102.0482041885993</c:v>
                      </c:pt>
                      <c:pt idx="59">
                        <c:v>95.699622294059168</c:v>
                      </c:pt>
                      <c:pt idx="60">
                        <c:v>88.932283510758808</c:v>
                      </c:pt>
                      <c:pt idx="61">
                        <c:v>81.894177767111373</c:v>
                      </c:pt>
                      <c:pt idx="62">
                        <c:v>74.729310097652913</c:v>
                      </c:pt>
                      <c:pt idx="63">
                        <c:v>67.573012651673949</c:v>
                      </c:pt>
                      <c:pt idx="64">
                        <c:v>60.548021108650985</c:v>
                      </c:pt>
                      <c:pt idx="65">
                        <c:v>53.76145184620411</c:v>
                      </c:pt>
                      <c:pt idx="66">
                        <c:v>47.302749623481702</c:v>
                      </c:pt>
                      <c:pt idx="67">
                        <c:v>41.242610524023078</c:v>
                      </c:pt>
                      <c:pt idx="68">
                        <c:v>35.632826280728018</c:v>
                      </c:pt>
                      <c:pt idx="69">
                        <c:v>30.506947672737837</c:v>
                      </c:pt>
                      <c:pt idx="70">
                        <c:v>25.881628947502538</c:v>
                      </c:pt>
                      <c:pt idx="71">
                        <c:v>21.758493320759079</c:v>
                      </c:pt>
                      <c:pt idx="72">
                        <c:v>18.126351377591117</c:v>
                      </c:pt>
                      <c:pt idx="73">
                        <c:v>14.963608355667917</c:v>
                      </c:pt>
                      <c:pt idx="74">
                        <c:v>12.240710707830159</c:v>
                      </c:pt>
                      <c:pt idx="75">
                        <c:v>9.9225043581501442</c:v>
                      </c:pt>
                      <c:pt idx="76">
                        <c:v>7.970403820608853</c:v>
                      </c:pt>
                      <c:pt idx="77">
                        <c:v>6.3443000658848954</c:v>
                      </c:pt>
                      <c:pt idx="78">
                        <c:v>5.0041632437685646</c:v>
                      </c:pt>
                      <c:pt idx="79">
                        <c:v>3.9113221247137897</c:v>
                      </c:pt>
                      <c:pt idx="80">
                        <c:v>3.0294240127647929</c:v>
                      </c:pt>
                    </c:numCache>
                  </c:numRef>
                </c:yVal>
                <c:smooth val="0"/>
              </c15:ser>
            </c15:filteredScatterSeries>
          </c:ext>
        </c:extLst>
      </c:scatterChart>
      <c:valAx>
        <c:axId val="74109312"/>
        <c:scaling>
          <c:orientation val="minMax"/>
          <c:max val="40"/>
          <c:min val="-40"/>
        </c:scaling>
        <c:axPos val="b"/>
        <c:majorGridlines>
          <c:spPr>
            <a:ln>
              <a:solidFill>
                <a:schemeClr val="bg1">
                  <a:lumMod val="7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800" b="0">
                    <a:solidFill>
                      <a:schemeClr val="tx1">
                        <a:lumMod val="85000"/>
                        <a:lumOff val="15000"/>
                      </a:schemeClr>
                    </a:solidFill>
                  </a:defRPr>
                </a:pPr>
                <a:r>
                  <a:rPr lang="en-US" sz="1400" b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Difference From</a:t>
                </a:r>
                <a:r>
                  <a:rPr lang="en-US" sz="1400" b="0" baseline="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 Measured (dB)</a:t>
                </a:r>
                <a:endParaRPr lang="en-US" sz="1400" b="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c:rich>
          </c:tx>
          <c:layout/>
        </c:title>
        <c:numFmt formatCode="General" sourceLinked="1"/>
        <c:majorTickMark val="cross"/>
        <c:tickLblPos val="nextTo"/>
        <c:spPr>
          <a:ln w="15875"/>
        </c:spPr>
        <c:txPr>
          <a:bodyPr/>
          <a:lstStyle/>
          <a:p>
            <a:pPr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pPr>
            <a:endParaRPr lang="en-US"/>
          </a:p>
        </c:txPr>
        <c:crossAx val="74111232"/>
        <c:crosses val="autoZero"/>
        <c:crossBetween val="midCat"/>
      </c:valAx>
      <c:valAx>
        <c:axId val="74111232"/>
        <c:scaling>
          <c:orientation val="minMax"/>
        </c:scaling>
        <c:delete val="1"/>
        <c:axPos val="l"/>
        <c:majorGridlines>
          <c:spPr>
            <a:ln>
              <a:solidFill>
                <a:sysClr val="window" lastClr="FFFFFF">
                  <a:lumMod val="75000"/>
                </a:sysClr>
              </a:solidFill>
            </a:ln>
          </c:spPr>
        </c:majorGridlines>
        <c:numFmt formatCode="General" sourceLinked="1"/>
        <c:majorTickMark val="cross"/>
        <c:tickLblPos val="none"/>
        <c:crossAx val="74109312"/>
        <c:crossesAt val="-50"/>
        <c:crossBetween val="midCat"/>
      </c:valAx>
      <c:spPr>
        <a:solidFill>
          <a:schemeClr val="bg1"/>
        </a:solidFill>
      </c:spPr>
    </c:plotArea>
    <c:legend>
      <c:legendPos val="t"/>
      <c:legendEntry>
        <c:idx val="2"/>
        <c:delete val="1"/>
      </c:legendEntry>
      <c:legendEntry>
        <c:idx val="3"/>
        <c:delete val="1"/>
      </c:legendEntry>
      <c:layout/>
      <c:txPr>
        <a:bodyPr/>
        <a:lstStyle/>
        <a:p>
          <a:pPr>
            <a:defRPr sz="1800">
              <a:latin typeface="Calibri" pitchFamily="34" charset="0"/>
              <a:cs typeface="Arial" pitchFamily="34" charset="0"/>
            </a:defRPr>
          </a:pPr>
          <a:endParaRPr lang="en-US"/>
        </a:p>
      </c:txPr>
    </c:legend>
    <c:plotVisOnly val="1"/>
    <c:dispBlanksAs val="gap"/>
  </c:chart>
  <c:spPr>
    <a:solidFill>
      <a:schemeClr val="bg1"/>
    </a:solidFill>
    <a:ln>
      <a:noFill/>
    </a:ln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OpenMP threads
(version 1)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Sheet1!$B$2:$B$8</c:f>
              <c:numCache>
                <c:formatCode>0.0</c:formatCode>
                <c:ptCount val="7"/>
                <c:pt idx="0">
                  <c:v>2.538679999999998</c:v>
                </c:pt>
                <c:pt idx="1">
                  <c:v>1.9979800000000001</c:v>
                </c:pt>
                <c:pt idx="2">
                  <c:v>2.7143299999999999</c:v>
                </c:pt>
                <c:pt idx="3">
                  <c:v>3.4773800000000001</c:v>
                </c:pt>
                <c:pt idx="4">
                  <c:v>4.6235499999999963</c:v>
                </c:pt>
                <c:pt idx="5">
                  <c:v>6.424489999999996</c:v>
                </c:pt>
                <c:pt idx="6">
                  <c:v>0.78801100000000002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OpenMP threads
(version 2)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Sheet1!$C$2:$C$8</c:f>
              <c:numCache>
                <c:formatCode>General</c:formatCode>
                <c:ptCount val="7"/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OpenMP tasks
(version 3)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</c:ser>
        <c:dLbls>
          <c:showVal val="1"/>
        </c:dLbls>
        <c:axId val="56795520"/>
        <c:axId val="56797056"/>
      </c:barChart>
      <c:catAx>
        <c:axId val="56795520"/>
        <c:scaling>
          <c:orientation val="minMax"/>
        </c:scaling>
        <c:axPos val="b"/>
        <c:numFmt formatCode="General" sourceLinked="1"/>
        <c:tickLblPos val="nextTo"/>
        <c:crossAx val="56797056"/>
        <c:crosses val="autoZero"/>
        <c:auto val="1"/>
        <c:lblAlgn val="ctr"/>
        <c:lblOffset val="100"/>
      </c:catAx>
      <c:valAx>
        <c:axId val="56797056"/>
        <c:scaling>
          <c:orientation val="minMax"/>
          <c:max val="30"/>
        </c:scaling>
        <c:axPos val="l"/>
        <c:majorGridlines/>
        <c:numFmt formatCode="0.0" sourceLinked="1"/>
        <c:tickLblPos val="nextTo"/>
        <c:crossAx val="56795520"/>
        <c:crosses val="autoZero"/>
        <c:crossBetween val="between"/>
      </c:valAx>
    </c:plotArea>
    <c:plotVisOnly val="1"/>
    <c:dispBlanksAs val="gap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OpenMP threads
(version 1)</c:v>
                </c:pt>
              </c:strCache>
            </c:strRef>
          </c:tx>
          <c:dLbls>
            <c:delete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Sheet1!$B$2:$B$8</c:f>
              <c:numCache>
                <c:formatCode>0.0</c:formatCode>
                <c:ptCount val="7"/>
                <c:pt idx="0">
                  <c:v>2.538679999999998</c:v>
                </c:pt>
                <c:pt idx="1">
                  <c:v>1.9979800000000001</c:v>
                </c:pt>
                <c:pt idx="2">
                  <c:v>2.7143299999999999</c:v>
                </c:pt>
                <c:pt idx="3">
                  <c:v>3.4773800000000001</c:v>
                </c:pt>
                <c:pt idx="4">
                  <c:v>4.6235499999999963</c:v>
                </c:pt>
                <c:pt idx="5">
                  <c:v>6.424489999999996</c:v>
                </c:pt>
                <c:pt idx="6">
                  <c:v>0.78801100000000002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OpenMP threads
(version 2)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Sheet1!$C$2:$C$8</c:f>
              <c:numCache>
                <c:formatCode>0.0</c:formatCode>
                <c:ptCount val="7"/>
                <c:pt idx="0">
                  <c:v>3.1128199999999984</c:v>
                </c:pt>
                <c:pt idx="1">
                  <c:v>5.7336500000000035</c:v>
                </c:pt>
                <c:pt idx="2">
                  <c:v>9.5667400000000047</c:v>
                </c:pt>
                <c:pt idx="3">
                  <c:v>16.173800000000014</c:v>
                </c:pt>
                <c:pt idx="4">
                  <c:v>24.3096</c:v>
                </c:pt>
                <c:pt idx="5">
                  <c:v>25.763000000000002</c:v>
                </c:pt>
                <c:pt idx="6">
                  <c:v>2.72688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OpenMP tasks
(version 3)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Sheet1!$D$2:$D$8</c:f>
              <c:numCache>
                <c:formatCode>General</c:formatCode>
                <c:ptCount val="7"/>
              </c:numCache>
            </c:numRef>
          </c:val>
        </c:ser>
        <c:dLbls>
          <c:showVal val="1"/>
        </c:dLbls>
        <c:axId val="57265152"/>
        <c:axId val="57287424"/>
      </c:barChart>
      <c:catAx>
        <c:axId val="57265152"/>
        <c:scaling>
          <c:orientation val="minMax"/>
        </c:scaling>
        <c:axPos val="b"/>
        <c:numFmt formatCode="General" sourceLinked="1"/>
        <c:tickLblPos val="nextTo"/>
        <c:crossAx val="57287424"/>
        <c:crosses val="autoZero"/>
        <c:auto val="1"/>
        <c:lblAlgn val="ctr"/>
        <c:lblOffset val="100"/>
      </c:catAx>
      <c:valAx>
        <c:axId val="57287424"/>
        <c:scaling>
          <c:orientation val="minMax"/>
        </c:scaling>
        <c:axPos val="l"/>
        <c:majorGridlines/>
        <c:numFmt formatCode="0.0" sourceLinked="1"/>
        <c:tickLblPos val="nextTo"/>
        <c:crossAx val="57265152"/>
        <c:crosses val="autoZero"/>
        <c:crossBetween val="between"/>
      </c:valAx>
    </c:plotArea>
    <c:plotVisOnly val="1"/>
    <c:dispBlanksAs val="gap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OpenMP threads
(version 1)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Sheet1!$B$2:$B$8</c:f>
              <c:numCache>
                <c:formatCode>0.0</c:formatCode>
                <c:ptCount val="7"/>
                <c:pt idx="0">
                  <c:v>2.538679999999998</c:v>
                </c:pt>
                <c:pt idx="1">
                  <c:v>1.9979800000000001</c:v>
                </c:pt>
                <c:pt idx="2">
                  <c:v>2.7143299999999999</c:v>
                </c:pt>
                <c:pt idx="3">
                  <c:v>3.4773800000000001</c:v>
                </c:pt>
                <c:pt idx="4">
                  <c:v>4.6235499999999963</c:v>
                </c:pt>
                <c:pt idx="5">
                  <c:v>6.424489999999996</c:v>
                </c:pt>
                <c:pt idx="6">
                  <c:v>0.78801100000000002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OpenMP threads
(version 2)</c:v>
                </c:pt>
              </c:strCache>
            </c:strRef>
          </c:tx>
          <c:cat>
            <c:numRef>
              <c:f>Sheet1!$A$2:$A$8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Sheet1!$C$2:$C$8</c:f>
              <c:numCache>
                <c:formatCode>0.0</c:formatCode>
                <c:ptCount val="7"/>
                <c:pt idx="0">
                  <c:v>3.1128199999999984</c:v>
                </c:pt>
                <c:pt idx="1">
                  <c:v>5.7336500000000035</c:v>
                </c:pt>
                <c:pt idx="2">
                  <c:v>9.5667400000000047</c:v>
                </c:pt>
                <c:pt idx="3">
                  <c:v>16.173800000000014</c:v>
                </c:pt>
                <c:pt idx="4">
                  <c:v>24.3096</c:v>
                </c:pt>
                <c:pt idx="5">
                  <c:v>25.763000000000002</c:v>
                </c:pt>
                <c:pt idx="6">
                  <c:v>2.72688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OpenMP tasks
(version 3)</c:v>
                </c:pt>
              </c:strCache>
            </c:strRef>
          </c:tx>
          <c:dLbls>
            <c:dLblPos val="outEnd"/>
            <c:showVal val="1"/>
          </c:dLbls>
          <c:cat>
            <c:numRef>
              <c:f>Sheet1!$A$2:$A$8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</c:numCache>
            </c:numRef>
          </c:cat>
          <c:val>
            <c:numRef>
              <c:f>Sheet1!$D$2:$D$8</c:f>
              <c:numCache>
                <c:formatCode>0.0</c:formatCode>
                <c:ptCount val="7"/>
                <c:pt idx="0">
                  <c:v>3.3126699999999962</c:v>
                </c:pt>
                <c:pt idx="1">
                  <c:v>5.8241299999999958</c:v>
                </c:pt>
                <c:pt idx="2">
                  <c:v>9.7430800000000009</c:v>
                </c:pt>
                <c:pt idx="3">
                  <c:v>16.22209999999998</c:v>
                </c:pt>
                <c:pt idx="4">
                  <c:v>24.129000000000001</c:v>
                </c:pt>
                <c:pt idx="5">
                  <c:v>24.068699999999982</c:v>
                </c:pt>
                <c:pt idx="6">
                  <c:v>2.2636799999999999</c:v>
                </c:pt>
              </c:numCache>
            </c:numRef>
          </c:val>
        </c:ser>
        <c:axId val="91530752"/>
        <c:axId val="91532288"/>
      </c:barChart>
      <c:catAx>
        <c:axId val="91530752"/>
        <c:scaling>
          <c:orientation val="minMax"/>
        </c:scaling>
        <c:axPos val="b"/>
        <c:numFmt formatCode="General" sourceLinked="1"/>
        <c:tickLblPos val="nextTo"/>
        <c:crossAx val="91532288"/>
        <c:crosses val="autoZero"/>
        <c:auto val="1"/>
        <c:lblAlgn val="ctr"/>
        <c:lblOffset val="100"/>
      </c:catAx>
      <c:valAx>
        <c:axId val="91532288"/>
        <c:scaling>
          <c:orientation val="minMax"/>
        </c:scaling>
        <c:axPos val="l"/>
        <c:majorGridlines/>
        <c:numFmt formatCode="0.0" sourceLinked="1"/>
        <c:tickLblPos val="nextTo"/>
        <c:crossAx val="91530752"/>
        <c:crosses val="autoZero"/>
        <c:crossBetween val="between"/>
      </c:valAx>
    </c:plotArea>
    <c:plotVisOnly val="1"/>
    <c:dispBlanksAs val="gap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style val="18"/>
  <c:chart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OpenMP threads_x000d_(version 1)</c:v>
                </c:pt>
              </c:strCache>
            </c:strRef>
          </c:tx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</c:numCache>
            </c:numRef>
          </c:cat>
          <c:val>
            <c:numRef>
              <c:f>Sheet1!$B$2:$B$9</c:f>
              <c:numCache>
                <c:formatCode>General</c:formatCode>
                <c:ptCount val="8"/>
                <c:pt idx="0">
                  <c:v>1.0811199999999999</c:v>
                </c:pt>
                <c:pt idx="1">
                  <c:v>1.32534</c:v>
                </c:pt>
                <c:pt idx="2">
                  <c:v>1.6909100000000001</c:v>
                </c:pt>
                <c:pt idx="3">
                  <c:v>1.9087000000000001</c:v>
                </c:pt>
                <c:pt idx="4">
                  <c:v>1.85802</c:v>
                </c:pt>
                <c:pt idx="5">
                  <c:v>2.3247800000000001</c:v>
                </c:pt>
                <c:pt idx="6">
                  <c:v>2.5662599999999967</c:v>
                </c:pt>
                <c:pt idx="7">
                  <c:v>2.4230700000000001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OpenMP threads_x000d_(version 2)</c:v>
                </c:pt>
              </c:strCache>
            </c:strRef>
          </c:tx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</c:numCache>
            </c:numRef>
          </c:cat>
          <c:val>
            <c:numRef>
              <c:f>Sheet1!$C$2:$C$9</c:f>
              <c:numCache>
                <c:formatCode>General</c:formatCode>
                <c:ptCount val="8"/>
                <c:pt idx="0">
                  <c:v>1.03261</c:v>
                </c:pt>
                <c:pt idx="1">
                  <c:v>1.5735999999999966</c:v>
                </c:pt>
                <c:pt idx="2">
                  <c:v>1.7993699999999966</c:v>
                </c:pt>
                <c:pt idx="3">
                  <c:v>1.7537499999999966</c:v>
                </c:pt>
                <c:pt idx="4">
                  <c:v>2.3174099999999935</c:v>
                </c:pt>
                <c:pt idx="5">
                  <c:v>2.4056499999999925</c:v>
                </c:pt>
                <c:pt idx="6">
                  <c:v>2.4449399999999999</c:v>
                </c:pt>
                <c:pt idx="7">
                  <c:v>2.82931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OpenMP tasks_x000d_(version 3)</c:v>
                </c:pt>
              </c:strCache>
            </c:strRef>
          </c:tx>
          <c:cat>
            <c:numRef>
              <c:f>Sheet1!$A$2:$A$9</c:f>
              <c:numCache>
                <c:formatCode>General</c:formatCode>
                <c:ptCount val="8"/>
                <c:pt idx="0">
                  <c:v>1</c:v>
                </c:pt>
                <c:pt idx="1">
                  <c:v>2</c:v>
                </c:pt>
                <c:pt idx="2">
                  <c:v>4</c:v>
                </c:pt>
                <c:pt idx="3">
                  <c:v>8</c:v>
                </c:pt>
                <c:pt idx="4">
                  <c:v>16</c:v>
                </c:pt>
                <c:pt idx="5">
                  <c:v>32</c:v>
                </c:pt>
                <c:pt idx="6">
                  <c:v>64</c:v>
                </c:pt>
                <c:pt idx="7">
                  <c:v>128</c:v>
                </c:pt>
              </c:numCache>
            </c:numRef>
          </c:cat>
          <c:val>
            <c:numRef>
              <c:f>Sheet1!$D$2:$D$9</c:f>
              <c:numCache>
                <c:formatCode>General</c:formatCode>
                <c:ptCount val="8"/>
                <c:pt idx="0">
                  <c:v>0.96164900000000286</c:v>
                </c:pt>
                <c:pt idx="1">
                  <c:v>1.5850899999999999</c:v>
                </c:pt>
                <c:pt idx="2">
                  <c:v>1.6794899999999999</c:v>
                </c:pt>
                <c:pt idx="3">
                  <c:v>1.7886899999999999</c:v>
                </c:pt>
                <c:pt idx="4">
                  <c:v>2.4597499999999926</c:v>
                </c:pt>
                <c:pt idx="5">
                  <c:v>2.4371900000000002</c:v>
                </c:pt>
                <c:pt idx="6">
                  <c:v>2.8257399999999997</c:v>
                </c:pt>
                <c:pt idx="7">
                  <c:v>2.6405400000000001</c:v>
                </c:pt>
              </c:numCache>
            </c:numRef>
          </c:val>
        </c:ser>
        <c:axId val="94117888"/>
        <c:axId val="94119424"/>
      </c:barChart>
      <c:catAx>
        <c:axId val="94117888"/>
        <c:scaling>
          <c:orientation val="minMax"/>
        </c:scaling>
        <c:axPos val="b"/>
        <c:numFmt formatCode="General" sourceLinked="1"/>
        <c:tickLblPos val="nextTo"/>
        <c:crossAx val="94119424"/>
        <c:crosses val="autoZero"/>
        <c:auto val="1"/>
        <c:lblAlgn val="ctr"/>
        <c:lblOffset val="100"/>
      </c:catAx>
      <c:valAx>
        <c:axId val="94119424"/>
        <c:scaling>
          <c:orientation val="minMax"/>
        </c:scaling>
        <c:axPos val="l"/>
        <c:majorGridlines/>
        <c:numFmt formatCode="General" sourceLinked="1"/>
        <c:tickLblPos val="nextTo"/>
        <c:crossAx val="94117888"/>
        <c:crosses val="autoZero"/>
        <c:crossBetween val="between"/>
        <c:majorUnit val="1"/>
      </c:valAx>
    </c:plotArea>
    <c:plotVisOnly val="1"/>
    <c:dispBlanksAs val="gap"/>
  </c:chart>
  <c:spPr>
    <a:solidFill>
      <a:schemeClr val="bg1"/>
    </a:solidFill>
  </c:spPr>
  <c:txPr>
    <a:bodyPr/>
    <a:lstStyle/>
    <a:p>
      <a:pPr>
        <a:defRPr sz="1800"/>
      </a:pPr>
      <a:endParaRPr lang="en-US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2554B-1DCD-4097-8595-F6EB62A9AC8A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00C029-D793-4F41-A7CE-652CB7E7A2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507866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4C4D5-EE26-4E38-9691-3D6A32F52F6F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AD7616-607D-472A-9F97-6867CC8001A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96635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itchFamily="34" charset="0"/>
              <a:buNone/>
            </a:pPr>
            <a:endParaRPr lang="en-US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itchFamily="34" charset="0"/>
              <a:buNone/>
            </a:pPr>
            <a:endParaRPr lang="en-US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itchFamily="34" charset="0"/>
              <a:buNone/>
            </a:pPr>
            <a:endParaRPr lang="en-US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itchFamily="34" charset="0"/>
              <a:buNone/>
            </a:pPr>
            <a:endParaRPr lang="en-US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itchFamily="34" charset="0"/>
              <a:buNone/>
            </a:pPr>
            <a:endParaRPr lang="en-US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53</a:t>
            </a:fld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57</a:t>
            </a:fld>
            <a:endParaRPr 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58</a:t>
            </a:fld>
            <a:endParaRPr 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59</a:t>
            </a:fld>
            <a:endParaRPr 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60</a:t>
            </a:fld>
            <a:endParaRPr 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62</a:t>
            </a:fld>
            <a:endParaRPr 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itchFamily="34" charset="0"/>
              <a:buNone/>
            </a:pPr>
            <a:endParaRPr lang="en-US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63</a:t>
            </a:fld>
            <a:endParaRPr 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itchFamily="34" charset="0"/>
              <a:buNone/>
            </a:pPr>
            <a:endParaRPr lang="en-US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65</a:t>
            </a:fld>
            <a:endParaRPr 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66</a:t>
            </a:fld>
            <a:endParaRPr 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67</a:t>
            </a:fld>
            <a:endParaRPr 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68</a:t>
            </a:fld>
            <a:endParaRPr 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69</a:t>
            </a:fld>
            <a:endParaRPr 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70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72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73</a:t>
            </a:fld>
            <a:endParaRPr 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itchFamily="34" charset="0"/>
              <a:buNone/>
            </a:pPr>
            <a:endParaRPr lang="en-US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74</a:t>
            </a:fld>
            <a:endParaRPr 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75</a:t>
            </a:fld>
            <a:endParaRPr 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76</a:t>
            </a:fld>
            <a:endParaRPr 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77</a:t>
            </a:fld>
            <a:endParaRPr 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itchFamily="34" charset="0"/>
              <a:buNone/>
            </a:pPr>
            <a:endParaRPr lang="en-US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78</a:t>
            </a:fld>
            <a:endParaRPr 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79</a:t>
            </a:fld>
            <a:endParaRPr 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buFont typeface="Arial" pitchFamily="34" charset="0"/>
              <a:buNone/>
            </a:pPr>
            <a:endParaRPr lang="en-US" sz="12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80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marL="228600" indent="-228600">
              <a:buFont typeface="Arial" pitchFamily="34" charset="0"/>
              <a:buNone/>
            </a:pPr>
            <a:endParaRPr lang="en-US" sz="1000" i="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AD7616-607D-472A-9F97-6867CC8001A8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1.xml"/><Relationship Id="rId5" Type="http://schemas.openxmlformats.org/officeDocument/2006/relationships/image" Target="../media/image13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4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56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5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notesSlide" Target="../notesSlides/notesSlide5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5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123950"/>
            <a:ext cx="7467600" cy="32766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38200" y="1352550"/>
            <a:ext cx="7467600" cy="1102519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Effective Parallelization Strategies for Scalable, High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Performance Radio Frequency Ray Tracing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2" name="Group 21"/>
          <p:cNvGrpSpPr/>
          <p:nvPr/>
        </p:nvGrpSpPr>
        <p:grpSpPr>
          <a:xfrm>
            <a:off x="2209800" y="2616089"/>
            <a:ext cx="4724401" cy="1371600"/>
            <a:chOff x="2310933" y="2647950"/>
            <a:chExt cx="4724401" cy="1371600"/>
          </a:xfrm>
        </p:grpSpPr>
        <p:sp>
          <p:nvSpPr>
            <p:cNvPr id="16" name="Subtitle 2"/>
            <p:cNvSpPr txBox="1">
              <a:spLocks/>
            </p:cNvSpPr>
            <p:nvPr/>
          </p:nvSpPr>
          <p:spPr>
            <a:xfrm>
              <a:off x="3655920" y="2647950"/>
              <a:ext cx="3379414" cy="1271117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Christiaan Gribble</a:t>
              </a:r>
              <a:r>
                <a:rPr kumimoji="0" lang="en-US" sz="16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&amp; Jefferson Amstutz</a:t>
              </a: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/>
              </a:r>
              <a:b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Applied Technology Operation</a:t>
              </a:r>
              <a:b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</a:b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SURVICE Engineering Company</a:t>
              </a:r>
              <a:endParaRPr kumimoji="0" lang="en-US" sz="11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endParaRPr lang="en-US" sz="1200" baseline="0" dirty="0" smtClean="0">
                <a:solidFill>
                  <a:schemeClr val="bg1"/>
                </a:solidFill>
              </a:endParaRPr>
            </a:p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lang="en-US" sz="1100" dirty="0" smtClean="0">
                  <a:solidFill>
                    <a:schemeClr val="bg1"/>
                  </a:solidFill>
                </a:rPr>
                <a:t>IEEE High Performance Extreme Computing</a:t>
              </a:r>
              <a:br>
                <a:rPr lang="en-US" sz="1100" dirty="0" smtClean="0">
                  <a:solidFill>
                    <a:schemeClr val="bg1"/>
                  </a:solidFill>
                </a:rPr>
              </a:br>
              <a:r>
                <a:rPr kumimoji="0" lang="en-US" sz="11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17 September 2015</a:t>
              </a: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pic>
          <p:nvPicPr>
            <p:cNvPr id="1030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310933" y="2647950"/>
              <a:ext cx="1200150" cy="1371600"/>
            </a:xfrm>
            <a:prstGeom prst="rect">
              <a:avLst/>
            </a:prstGeom>
            <a:noFill/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Kostya\College\UUtah\Research\RFRT\GTC_13_poster\Sources\rfrt\images\rfrt10.png"/>
          <p:cNvPicPr>
            <a:picLocks noChangeAspect="1" noChangeArrowheads="1"/>
          </p:cNvPicPr>
          <p:nvPr/>
        </p:nvPicPr>
        <p:blipFill>
          <a:blip r:embed="rId2" cstate="print"/>
          <a:srcRect l="5006" t="2198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 rot="19765171">
            <a:off x="6381012" y="1385982"/>
            <a:ext cx="1066800" cy="68209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481419" y="534458"/>
            <a:ext cx="545986" cy="533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2356846">
            <a:off x="3176832" y="1502130"/>
            <a:ext cx="874574" cy="36753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279649">
            <a:off x="445158" y="2039257"/>
            <a:ext cx="1272877" cy="59248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38600" y="3257550"/>
            <a:ext cx="1325966" cy="12954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048000" y="361950"/>
            <a:ext cx="1495704" cy="3810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Transmitter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886200" y="1276350"/>
            <a:ext cx="1646908" cy="3810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Line of Sight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64212" y="3418111"/>
            <a:ext cx="1356464" cy="3810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Diffraction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429339" y="1733550"/>
            <a:ext cx="1258367" cy="3810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Reflection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315200" y="971550"/>
            <a:ext cx="1491606" cy="3810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Interference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9973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RFRT – diffraction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6" name="Content Placeholder 2"/>
          <p:cNvSpPr txBox="1">
            <a:spLocks/>
          </p:cNvSpPr>
          <p:nvPr/>
        </p:nvSpPr>
        <p:spPr>
          <a:xfrm>
            <a:off x="304800" y="1200150"/>
            <a:ext cx="5638800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91440" tIns="91440" rIns="91440" bIns="91440" rtlCol="0">
            <a:norm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Wedge diffraction</a:t>
            </a:r>
          </a:p>
        </p:txBody>
      </p:sp>
      <p:grpSp>
        <p:nvGrpSpPr>
          <p:cNvPr id="37" name="Group 36"/>
          <p:cNvGrpSpPr/>
          <p:nvPr/>
        </p:nvGrpSpPr>
        <p:grpSpPr>
          <a:xfrm>
            <a:off x="457200" y="1352550"/>
            <a:ext cx="2286000" cy="1617548"/>
            <a:chOff x="457200" y="1123950"/>
            <a:chExt cx="2286000" cy="1617548"/>
          </a:xfrm>
        </p:grpSpPr>
        <p:sp>
          <p:nvSpPr>
            <p:cNvPr id="38" name="TextBox 37"/>
            <p:cNvSpPr txBox="1"/>
            <p:nvPr/>
          </p:nvSpPr>
          <p:spPr>
            <a:xfrm>
              <a:off x="457200" y="112395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without diffraction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39" name="Group 117"/>
            <p:cNvGrpSpPr/>
            <p:nvPr/>
          </p:nvGrpSpPr>
          <p:grpSpPr>
            <a:xfrm>
              <a:off x="762001" y="1581150"/>
              <a:ext cx="1676399" cy="1160348"/>
              <a:chOff x="549846" y="1581150"/>
              <a:chExt cx="1676399" cy="116034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49846" y="2038349"/>
                <a:ext cx="914400" cy="703149"/>
              </a:xfrm>
              <a:prstGeom prst="rect">
                <a:avLst/>
              </a:prstGeom>
              <a:ln w="1905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>
                <a:off x="626045" y="1885950"/>
                <a:ext cx="1600200" cy="0"/>
              </a:xfrm>
              <a:prstGeom prst="line">
                <a:avLst/>
              </a:prstGeom>
              <a:ln w="1905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626045" y="1733550"/>
                <a:ext cx="1600200" cy="0"/>
              </a:xfrm>
              <a:prstGeom prst="line">
                <a:avLst/>
              </a:prstGeom>
              <a:ln w="1905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626046" y="1581150"/>
                <a:ext cx="1600199" cy="0"/>
              </a:xfrm>
              <a:prstGeom prst="line">
                <a:avLst/>
              </a:prstGeom>
              <a:ln w="1905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681477" y="2128313"/>
                <a:ext cx="6511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Neo Sans Intel"/>
                  </a:rPr>
                  <a:t>scene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Neo Sans Intel"/>
                  </a:rPr>
                  <a:t>object</a:t>
                </a:r>
              </a:p>
            </p:txBody>
          </p:sp>
        </p:grpSp>
      </p:grpSp>
      <p:grpSp>
        <p:nvGrpSpPr>
          <p:cNvPr id="45" name="Group 44"/>
          <p:cNvGrpSpPr/>
          <p:nvPr/>
        </p:nvGrpSpPr>
        <p:grpSpPr>
          <a:xfrm>
            <a:off x="2892040" y="1352550"/>
            <a:ext cx="1861690" cy="1618486"/>
            <a:chOff x="2892040" y="1123950"/>
            <a:chExt cx="1861690" cy="1618486"/>
          </a:xfrm>
        </p:grpSpPr>
        <p:sp>
          <p:nvSpPr>
            <p:cNvPr id="46" name="TextBox 45"/>
            <p:cNvSpPr txBox="1"/>
            <p:nvPr/>
          </p:nvSpPr>
          <p:spPr>
            <a:xfrm>
              <a:off x="2892040" y="1123950"/>
              <a:ext cx="1861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with diffraction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Arc 46"/>
            <p:cNvSpPr>
              <a:spLocks noChangeAspect="1"/>
            </p:cNvSpPr>
            <p:nvPr/>
          </p:nvSpPr>
          <p:spPr>
            <a:xfrm>
              <a:off x="3979000" y="1885950"/>
              <a:ext cx="304800" cy="304800"/>
            </a:xfrm>
            <a:prstGeom prst="arc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>
              <a:spLocks noChangeAspect="1"/>
            </p:cNvSpPr>
            <p:nvPr/>
          </p:nvSpPr>
          <p:spPr>
            <a:xfrm>
              <a:off x="3826600" y="1733550"/>
              <a:ext cx="603504" cy="603504"/>
            </a:xfrm>
            <a:prstGeom prst="arc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>
              <a:spLocks noChangeAspect="1"/>
            </p:cNvSpPr>
            <p:nvPr/>
          </p:nvSpPr>
          <p:spPr>
            <a:xfrm>
              <a:off x="3750400" y="1581150"/>
              <a:ext cx="826008" cy="914400"/>
            </a:xfrm>
            <a:prstGeom prst="arc">
              <a:avLst>
                <a:gd name="adj1" fmla="val 16200000"/>
                <a:gd name="adj2" fmla="val 21472503"/>
              </a:avLst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3140800" y="1885950"/>
              <a:ext cx="990600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140800" y="1733550"/>
              <a:ext cx="987552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3140800" y="1581150"/>
              <a:ext cx="1022605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47" idx="2"/>
            </p:cNvCxnSpPr>
            <p:nvPr/>
          </p:nvCxnSpPr>
          <p:spPr>
            <a:xfrm>
              <a:off x="4283800" y="2038350"/>
              <a:ext cx="0" cy="68580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48" idx="2"/>
            </p:cNvCxnSpPr>
            <p:nvPr/>
          </p:nvCxnSpPr>
          <p:spPr>
            <a:xfrm>
              <a:off x="4430104" y="2035302"/>
              <a:ext cx="6096" cy="688848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9" idx="2"/>
            </p:cNvCxnSpPr>
            <p:nvPr/>
          </p:nvCxnSpPr>
          <p:spPr>
            <a:xfrm>
              <a:off x="4576176" y="2023034"/>
              <a:ext cx="12424" cy="701116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3175533" y="2038348"/>
              <a:ext cx="914400" cy="704088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7164" y="2128782"/>
              <a:ext cx="6511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Neo Sans Intel"/>
                </a:rPr>
                <a:t>scene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Neo Sans Intel"/>
                </a:rPr>
                <a:t>object</a:t>
              </a:r>
            </a:p>
          </p:txBody>
        </p:sp>
      </p:grpSp>
      <p:sp>
        <p:nvSpPr>
          <p:cNvPr id="61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11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RFRT – diffraction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6" name="Content Placeholder 2"/>
          <p:cNvSpPr txBox="1">
            <a:spLocks/>
          </p:cNvSpPr>
          <p:nvPr/>
        </p:nvSpPr>
        <p:spPr>
          <a:xfrm>
            <a:off x="304800" y="1200150"/>
            <a:ext cx="5638800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91440" tIns="91440" rIns="91440" bIns="91440" rtlCol="0">
            <a:norm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Wedge diffraction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Diffraction edge proxy geometry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36"/>
          <p:cNvGrpSpPr/>
          <p:nvPr/>
        </p:nvGrpSpPr>
        <p:grpSpPr>
          <a:xfrm>
            <a:off x="457200" y="1352550"/>
            <a:ext cx="2286000" cy="1617548"/>
            <a:chOff x="457200" y="1123950"/>
            <a:chExt cx="2286000" cy="1617548"/>
          </a:xfrm>
        </p:grpSpPr>
        <p:sp>
          <p:nvSpPr>
            <p:cNvPr id="38" name="TextBox 37"/>
            <p:cNvSpPr txBox="1"/>
            <p:nvPr/>
          </p:nvSpPr>
          <p:spPr>
            <a:xfrm>
              <a:off x="457200" y="1123950"/>
              <a:ext cx="22860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without diffraction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3" name="Group 117"/>
            <p:cNvGrpSpPr/>
            <p:nvPr/>
          </p:nvGrpSpPr>
          <p:grpSpPr>
            <a:xfrm>
              <a:off x="762001" y="1581150"/>
              <a:ext cx="1676399" cy="1160348"/>
              <a:chOff x="549846" y="1581150"/>
              <a:chExt cx="1676399" cy="1160348"/>
            </a:xfrm>
          </p:grpSpPr>
          <p:sp>
            <p:nvSpPr>
              <p:cNvPr id="40" name="Rectangle 39"/>
              <p:cNvSpPr/>
              <p:nvPr/>
            </p:nvSpPr>
            <p:spPr>
              <a:xfrm>
                <a:off x="549846" y="2038349"/>
                <a:ext cx="914400" cy="703149"/>
              </a:xfrm>
              <a:prstGeom prst="rect">
                <a:avLst/>
              </a:prstGeom>
              <a:ln w="19050">
                <a:solidFill>
                  <a:srgbClr val="FFFFFF"/>
                </a:solidFill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>
                <a:off x="626045" y="1885950"/>
                <a:ext cx="1600200" cy="0"/>
              </a:xfrm>
              <a:prstGeom prst="line">
                <a:avLst/>
              </a:prstGeom>
              <a:ln w="1905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626045" y="1733550"/>
                <a:ext cx="1600200" cy="0"/>
              </a:xfrm>
              <a:prstGeom prst="line">
                <a:avLst/>
              </a:prstGeom>
              <a:ln w="1905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>
                <a:off x="626046" y="1581150"/>
                <a:ext cx="1600199" cy="0"/>
              </a:xfrm>
              <a:prstGeom prst="line">
                <a:avLst/>
              </a:prstGeom>
              <a:ln w="19050" cap="rnd"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TextBox 43"/>
              <p:cNvSpPr txBox="1"/>
              <p:nvPr/>
            </p:nvSpPr>
            <p:spPr>
              <a:xfrm>
                <a:off x="681477" y="2128313"/>
                <a:ext cx="65113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Neo Sans Intel"/>
                  </a:rPr>
                  <a:t>scene</a:t>
                </a:r>
              </a:p>
              <a:p>
                <a:pPr algn="ctr"/>
                <a:r>
                  <a:rPr lang="en-US" sz="1400" b="1" dirty="0" smtClean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cs typeface="Neo Sans Intel"/>
                  </a:rPr>
                  <a:t>object</a:t>
                </a:r>
              </a:p>
            </p:txBody>
          </p:sp>
        </p:grpSp>
      </p:grpSp>
      <p:grpSp>
        <p:nvGrpSpPr>
          <p:cNvPr id="4" name="Group 44"/>
          <p:cNvGrpSpPr/>
          <p:nvPr/>
        </p:nvGrpSpPr>
        <p:grpSpPr>
          <a:xfrm>
            <a:off x="2892040" y="1352550"/>
            <a:ext cx="1861690" cy="1618486"/>
            <a:chOff x="2892040" y="1123950"/>
            <a:chExt cx="1861690" cy="1618486"/>
          </a:xfrm>
        </p:grpSpPr>
        <p:sp>
          <p:nvSpPr>
            <p:cNvPr id="46" name="TextBox 45"/>
            <p:cNvSpPr txBox="1"/>
            <p:nvPr/>
          </p:nvSpPr>
          <p:spPr>
            <a:xfrm>
              <a:off x="2892040" y="1123950"/>
              <a:ext cx="186169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</a:rPr>
                <a:t>with diffraction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47" name="Arc 46"/>
            <p:cNvSpPr>
              <a:spLocks noChangeAspect="1"/>
            </p:cNvSpPr>
            <p:nvPr/>
          </p:nvSpPr>
          <p:spPr>
            <a:xfrm>
              <a:off x="3979000" y="1885950"/>
              <a:ext cx="304800" cy="304800"/>
            </a:xfrm>
            <a:prstGeom prst="arc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Arc 47"/>
            <p:cNvSpPr>
              <a:spLocks noChangeAspect="1"/>
            </p:cNvSpPr>
            <p:nvPr/>
          </p:nvSpPr>
          <p:spPr>
            <a:xfrm>
              <a:off x="3826600" y="1733550"/>
              <a:ext cx="603504" cy="603504"/>
            </a:xfrm>
            <a:prstGeom prst="arc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Arc 48"/>
            <p:cNvSpPr>
              <a:spLocks noChangeAspect="1"/>
            </p:cNvSpPr>
            <p:nvPr/>
          </p:nvSpPr>
          <p:spPr>
            <a:xfrm>
              <a:off x="3750400" y="1581150"/>
              <a:ext cx="826008" cy="914400"/>
            </a:xfrm>
            <a:prstGeom prst="arc">
              <a:avLst>
                <a:gd name="adj1" fmla="val 16200000"/>
                <a:gd name="adj2" fmla="val 21472503"/>
              </a:avLst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>
              <a:off x="3140800" y="1885950"/>
              <a:ext cx="990600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3140800" y="1733550"/>
              <a:ext cx="987552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3140800" y="1581150"/>
              <a:ext cx="1022605" cy="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47" idx="2"/>
            </p:cNvCxnSpPr>
            <p:nvPr/>
          </p:nvCxnSpPr>
          <p:spPr>
            <a:xfrm>
              <a:off x="4283800" y="2038350"/>
              <a:ext cx="0" cy="685800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48" idx="2"/>
            </p:cNvCxnSpPr>
            <p:nvPr/>
          </p:nvCxnSpPr>
          <p:spPr>
            <a:xfrm>
              <a:off x="4430104" y="2035302"/>
              <a:ext cx="6096" cy="688848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9" idx="2"/>
            </p:cNvCxnSpPr>
            <p:nvPr/>
          </p:nvCxnSpPr>
          <p:spPr>
            <a:xfrm>
              <a:off x="4576176" y="2023034"/>
              <a:ext cx="12424" cy="701116"/>
            </a:xfrm>
            <a:prstGeom prst="line">
              <a:avLst/>
            </a:prstGeom>
            <a:ln w="19050" cap="rnd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>
              <a:off x="3175533" y="2038348"/>
              <a:ext cx="914400" cy="704088"/>
            </a:xfrm>
            <a:prstGeom prst="rect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7164" y="2128782"/>
              <a:ext cx="65113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Neo Sans Intel"/>
                </a:rPr>
                <a:t>scene</a:t>
              </a:r>
            </a:p>
            <a:p>
              <a:pPr algn="ctr"/>
              <a:r>
                <a:rPr lang="en-US" sz="14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Neo Sans Intel"/>
                </a:rPr>
                <a:t>object</a:t>
              </a:r>
            </a:p>
          </p:txBody>
        </p:sp>
      </p:grpSp>
      <p:pic>
        <p:nvPicPr>
          <p:cNvPr id="60" name="Picture 2" descr="C:\Kostya\College\UUtah\Research\RFRT\GTC_13_poster\Sources\rfrt\images\Lrosslyn_tx7_VPL_Rosslyn_data.vpl_edges1.top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435608"/>
            <a:ext cx="2743200" cy="2743200"/>
          </a:xfrm>
          <a:prstGeom prst="rect">
            <a:avLst/>
          </a:prstGeom>
          <a:ln w="28575">
            <a:solidFill>
              <a:srgbClr val="FFFFFF"/>
            </a:solidFill>
          </a:ln>
          <a:effectLst/>
        </p:spPr>
      </p:pic>
      <p:sp>
        <p:nvSpPr>
          <p:cNvPr id="61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12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63" name="Straight Connector 62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RFRT – interference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6" name="Content Placeholder 2"/>
          <p:cNvSpPr txBox="1">
            <a:spLocks/>
          </p:cNvSpPr>
          <p:nvPr/>
        </p:nvSpPr>
        <p:spPr>
          <a:xfrm>
            <a:off x="304800" y="1200150"/>
            <a:ext cx="5638800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91440" tIns="91440" rIns="91440" bIns="91440" rtlCol="0">
            <a:norm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Constructive v. destructive</a:t>
            </a:r>
          </a:p>
        </p:txBody>
      </p:sp>
      <p:grpSp>
        <p:nvGrpSpPr>
          <p:cNvPr id="83" name="Group 82"/>
          <p:cNvGrpSpPr/>
          <p:nvPr/>
        </p:nvGrpSpPr>
        <p:grpSpPr>
          <a:xfrm>
            <a:off x="457200" y="1276350"/>
            <a:ext cx="4495800" cy="1889611"/>
            <a:chOff x="457200" y="1276350"/>
            <a:chExt cx="4495800" cy="1889611"/>
          </a:xfrm>
        </p:grpSpPr>
        <p:grpSp>
          <p:nvGrpSpPr>
            <p:cNvPr id="81" name="Group 80"/>
            <p:cNvGrpSpPr/>
            <p:nvPr/>
          </p:nvGrpSpPr>
          <p:grpSpPr>
            <a:xfrm>
              <a:off x="457200" y="1276350"/>
              <a:ext cx="4495800" cy="1600200"/>
              <a:chOff x="457200" y="1276350"/>
              <a:chExt cx="4495800" cy="1600200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2667000" y="1276350"/>
                <a:ext cx="2286000" cy="1600200"/>
                <a:chOff x="3581400" y="2647950"/>
                <a:chExt cx="2286000" cy="1600200"/>
              </a:xfrm>
            </p:grpSpPr>
            <p:pic>
              <p:nvPicPr>
                <p:cNvPr id="66" name="Picture 2" descr="C:\Users\christiaan.gribble\Desktop\Interference_of_two_waves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3958071" y="3105150"/>
                  <a:ext cx="1532658" cy="1143000"/>
                </a:xfrm>
                <a:prstGeom prst="rect">
                  <a:avLst/>
                </a:prstGeom>
                <a:noFill/>
              </p:spPr>
            </p:pic>
            <p:sp>
              <p:nvSpPr>
                <p:cNvPr id="67" name="TextBox 66"/>
                <p:cNvSpPr txBox="1"/>
                <p:nvPr/>
              </p:nvSpPr>
              <p:spPr>
                <a:xfrm>
                  <a:off x="3581400" y="2647950"/>
                  <a:ext cx="2286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>
                      <a:solidFill>
                        <a:schemeClr val="bg1"/>
                      </a:solidFill>
                    </a:rPr>
                    <a:t>destructive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68" name="Group 67"/>
              <p:cNvGrpSpPr/>
              <p:nvPr/>
            </p:nvGrpSpPr>
            <p:grpSpPr>
              <a:xfrm>
                <a:off x="457200" y="1276350"/>
                <a:ext cx="2286000" cy="1600200"/>
                <a:chOff x="457200" y="1123950"/>
                <a:chExt cx="2286000" cy="1600200"/>
              </a:xfrm>
            </p:grpSpPr>
            <p:sp>
              <p:nvSpPr>
                <p:cNvPr id="69" name="TextBox 68"/>
                <p:cNvSpPr txBox="1"/>
                <p:nvPr/>
              </p:nvSpPr>
              <p:spPr>
                <a:xfrm>
                  <a:off x="457200" y="1123950"/>
                  <a:ext cx="2286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>
                      <a:solidFill>
                        <a:schemeClr val="bg1"/>
                      </a:solidFill>
                    </a:rPr>
                    <a:t>constructive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70" name="Picture 2" descr="C:\Users\christiaan.gribble\Desktop\Interference_of_two_waves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833871" y="1581150"/>
                  <a:ext cx="1532658" cy="1143000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71" name="TextBox 70"/>
            <p:cNvSpPr txBox="1"/>
            <p:nvPr/>
          </p:nvSpPr>
          <p:spPr>
            <a:xfrm>
              <a:off x="2111027" y="2981295"/>
              <a:ext cx="11881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cs typeface="Neo Sans Intel"/>
                </a:rPr>
                <a:t>[image source:  Google images]</a:t>
              </a:r>
            </a:p>
          </p:txBody>
        </p:sp>
      </p:grpSp>
      <p:sp>
        <p:nvSpPr>
          <p:cNvPr id="84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13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RFRT – interference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6" name="Content Placeholder 2"/>
          <p:cNvSpPr txBox="1">
            <a:spLocks/>
          </p:cNvSpPr>
          <p:nvPr/>
        </p:nvSpPr>
        <p:spPr>
          <a:xfrm>
            <a:off x="304800" y="1200150"/>
            <a:ext cx="5638800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91440" tIns="91440" rIns="91440" bIns="91440" rtlCol="0">
            <a:norm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2200" dirty="0" smtClean="0">
              <a:solidFill>
                <a:schemeClr val="bg1"/>
              </a:solidFill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Constructive v. destructive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Ray/sensor interaction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2" name="Group 82"/>
          <p:cNvGrpSpPr/>
          <p:nvPr/>
        </p:nvGrpSpPr>
        <p:grpSpPr>
          <a:xfrm>
            <a:off x="457200" y="1276350"/>
            <a:ext cx="4495800" cy="1889611"/>
            <a:chOff x="457200" y="1276350"/>
            <a:chExt cx="4495800" cy="1889611"/>
          </a:xfrm>
        </p:grpSpPr>
        <p:grpSp>
          <p:nvGrpSpPr>
            <p:cNvPr id="3" name="Group 80"/>
            <p:cNvGrpSpPr/>
            <p:nvPr/>
          </p:nvGrpSpPr>
          <p:grpSpPr>
            <a:xfrm>
              <a:off x="457200" y="1276350"/>
              <a:ext cx="4495800" cy="1600200"/>
              <a:chOff x="457200" y="1276350"/>
              <a:chExt cx="4495800" cy="1600200"/>
            </a:xfrm>
          </p:grpSpPr>
          <p:grpSp>
            <p:nvGrpSpPr>
              <p:cNvPr id="4" name="Group 64"/>
              <p:cNvGrpSpPr/>
              <p:nvPr/>
            </p:nvGrpSpPr>
            <p:grpSpPr>
              <a:xfrm>
                <a:off x="2667000" y="1276350"/>
                <a:ext cx="2286000" cy="1600200"/>
                <a:chOff x="3581400" y="2647950"/>
                <a:chExt cx="2286000" cy="1600200"/>
              </a:xfrm>
            </p:grpSpPr>
            <p:pic>
              <p:nvPicPr>
                <p:cNvPr id="66" name="Picture 2" descr="C:\Users\christiaan.gribble\Desktop\Interference_of_two_waves.pn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tretch>
                  <a:fillRect/>
                </a:stretch>
              </p:blipFill>
              <p:spPr bwMode="auto">
                <a:xfrm>
                  <a:off x="3958071" y="3105150"/>
                  <a:ext cx="1532658" cy="1143000"/>
                </a:xfrm>
                <a:prstGeom prst="rect">
                  <a:avLst/>
                </a:prstGeom>
                <a:noFill/>
              </p:spPr>
            </p:pic>
            <p:sp>
              <p:nvSpPr>
                <p:cNvPr id="67" name="TextBox 66"/>
                <p:cNvSpPr txBox="1"/>
                <p:nvPr/>
              </p:nvSpPr>
              <p:spPr>
                <a:xfrm>
                  <a:off x="3581400" y="2647950"/>
                  <a:ext cx="2286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>
                      <a:solidFill>
                        <a:schemeClr val="bg1"/>
                      </a:solidFill>
                    </a:rPr>
                    <a:t>destructive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" name="Group 67"/>
              <p:cNvGrpSpPr/>
              <p:nvPr/>
            </p:nvGrpSpPr>
            <p:grpSpPr>
              <a:xfrm>
                <a:off x="457200" y="1276350"/>
                <a:ext cx="2286000" cy="1600200"/>
                <a:chOff x="457200" y="1123950"/>
                <a:chExt cx="2286000" cy="1600200"/>
              </a:xfrm>
            </p:grpSpPr>
            <p:sp>
              <p:nvSpPr>
                <p:cNvPr id="69" name="TextBox 68"/>
                <p:cNvSpPr txBox="1"/>
                <p:nvPr/>
              </p:nvSpPr>
              <p:spPr>
                <a:xfrm>
                  <a:off x="457200" y="1123950"/>
                  <a:ext cx="228600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 smtClean="0">
                      <a:solidFill>
                        <a:schemeClr val="bg1"/>
                      </a:solidFill>
                    </a:rPr>
                    <a:t>constructive</a:t>
                  </a:r>
                  <a:endParaRPr lang="en-US" b="1" dirty="0">
                    <a:solidFill>
                      <a:schemeClr val="bg1"/>
                    </a:solidFill>
                  </a:endParaRPr>
                </a:p>
              </p:txBody>
            </p:sp>
            <p:pic>
              <p:nvPicPr>
                <p:cNvPr id="70" name="Picture 2" descr="C:\Users\christiaan.gribble\Desktop\Interference_of_two_waves.pn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tretch>
                  <a:fillRect/>
                </a:stretch>
              </p:blipFill>
              <p:spPr bwMode="auto">
                <a:xfrm>
                  <a:off x="833871" y="1581150"/>
                  <a:ext cx="1532658" cy="1143000"/>
                </a:xfrm>
                <a:prstGeom prst="rect">
                  <a:avLst/>
                </a:prstGeom>
                <a:noFill/>
              </p:spPr>
            </p:pic>
          </p:grpSp>
        </p:grpSp>
        <p:sp>
          <p:nvSpPr>
            <p:cNvPr id="71" name="TextBox 70"/>
            <p:cNvSpPr txBox="1"/>
            <p:nvPr/>
          </p:nvSpPr>
          <p:spPr>
            <a:xfrm>
              <a:off x="2111027" y="2981295"/>
              <a:ext cx="1188146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b="1" dirty="0" smtClean="0">
                  <a:solidFill>
                    <a:schemeClr val="bg1"/>
                  </a:solidFill>
                  <a:cs typeface="Neo Sans Intel"/>
                </a:rPr>
                <a:t>[image source:  Google images]</a:t>
              </a:r>
            </a:p>
          </p:txBody>
        </p:sp>
      </p:grpSp>
      <p:grpSp>
        <p:nvGrpSpPr>
          <p:cNvPr id="6" name="Group 73"/>
          <p:cNvGrpSpPr/>
          <p:nvPr/>
        </p:nvGrpSpPr>
        <p:grpSpPr>
          <a:xfrm>
            <a:off x="6172200" y="1435608"/>
            <a:ext cx="2743200" cy="2743200"/>
            <a:chOff x="-381000" y="438150"/>
            <a:chExt cx="2743200" cy="2743200"/>
          </a:xfrm>
        </p:grpSpPr>
        <p:sp>
          <p:nvSpPr>
            <p:cNvPr id="72" name="Rectangle 71"/>
            <p:cNvSpPr/>
            <p:nvPr/>
          </p:nvSpPr>
          <p:spPr>
            <a:xfrm>
              <a:off x="-381000" y="438150"/>
              <a:ext cx="2743200" cy="27432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3" name="Picture 2" descr="C:\Kostya\College\UUtah\Research\RFRT\GTC_13_poster\Sources\rfrt\images\Lrosslyn_tx7_VPL_Rosslyn_data.vpl_edges1.top.png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-310434" y="785241"/>
              <a:ext cx="2672633" cy="2049018"/>
            </a:xfrm>
            <a:prstGeom prst="rect">
              <a:avLst/>
            </a:prstGeom>
            <a:ln w="28575">
              <a:noFill/>
            </a:ln>
            <a:effectLst/>
          </p:spPr>
        </p:pic>
      </p:grpSp>
      <p:sp>
        <p:nvSpPr>
          <p:cNvPr id="84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14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86" name="Straight Connector 8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RFRT – validation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7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6" name="Content Placeholder 2"/>
          <p:cNvSpPr txBox="1">
            <a:spLocks/>
          </p:cNvSpPr>
          <p:nvPr/>
        </p:nvSpPr>
        <p:spPr>
          <a:xfrm>
            <a:off x="304800" y="1200150"/>
            <a:ext cx="5638800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91440" tIns="91440" rIns="91440" bIns="91440" rtlCol="0">
            <a:norm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2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3" name="Picture 2" descr="C:\Kostya\Utah\GraphicsLunch\2013\rosslyn_tx7_VPL_Rosslyn_data.vpl_13312_1024_SeparateGridSensorsCloseDiff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1435608"/>
            <a:ext cx="2743200" cy="2743200"/>
          </a:xfrm>
          <a:prstGeom prst="rect">
            <a:avLst/>
          </a:prstGeom>
          <a:ln w="28575">
            <a:solidFill>
              <a:schemeClr val="bg1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457200" y="1352550"/>
            <a:ext cx="5334000" cy="2895600"/>
            <a:chOff x="457200" y="1352550"/>
            <a:chExt cx="5334000" cy="2895600"/>
          </a:xfrm>
        </p:grpSpPr>
        <p:graphicFrame>
          <p:nvGraphicFramePr>
            <p:cNvPr id="24" name="Chart 23"/>
            <p:cNvGraphicFramePr>
              <a:graphicFrameLocks/>
            </p:cNvGraphicFramePr>
            <p:nvPr>
              <p:extLst>
                <p:ext uri="{D42A27DB-BD31-4B8C-83A1-F6EECF244321}">
                  <p14:modId xmlns="" xmlns:p14="http://schemas.microsoft.com/office/powerpoint/2010/main" val="2989470735"/>
                </p:ext>
              </p:extLst>
            </p:nvPr>
          </p:nvGraphicFramePr>
          <p:xfrm>
            <a:off x="457200" y="1352550"/>
            <a:ext cx="5334000" cy="2895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5" name="TextBox 24"/>
            <p:cNvSpPr txBox="1"/>
            <p:nvPr/>
          </p:nvSpPr>
          <p:spPr>
            <a:xfrm>
              <a:off x="2522764" y="1422212"/>
              <a:ext cx="7422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cs typeface="Neo Sans Intel"/>
                </a:rPr>
                <a:t>RFRT</a:t>
              </a:r>
              <a:endParaRPr lang="en-US" sz="1000" dirty="0" smtClean="0">
                <a:cs typeface="Neo Sans Intel"/>
              </a:endParaRPr>
            </a:p>
          </p:txBody>
        </p:sp>
      </p:grpSp>
      <p:sp>
        <p:nvSpPr>
          <p:cNvPr id="38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15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40" name="Straight Connector 39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C:\Kostya\Utah\GraphicsLunch\2013\rosslyn_tx7_VPL_Rosslyn_data.vpl_13312_1024_SeparateGridSensorsCloseDiff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22" t="17572" r="6521" b="33515"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4191000" y="2343150"/>
            <a:ext cx="116098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2667000" y="1962150"/>
            <a:ext cx="1622388" cy="3810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Over estimation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 rot="2252817">
            <a:off x="4972066" y="1125554"/>
            <a:ext cx="1160980" cy="457200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6172200" y="1657350"/>
            <a:ext cx="1770580" cy="3810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</a:rPr>
              <a:t>Under estimation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876800" y="2998470"/>
            <a:ext cx="182880" cy="182880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5105400" y="3181350"/>
            <a:ext cx="1219200" cy="381000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Transmitter</a:t>
            </a:r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09973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352550"/>
            <a:ext cx="7467600" cy="28956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857500" y="2020491"/>
            <a:ext cx="3429000" cy="1465659"/>
            <a:chOff x="2209800" y="2020491"/>
            <a:chExt cx="3429000" cy="1465659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3581400" y="2020491"/>
              <a:ext cx="2057400" cy="1102519"/>
            </a:xfrm>
            <a:prstGeom prst="rect">
              <a:avLst/>
            </a:prstGeom>
          </p:spPr>
          <p:txBody>
            <a:bodyPr anchor="ctr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StingRay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8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09800" y="2114550"/>
              <a:ext cx="1200150" cy="1371600"/>
            </a:xfrm>
            <a:prstGeom prst="rect">
              <a:avLst/>
            </a:prstGeom>
            <a:noFill/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Loosely-coupled components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Simulation : Embree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Visualization : OpenGL, OSPRay, …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GUI : Qt5</a:t>
            </a: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combined RF </a:t>
            </a:r>
            <a:r>
              <a:rPr lang="en-US" dirty="0" err="1" smtClean="0">
                <a:solidFill>
                  <a:schemeClr val="bg1"/>
                </a:solidFill>
              </a:rPr>
              <a:t>sim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en-US" dirty="0" err="1" smtClean="0">
                <a:solidFill>
                  <a:schemeClr val="bg1"/>
                </a:solidFill>
              </a:rPr>
              <a:t>viz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18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38"/>
          <p:cNvGrpSpPr/>
          <p:nvPr/>
        </p:nvGrpSpPr>
        <p:grpSpPr>
          <a:xfrm>
            <a:off x="6172200" y="1435608"/>
            <a:ext cx="2743200" cy="1828800"/>
            <a:chOff x="6172200" y="1435608"/>
            <a:chExt cx="2743200" cy="1828800"/>
          </a:xfrm>
        </p:grpSpPr>
        <p:grpSp>
          <p:nvGrpSpPr>
            <p:cNvPr id="5" name="Group 25"/>
            <p:cNvGrpSpPr/>
            <p:nvPr/>
          </p:nvGrpSpPr>
          <p:grpSpPr>
            <a:xfrm>
              <a:off x="6172200" y="1435608"/>
              <a:ext cx="2743200" cy="1828800"/>
              <a:chOff x="-3581400" y="742950"/>
              <a:chExt cx="2743200" cy="18288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-3581400" y="742950"/>
                <a:ext cx="2743200" cy="18288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" descr="C:\Users\christiaan.gribble\Desktop\Dropbox\survice\research\projects\stingray\images\arc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3581400" y="742950"/>
                <a:ext cx="2743200" cy="1745455"/>
              </a:xfrm>
              <a:prstGeom prst="rect">
                <a:avLst/>
              </a:prstGeom>
              <a:noFill/>
            </p:spPr>
          </p:pic>
        </p:grpSp>
        <p:pic>
          <p:nvPicPr>
            <p:cNvPr id="38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8501744" y="1504950"/>
              <a:ext cx="337785" cy="381000"/>
            </a:xfrm>
            <a:prstGeom prst="rect">
              <a:avLst/>
            </a:prstGeom>
            <a:noFill/>
            <a:ln w="28575">
              <a:noFill/>
            </a:ln>
          </p:spPr>
        </p:pic>
      </p:grpSp>
      <p:sp>
        <p:nvSpPr>
          <p:cNvPr id="19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Loosely-coupled components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Simulation : Embree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Visualization : OpenGL, OSPRay, …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GUI : Qt5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Open source project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BSD 3-clause license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Cross-platform support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http://code.survice.com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combined RF </a:t>
            </a:r>
            <a:r>
              <a:rPr lang="en-US" dirty="0" err="1" smtClean="0">
                <a:solidFill>
                  <a:schemeClr val="bg1"/>
                </a:solidFill>
              </a:rPr>
              <a:t>sim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en-US" dirty="0" err="1" smtClean="0">
                <a:solidFill>
                  <a:schemeClr val="bg1"/>
                </a:solidFill>
              </a:rPr>
              <a:t>viz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19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oup 38"/>
          <p:cNvGrpSpPr/>
          <p:nvPr/>
        </p:nvGrpSpPr>
        <p:grpSpPr>
          <a:xfrm>
            <a:off x="6172200" y="1435608"/>
            <a:ext cx="2743200" cy="1828800"/>
            <a:chOff x="6172200" y="1435608"/>
            <a:chExt cx="2743200" cy="1828800"/>
          </a:xfrm>
        </p:grpSpPr>
        <p:grpSp>
          <p:nvGrpSpPr>
            <p:cNvPr id="26" name="Group 25"/>
            <p:cNvGrpSpPr/>
            <p:nvPr/>
          </p:nvGrpSpPr>
          <p:grpSpPr>
            <a:xfrm>
              <a:off x="6172200" y="1435608"/>
              <a:ext cx="2743200" cy="1828800"/>
              <a:chOff x="-3581400" y="742950"/>
              <a:chExt cx="2743200" cy="18288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-3581400" y="742950"/>
                <a:ext cx="2743200" cy="18288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" descr="C:\Users\christiaan.gribble\Desktop\Dropbox\survice\research\projects\stingray\images\arc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3581400" y="742950"/>
                <a:ext cx="2743200" cy="1745455"/>
              </a:xfrm>
              <a:prstGeom prst="rect">
                <a:avLst/>
              </a:prstGeom>
              <a:noFill/>
            </p:spPr>
          </p:pic>
        </p:grpSp>
        <p:pic>
          <p:nvPicPr>
            <p:cNvPr id="38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8501744" y="1504950"/>
              <a:ext cx="337785" cy="381000"/>
            </a:xfrm>
            <a:prstGeom prst="rect">
              <a:avLst/>
            </a:prstGeom>
            <a:noFill/>
            <a:ln w="28575">
              <a:noFill/>
            </a:ln>
          </p:spPr>
        </p:pic>
      </p:grpSp>
      <p:sp>
        <p:nvSpPr>
          <p:cNvPr id="19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Introduction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RFRT : radio frequency ray tracing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StingRay : architecture &amp; core components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Agenda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2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6172200" y="1435608"/>
            <a:ext cx="2743200" cy="1828800"/>
            <a:chOff x="6172200" y="1435608"/>
            <a:chExt cx="2743200" cy="1828800"/>
          </a:xfrm>
        </p:grpSpPr>
        <p:grpSp>
          <p:nvGrpSpPr>
            <p:cNvPr id="35" name="Group 25"/>
            <p:cNvGrpSpPr/>
            <p:nvPr/>
          </p:nvGrpSpPr>
          <p:grpSpPr>
            <a:xfrm>
              <a:off x="6172200" y="1435608"/>
              <a:ext cx="2743200" cy="1828800"/>
              <a:chOff x="-3581400" y="742950"/>
              <a:chExt cx="2743200" cy="1828800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-3581400" y="742950"/>
                <a:ext cx="2743200" cy="18288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9" name="Picture 2" descr="C:\Users\christiaan.gribble\Desktop\Dropbox\survice\research\projects\stingray\images\arc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3581400" y="742950"/>
                <a:ext cx="2743200" cy="1745455"/>
              </a:xfrm>
              <a:prstGeom prst="rect">
                <a:avLst/>
              </a:prstGeom>
              <a:noFill/>
            </p:spPr>
          </p:pic>
        </p:grpSp>
        <p:pic>
          <p:nvPicPr>
            <p:cNvPr id="36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8501744" y="1504950"/>
              <a:ext cx="337785" cy="381000"/>
            </a:xfrm>
            <a:prstGeom prst="rect">
              <a:avLst/>
            </a:prstGeom>
            <a:noFill/>
            <a:ln w="28575">
              <a:noFill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172200" y="1435608"/>
            <a:ext cx="2743200" cy="1828800"/>
            <a:chOff x="6172200" y="1435608"/>
            <a:chExt cx="2743200" cy="1828800"/>
          </a:xfrm>
        </p:grpSpPr>
        <p:grpSp>
          <p:nvGrpSpPr>
            <p:cNvPr id="2" name="Group 25"/>
            <p:cNvGrpSpPr/>
            <p:nvPr/>
          </p:nvGrpSpPr>
          <p:grpSpPr>
            <a:xfrm>
              <a:off x="6172200" y="1435608"/>
              <a:ext cx="2743200" cy="1828800"/>
              <a:chOff x="-3581400" y="742950"/>
              <a:chExt cx="2743200" cy="18288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-3581400" y="742950"/>
                <a:ext cx="2743200" cy="18288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" descr="C:\Users\christiaan.gribble\Desktop\Dropbox\survice\research\projects\stingray\images\arch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3581400" y="742950"/>
                <a:ext cx="2743200" cy="1745455"/>
              </a:xfrm>
              <a:prstGeom prst="rect">
                <a:avLst/>
              </a:prstGeom>
              <a:noFill/>
            </p:spPr>
          </p:pic>
        </p:grpSp>
        <p:pic>
          <p:nvPicPr>
            <p:cNvPr id="28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8501744" y="1504950"/>
              <a:ext cx="337785" cy="381000"/>
            </a:xfrm>
            <a:prstGeom prst="rect">
              <a:avLst/>
            </a:prstGeom>
            <a:noFill/>
            <a:ln w="2857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Ray-based RF wave propagation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Dominant RF propagation phenomena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Full simulation : Monte Carlo path tracing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simulation engine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6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20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29"/>
          <p:cNvGrpSpPr/>
          <p:nvPr/>
        </p:nvGrpSpPr>
        <p:grpSpPr>
          <a:xfrm>
            <a:off x="6172200" y="1435608"/>
            <a:ext cx="2743200" cy="1828800"/>
            <a:chOff x="6172200" y="1435608"/>
            <a:chExt cx="2743200" cy="1828800"/>
          </a:xfrm>
        </p:grpSpPr>
        <p:grpSp>
          <p:nvGrpSpPr>
            <p:cNvPr id="5" name="Group 25"/>
            <p:cNvGrpSpPr/>
            <p:nvPr/>
          </p:nvGrpSpPr>
          <p:grpSpPr>
            <a:xfrm>
              <a:off x="6172200" y="1435608"/>
              <a:ext cx="2743200" cy="1828800"/>
              <a:chOff x="-3581400" y="742950"/>
              <a:chExt cx="2743200" cy="18288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-3581400" y="742950"/>
                <a:ext cx="2743200" cy="18288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" descr="C:\Users\christiaan.gribble\Desktop\Dropbox\survice\research\projects\stingray\images\arch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3581400" y="742950"/>
                <a:ext cx="2743200" cy="1745455"/>
              </a:xfrm>
              <a:prstGeom prst="rect">
                <a:avLst/>
              </a:prstGeom>
              <a:noFill/>
            </p:spPr>
          </p:pic>
        </p:grpSp>
        <p:pic>
          <p:nvPicPr>
            <p:cNvPr id="28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8501744" y="1504950"/>
              <a:ext cx="337785" cy="381000"/>
            </a:xfrm>
            <a:prstGeom prst="rect">
              <a:avLst/>
            </a:prstGeom>
            <a:noFill/>
            <a:ln w="2857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Ray-based RF wave propagation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Dominant RF propagation phenomena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Full simulation : Monte Carlo path tracing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C++ library with straightforward API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Asynchronous multithreaded ray logging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Embree : intersection engine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simulation engine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6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21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6172200" y="1435608"/>
            <a:ext cx="2743200" cy="1828800"/>
            <a:chOff x="6172200" y="1435608"/>
            <a:chExt cx="2743200" cy="1828800"/>
          </a:xfrm>
        </p:grpSpPr>
        <p:grpSp>
          <p:nvGrpSpPr>
            <p:cNvPr id="2" name="Group 25"/>
            <p:cNvGrpSpPr/>
            <p:nvPr/>
          </p:nvGrpSpPr>
          <p:grpSpPr>
            <a:xfrm>
              <a:off x="6172200" y="1435608"/>
              <a:ext cx="2743200" cy="1828800"/>
              <a:chOff x="-3581400" y="742950"/>
              <a:chExt cx="2743200" cy="18288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-3581400" y="742950"/>
                <a:ext cx="2743200" cy="18288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" descr="C:\Users\christiaan.gribble\Desktop\Dropbox\survice\research\projects\stingray\images\arch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3581400" y="742950"/>
                <a:ext cx="2743200" cy="1745455"/>
              </a:xfrm>
              <a:prstGeom prst="rect">
                <a:avLst/>
              </a:prstGeom>
              <a:noFill/>
            </p:spPr>
          </p:pic>
        </p:grpSp>
        <p:pic>
          <p:nvPicPr>
            <p:cNvPr id="19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8501744" y="1504950"/>
              <a:ext cx="337785" cy="381000"/>
            </a:xfrm>
            <a:prstGeom prst="rect">
              <a:avLst/>
            </a:prstGeom>
            <a:noFill/>
            <a:ln w="2857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Loosely-coupled visualization plug-ins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Producer/consumer API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Frame-oriented I/O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visualization pipeline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6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22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19"/>
          <p:cNvGrpSpPr/>
          <p:nvPr/>
        </p:nvGrpSpPr>
        <p:grpSpPr>
          <a:xfrm>
            <a:off x="6172200" y="1435608"/>
            <a:ext cx="2743200" cy="1828800"/>
            <a:chOff x="6172200" y="1435608"/>
            <a:chExt cx="2743200" cy="1828800"/>
          </a:xfrm>
        </p:grpSpPr>
        <p:grpSp>
          <p:nvGrpSpPr>
            <p:cNvPr id="5" name="Group 25"/>
            <p:cNvGrpSpPr/>
            <p:nvPr/>
          </p:nvGrpSpPr>
          <p:grpSpPr>
            <a:xfrm>
              <a:off x="6172200" y="1435608"/>
              <a:ext cx="2743200" cy="1828800"/>
              <a:chOff x="-3581400" y="742950"/>
              <a:chExt cx="2743200" cy="1828800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-3581400" y="742950"/>
                <a:ext cx="2743200" cy="18288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" descr="C:\Users\christiaan.gribble\Desktop\Dropbox\survice\research\projects\stingray\images\arch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3581400" y="742950"/>
                <a:ext cx="2743200" cy="1745455"/>
              </a:xfrm>
              <a:prstGeom prst="rect">
                <a:avLst/>
              </a:prstGeom>
              <a:noFill/>
            </p:spPr>
          </p:pic>
        </p:grpSp>
        <p:pic>
          <p:nvPicPr>
            <p:cNvPr id="19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8501744" y="1504950"/>
              <a:ext cx="337785" cy="381000"/>
            </a:xfrm>
            <a:prstGeom prst="rect">
              <a:avLst/>
            </a:prstGeom>
            <a:noFill/>
            <a:ln w="28575">
              <a:noFill/>
            </a:ln>
          </p:spPr>
        </p:pic>
      </p:grp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Loosely-coupled visualization plug-ins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Producer/consumer API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Frame-oriented I/O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Interactive exploration of results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Online queries of underlying data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OpenGL, OSPRay, …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visualization pipeline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6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23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Scene geometry</a:t>
            </a: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Diffraction edges</a:t>
            </a: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Ray glyphs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visualization capabilities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24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172200" y="1435608"/>
            <a:ext cx="2743200" cy="1828800"/>
            <a:chOff x="6172200" y="1435608"/>
            <a:chExt cx="2743200" cy="1828800"/>
          </a:xfrm>
        </p:grpSpPr>
        <p:grpSp>
          <p:nvGrpSpPr>
            <p:cNvPr id="21" name="Group 25"/>
            <p:cNvGrpSpPr/>
            <p:nvPr/>
          </p:nvGrpSpPr>
          <p:grpSpPr>
            <a:xfrm>
              <a:off x="6172200" y="1435608"/>
              <a:ext cx="2743200" cy="1828800"/>
              <a:chOff x="-3581400" y="742950"/>
              <a:chExt cx="2743200" cy="18288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-3581400" y="742950"/>
                <a:ext cx="2743200" cy="18288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" descr="C:\Users\christiaan.gribble\Desktop\Dropbox\survice\research\projects\stingray\images\arc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3581400" y="742950"/>
                <a:ext cx="2743200" cy="1745455"/>
              </a:xfrm>
              <a:prstGeom prst="rect">
                <a:avLst/>
              </a:prstGeom>
              <a:noFill/>
            </p:spPr>
          </p:pic>
        </p:grpSp>
        <p:pic>
          <p:nvPicPr>
            <p:cNvPr id="22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8501744" y="1504950"/>
              <a:ext cx="337785" cy="381000"/>
            </a:xfrm>
            <a:prstGeom prst="rect">
              <a:avLst/>
            </a:prstGeom>
            <a:noFill/>
            <a:ln w="28575">
              <a:noFill/>
            </a:ln>
          </p:spPr>
        </p:pic>
      </p:grpSp>
      <p:pic>
        <p:nvPicPr>
          <p:cNvPr id="28" name="Picture 2" descr="C:\Users\christiaan.gribble\Desktop\Dropbox\survice\research\projects\stingray\images\sray2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172200" y="3425190"/>
            <a:ext cx="795528" cy="7955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Scene geometry</a:t>
            </a:r>
          </a:p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Diffraction edges</a:t>
            </a:r>
          </a:p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Ray glyphs</a:t>
            </a: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Scalar volume data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Traditional volume rendering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Participating media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>
            <a:normAutofit/>
          </a:bodyPr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visualization capabilities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4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25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9"/>
          <p:cNvGrpSpPr/>
          <p:nvPr/>
        </p:nvGrpSpPr>
        <p:grpSpPr>
          <a:xfrm>
            <a:off x="6172200" y="1435608"/>
            <a:ext cx="2743200" cy="1828800"/>
            <a:chOff x="6172200" y="1435608"/>
            <a:chExt cx="2743200" cy="1828800"/>
          </a:xfrm>
        </p:grpSpPr>
        <p:grpSp>
          <p:nvGrpSpPr>
            <p:cNvPr id="5" name="Group 25"/>
            <p:cNvGrpSpPr/>
            <p:nvPr/>
          </p:nvGrpSpPr>
          <p:grpSpPr>
            <a:xfrm>
              <a:off x="6172200" y="1435608"/>
              <a:ext cx="2743200" cy="1828800"/>
              <a:chOff x="-3581400" y="742950"/>
              <a:chExt cx="2743200" cy="1828800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-3581400" y="742950"/>
                <a:ext cx="2743200" cy="18288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5" name="Picture 2" descr="C:\Users\christiaan.gribble\Desktop\Dropbox\survice\research\projects\stingray\images\arch.pn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-3581400" y="742950"/>
                <a:ext cx="2743200" cy="1745455"/>
              </a:xfrm>
              <a:prstGeom prst="rect">
                <a:avLst/>
              </a:prstGeom>
              <a:noFill/>
            </p:spPr>
          </p:pic>
        </p:grpSp>
        <p:pic>
          <p:nvPicPr>
            <p:cNvPr id="22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8501744" y="1504950"/>
              <a:ext cx="337785" cy="381000"/>
            </a:xfrm>
            <a:prstGeom prst="rect">
              <a:avLst/>
            </a:prstGeom>
            <a:noFill/>
            <a:ln w="28575">
              <a:noFill/>
            </a:ln>
          </p:spPr>
        </p:pic>
      </p:grpSp>
      <p:pic>
        <p:nvPicPr>
          <p:cNvPr id="26" name="Picture 2" descr="C:\Users\christiaan.gribble\Desktop\Dropbox\survice\research\projects\stingray\images\sray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6036" y="3425190"/>
            <a:ext cx="795528" cy="7955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28" name="Picture 2" descr="C:\Users\christiaan.gribble\Desktop\Dropbox\survice\research\projects\stingray\images\sray2.pn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6172200" y="3425190"/>
            <a:ext cx="795528" cy="7955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30" name="Picture 3" descr="C:\Users\christiaan.gribble\Desktop\Dropbox\survice\research\projects\stingray\images\sray1.pn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8119872" y="3425190"/>
            <a:ext cx="795528" cy="79552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examples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26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1257300" y="1200150"/>
            <a:ext cx="6629400" cy="3200400"/>
            <a:chOff x="533400" y="1200150"/>
            <a:chExt cx="6629400" cy="3200400"/>
          </a:xfrm>
        </p:grpSpPr>
        <p:pic>
          <p:nvPicPr>
            <p:cNvPr id="214019" name="Picture 3" descr="C:\Users\christiaan.gribble\Desktop\Dropbox\survice\research\projects\stingray\images\sray1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3400" y="1200150"/>
              <a:ext cx="3200400" cy="32004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</p:pic>
        <p:pic>
          <p:nvPicPr>
            <p:cNvPr id="214018" name="Picture 2" descr="C:\Users\christiaan.gribble\Desktop\Dropbox\survice\research\projects\stingray\images\sray2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62400" y="1200150"/>
              <a:ext cx="3200400" cy="32004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examples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27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8"/>
          <p:cNvGrpSpPr/>
          <p:nvPr/>
        </p:nvGrpSpPr>
        <p:grpSpPr>
          <a:xfrm>
            <a:off x="1257300" y="1200150"/>
            <a:ext cx="6629400" cy="3200400"/>
            <a:chOff x="533400" y="1200150"/>
            <a:chExt cx="6629400" cy="3200400"/>
          </a:xfrm>
        </p:grpSpPr>
        <p:pic>
          <p:nvPicPr>
            <p:cNvPr id="214019" name="Picture 3" descr="C:\Users\christiaan.gribble\Desktop\Dropbox\survice\research\projects\stingray\images\sray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533400" y="1200150"/>
              <a:ext cx="3200400" cy="32004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</p:pic>
        <p:pic>
          <p:nvPicPr>
            <p:cNvPr id="214018" name="Picture 2" descr="C:\Users\christiaan.gribble\Desktop\Dropbox\survice\research\projects\stingray\images\sray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962400" y="1200150"/>
              <a:ext cx="3200400" cy="32004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352550"/>
            <a:ext cx="7467600" cy="28956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333625" y="2020491"/>
            <a:ext cx="4476750" cy="1465659"/>
            <a:chOff x="2209800" y="2020491"/>
            <a:chExt cx="4476750" cy="1465659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3581400" y="2020491"/>
              <a:ext cx="3105150" cy="1102519"/>
            </a:xfrm>
            <a:prstGeom prst="rect">
              <a:avLst/>
            </a:prstGeom>
          </p:spPr>
          <p:txBody>
            <a:bodyPr anchor="ctr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Parallelization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8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09800" y="2114550"/>
              <a:ext cx="1200150" cy="1371600"/>
            </a:xfrm>
            <a:prstGeom prst="rect">
              <a:avLst/>
            </a:prstGeom>
            <a:noFill/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Motivation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29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1352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Ray coherence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Visibility rays : coherent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Secondary rays : incoherent</a:t>
            </a:r>
          </a:p>
          <a:p>
            <a:pPr marL="45720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6438792" y="1428750"/>
            <a:ext cx="1905000" cy="1283732"/>
            <a:chOff x="6438792" y="1428750"/>
            <a:chExt cx="1905000" cy="1283732"/>
          </a:xfrm>
        </p:grpSpPr>
        <p:grpSp>
          <p:nvGrpSpPr>
            <p:cNvPr id="46" name="Group 45"/>
            <p:cNvGrpSpPr/>
            <p:nvPr/>
          </p:nvGrpSpPr>
          <p:grpSpPr>
            <a:xfrm>
              <a:off x="6438792" y="1428750"/>
              <a:ext cx="1905000" cy="1219200"/>
              <a:chOff x="5562600" y="1504950"/>
              <a:chExt cx="1905000" cy="1219200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5562600" y="2114550"/>
                <a:ext cx="1905000" cy="0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5562600" y="2114550"/>
                <a:ext cx="1905000" cy="304800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5562600" y="1504950"/>
                <a:ext cx="1905000" cy="609600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V="1">
                <a:off x="5562600" y="1809750"/>
                <a:ext cx="1905000" cy="304800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5562600" y="2114550"/>
                <a:ext cx="1905000" cy="609600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6438792" y="2343150"/>
              <a:ext cx="946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visibility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6477000" y="2952750"/>
            <a:ext cx="1905000" cy="1207532"/>
            <a:chOff x="6477000" y="2952750"/>
            <a:chExt cx="1905000" cy="1207532"/>
          </a:xfrm>
        </p:grpSpPr>
        <p:grpSp>
          <p:nvGrpSpPr>
            <p:cNvPr id="49" name="Group 48"/>
            <p:cNvGrpSpPr/>
            <p:nvPr/>
          </p:nvGrpSpPr>
          <p:grpSpPr>
            <a:xfrm>
              <a:off x="6477000" y="2952750"/>
              <a:ext cx="1905000" cy="1207532"/>
              <a:chOff x="6438792" y="1504950"/>
              <a:chExt cx="1905000" cy="1207532"/>
            </a:xfrm>
          </p:grpSpPr>
          <p:grpSp>
            <p:nvGrpSpPr>
              <p:cNvPr id="50" name="Group 45"/>
              <p:cNvGrpSpPr/>
              <p:nvPr/>
            </p:nvGrpSpPr>
            <p:grpSpPr>
              <a:xfrm>
                <a:off x="6438792" y="1504950"/>
                <a:ext cx="1905000" cy="838200"/>
                <a:chOff x="5562600" y="1581150"/>
                <a:chExt cx="1905000" cy="838200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6858000" y="1809750"/>
                  <a:ext cx="533400" cy="6096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6934200" y="1581150"/>
                  <a:ext cx="533400" cy="8382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V="1">
                  <a:off x="5562600" y="1581150"/>
                  <a:ext cx="1371600" cy="5334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5638800" y="1657350"/>
                  <a:ext cx="1219200" cy="7620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 flipV="1">
                  <a:off x="5562600" y="2038350"/>
                  <a:ext cx="1295400" cy="762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6438792" y="2343150"/>
                <a:ext cx="1147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secondary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65" name="Straight Arrow Connector 64"/>
            <p:cNvCxnSpPr/>
            <p:nvPr/>
          </p:nvCxnSpPr>
          <p:spPr>
            <a:xfrm flipH="1">
              <a:off x="6858000" y="3409950"/>
              <a:ext cx="914400" cy="304800"/>
            </a:xfrm>
            <a:prstGeom prst="straightConnector1">
              <a:avLst/>
            </a:prstGeom>
            <a:ln w="38100" cap="rnd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RFRT : radio frequency ray tracing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StingRay : architecture &amp; core components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Parallel RF simulation</a:t>
            </a:r>
          </a:p>
          <a:p>
            <a:pPr marL="857250" lvl="1"/>
            <a:r>
              <a:rPr lang="en-US" sz="2000" dirty="0" err="1" smtClean="0">
                <a:solidFill>
                  <a:schemeClr val="bg1"/>
                </a:solidFill>
              </a:rPr>
              <a:t>OpenMP</a:t>
            </a:r>
            <a:r>
              <a:rPr lang="en-US" sz="2000" dirty="0" smtClean="0">
                <a:solidFill>
                  <a:schemeClr val="bg1"/>
                </a:solidFill>
              </a:rPr>
              <a:t> parallelization strategies</a:t>
            </a:r>
            <a:endParaRPr lang="en-US" sz="2000" i="1" dirty="0" smtClean="0">
              <a:solidFill>
                <a:schemeClr val="bg1"/>
              </a:solidFill>
            </a:endParaRP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Results &amp; conclusions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Agenda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3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" descr="C:\Users\christiaan.gribble\Desktop\figur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428750"/>
            <a:ext cx="2743200" cy="2057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Motivation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30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1352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Ray coherence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Visibility rays : coherent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Secondary rays : incoherent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Vector processing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Coherent rays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Low-level operations</a:t>
            </a:r>
          </a:p>
        </p:txBody>
      </p:sp>
      <p:grpSp>
        <p:nvGrpSpPr>
          <p:cNvPr id="2" name="Group 47"/>
          <p:cNvGrpSpPr/>
          <p:nvPr/>
        </p:nvGrpSpPr>
        <p:grpSpPr>
          <a:xfrm>
            <a:off x="6438792" y="1428750"/>
            <a:ext cx="1905000" cy="1283732"/>
            <a:chOff x="6438792" y="1428750"/>
            <a:chExt cx="1905000" cy="1283732"/>
          </a:xfrm>
        </p:grpSpPr>
        <p:grpSp>
          <p:nvGrpSpPr>
            <p:cNvPr id="3" name="Group 45"/>
            <p:cNvGrpSpPr/>
            <p:nvPr/>
          </p:nvGrpSpPr>
          <p:grpSpPr>
            <a:xfrm>
              <a:off x="6438792" y="1428750"/>
              <a:ext cx="1905000" cy="1219200"/>
              <a:chOff x="5562600" y="1504950"/>
              <a:chExt cx="1905000" cy="1219200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5562600" y="2114550"/>
                <a:ext cx="1905000" cy="0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5562600" y="2114550"/>
                <a:ext cx="1905000" cy="304800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5562600" y="1504950"/>
                <a:ext cx="1905000" cy="609600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V="1">
                <a:off x="5562600" y="1809750"/>
                <a:ext cx="1905000" cy="304800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5562600" y="2114550"/>
                <a:ext cx="1905000" cy="609600"/>
              </a:xfrm>
              <a:prstGeom prst="straightConnector1">
                <a:avLst/>
              </a:prstGeom>
              <a:ln w="38100" cap="rnd">
                <a:solidFill>
                  <a:schemeClr val="bg1"/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6438792" y="2343150"/>
              <a:ext cx="946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visibility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6477000" y="2952750"/>
            <a:ext cx="1905000" cy="1207532"/>
            <a:chOff x="6477000" y="2952750"/>
            <a:chExt cx="1905000" cy="1207532"/>
          </a:xfrm>
        </p:grpSpPr>
        <p:grpSp>
          <p:nvGrpSpPr>
            <p:cNvPr id="5" name="Group 48"/>
            <p:cNvGrpSpPr/>
            <p:nvPr/>
          </p:nvGrpSpPr>
          <p:grpSpPr>
            <a:xfrm>
              <a:off x="6477000" y="2952750"/>
              <a:ext cx="1905000" cy="1207532"/>
              <a:chOff x="6438792" y="1504950"/>
              <a:chExt cx="1905000" cy="1207532"/>
            </a:xfrm>
          </p:grpSpPr>
          <p:grpSp>
            <p:nvGrpSpPr>
              <p:cNvPr id="6" name="Group 45"/>
              <p:cNvGrpSpPr/>
              <p:nvPr/>
            </p:nvGrpSpPr>
            <p:grpSpPr>
              <a:xfrm>
                <a:off x="6438792" y="1504950"/>
                <a:ext cx="1905000" cy="838200"/>
                <a:chOff x="5562600" y="1581150"/>
                <a:chExt cx="1905000" cy="838200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6858000" y="1809750"/>
                  <a:ext cx="533400" cy="6096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6934200" y="1581150"/>
                  <a:ext cx="533400" cy="8382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V="1">
                  <a:off x="5562600" y="1581150"/>
                  <a:ext cx="1371600" cy="5334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5638800" y="1657350"/>
                  <a:ext cx="1219200" cy="7620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 flipV="1">
                  <a:off x="5562600" y="2038350"/>
                  <a:ext cx="1295400" cy="762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6438792" y="2343150"/>
                <a:ext cx="1147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secondary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65" name="Straight Arrow Connector 64"/>
            <p:cNvCxnSpPr/>
            <p:nvPr/>
          </p:nvCxnSpPr>
          <p:spPr>
            <a:xfrm flipH="1">
              <a:off x="6858000" y="3409950"/>
              <a:ext cx="914400" cy="304800"/>
            </a:xfrm>
            <a:prstGeom prst="straightConnector1">
              <a:avLst/>
            </a:prstGeom>
            <a:ln w="38100" cap="rnd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81"/>
          <p:cNvGrpSpPr/>
          <p:nvPr/>
        </p:nvGrpSpPr>
        <p:grpSpPr>
          <a:xfrm>
            <a:off x="6705600" y="2952750"/>
            <a:ext cx="1524000" cy="1066800"/>
            <a:chOff x="6705600" y="1352550"/>
            <a:chExt cx="1524000" cy="1066800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6705600" y="1581150"/>
              <a:ext cx="1295400" cy="8382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6781800" y="1352550"/>
              <a:ext cx="1447800" cy="9906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5" name="Rectangle 84"/>
          <p:cNvSpPr/>
          <p:nvPr/>
        </p:nvSpPr>
        <p:spPr>
          <a:xfrm>
            <a:off x="6248400" y="1352550"/>
            <a:ext cx="2362200" cy="1371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Motivation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31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1352" cy="3200400"/>
          </a:xfrm>
          <a:solidFill>
            <a:schemeClr val="tx2">
              <a:lumMod val="50000"/>
            </a:schemeClr>
          </a:solidFill>
          <a:ln w="28575">
            <a:solidFill>
              <a:schemeClr val="bg1">
                <a:lumMod val="50000"/>
              </a:schemeClr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Ray coherence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Visibility rays : coherent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Secondary rays : incoherent</a:t>
            </a:r>
          </a:p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Vector processing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Coherent rays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Low-level operations</a:t>
            </a:r>
          </a:p>
        </p:txBody>
      </p:sp>
      <p:grpSp>
        <p:nvGrpSpPr>
          <p:cNvPr id="2" name="Group 47"/>
          <p:cNvGrpSpPr/>
          <p:nvPr/>
        </p:nvGrpSpPr>
        <p:grpSpPr>
          <a:xfrm>
            <a:off x="6438792" y="1428750"/>
            <a:ext cx="1905000" cy="1283732"/>
            <a:chOff x="6438792" y="1428750"/>
            <a:chExt cx="1905000" cy="1283732"/>
          </a:xfrm>
        </p:grpSpPr>
        <p:grpSp>
          <p:nvGrpSpPr>
            <p:cNvPr id="3" name="Group 45"/>
            <p:cNvGrpSpPr/>
            <p:nvPr/>
          </p:nvGrpSpPr>
          <p:grpSpPr>
            <a:xfrm>
              <a:off x="6438792" y="1428750"/>
              <a:ext cx="1905000" cy="1219200"/>
              <a:chOff x="5562600" y="1504950"/>
              <a:chExt cx="1905000" cy="1219200"/>
            </a:xfrm>
          </p:grpSpPr>
          <p:cxnSp>
            <p:nvCxnSpPr>
              <p:cNvPr id="14" name="Straight Arrow Connector 13"/>
              <p:cNvCxnSpPr/>
              <p:nvPr/>
            </p:nvCxnSpPr>
            <p:spPr>
              <a:xfrm>
                <a:off x="5562600" y="2114550"/>
                <a:ext cx="1905000" cy="0"/>
              </a:xfrm>
              <a:prstGeom prst="straightConnector1">
                <a:avLst/>
              </a:prstGeom>
              <a:ln w="38100" cap="rnd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>
                <a:off x="5562600" y="2114550"/>
                <a:ext cx="1905000" cy="304800"/>
              </a:xfrm>
              <a:prstGeom prst="straightConnector1">
                <a:avLst/>
              </a:prstGeom>
              <a:ln w="38100" cap="rnd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5562600" y="1504950"/>
                <a:ext cx="1905000" cy="609600"/>
              </a:xfrm>
              <a:prstGeom prst="straightConnector1">
                <a:avLst/>
              </a:prstGeom>
              <a:ln w="38100" cap="rnd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/>
              <p:nvPr/>
            </p:nvCxnSpPr>
            <p:spPr>
              <a:xfrm flipV="1">
                <a:off x="5562600" y="1809750"/>
                <a:ext cx="1905000" cy="304800"/>
              </a:xfrm>
              <a:prstGeom prst="straightConnector1">
                <a:avLst/>
              </a:prstGeom>
              <a:ln w="38100" cap="rnd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5562600" y="2114550"/>
                <a:ext cx="1905000" cy="609600"/>
              </a:xfrm>
              <a:prstGeom prst="straightConnector1">
                <a:avLst/>
              </a:prstGeom>
              <a:ln w="38100" cap="rnd">
                <a:solidFill>
                  <a:schemeClr val="bg1">
                    <a:lumMod val="50000"/>
                  </a:schemeClr>
                </a:solidFill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TextBox 46"/>
            <p:cNvSpPr txBox="1"/>
            <p:nvPr/>
          </p:nvSpPr>
          <p:spPr>
            <a:xfrm>
              <a:off x="6438792" y="2343150"/>
              <a:ext cx="9460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>
                      <a:lumMod val="50000"/>
                    </a:schemeClr>
                  </a:solidFill>
                </a:rPr>
                <a:t>visibility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4" name="Group 67"/>
          <p:cNvGrpSpPr/>
          <p:nvPr/>
        </p:nvGrpSpPr>
        <p:grpSpPr>
          <a:xfrm>
            <a:off x="6477000" y="2952750"/>
            <a:ext cx="1905000" cy="1207532"/>
            <a:chOff x="6477000" y="2952750"/>
            <a:chExt cx="1905000" cy="1207532"/>
          </a:xfrm>
        </p:grpSpPr>
        <p:grpSp>
          <p:nvGrpSpPr>
            <p:cNvPr id="5" name="Group 48"/>
            <p:cNvGrpSpPr/>
            <p:nvPr/>
          </p:nvGrpSpPr>
          <p:grpSpPr>
            <a:xfrm>
              <a:off x="6477000" y="2952750"/>
              <a:ext cx="1905000" cy="1207532"/>
              <a:chOff x="6438792" y="1504950"/>
              <a:chExt cx="1905000" cy="1207532"/>
            </a:xfrm>
          </p:grpSpPr>
          <p:grpSp>
            <p:nvGrpSpPr>
              <p:cNvPr id="6" name="Group 45"/>
              <p:cNvGrpSpPr/>
              <p:nvPr/>
            </p:nvGrpSpPr>
            <p:grpSpPr>
              <a:xfrm>
                <a:off x="6438792" y="1504950"/>
                <a:ext cx="1905000" cy="838200"/>
                <a:chOff x="5562600" y="1581150"/>
                <a:chExt cx="1905000" cy="838200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V="1">
                  <a:off x="6858000" y="1809750"/>
                  <a:ext cx="533400" cy="6096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>
                  <a:off x="6934200" y="1581150"/>
                  <a:ext cx="533400" cy="8382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/>
                <p:cNvCxnSpPr/>
                <p:nvPr/>
              </p:nvCxnSpPr>
              <p:spPr>
                <a:xfrm flipV="1">
                  <a:off x="5562600" y="1581150"/>
                  <a:ext cx="1371600" cy="5334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>
                  <a:off x="5638800" y="1657350"/>
                  <a:ext cx="1219200" cy="7620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Arrow Connector 55"/>
                <p:cNvCxnSpPr/>
                <p:nvPr/>
              </p:nvCxnSpPr>
              <p:spPr>
                <a:xfrm flipV="1">
                  <a:off x="5562600" y="2038350"/>
                  <a:ext cx="1295400" cy="76200"/>
                </a:xfrm>
                <a:prstGeom prst="straightConnector1">
                  <a:avLst/>
                </a:prstGeom>
                <a:ln w="38100" cap="rnd">
                  <a:solidFill>
                    <a:schemeClr val="bg1"/>
                  </a:solidFill>
                  <a:tailEnd type="triangl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51" name="TextBox 50"/>
              <p:cNvSpPr txBox="1"/>
              <p:nvPr/>
            </p:nvSpPr>
            <p:spPr>
              <a:xfrm>
                <a:off x="6438792" y="2343150"/>
                <a:ext cx="11473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bg1"/>
                    </a:solidFill>
                  </a:rPr>
                  <a:t>secondary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cxnSp>
          <p:nvCxnSpPr>
            <p:cNvPr id="65" name="Straight Arrow Connector 64"/>
            <p:cNvCxnSpPr/>
            <p:nvPr/>
          </p:nvCxnSpPr>
          <p:spPr>
            <a:xfrm flipH="1">
              <a:off x="6858000" y="3409950"/>
              <a:ext cx="914400" cy="304800"/>
            </a:xfrm>
            <a:prstGeom prst="straightConnector1">
              <a:avLst/>
            </a:prstGeom>
            <a:ln w="38100" cap="rnd">
              <a:solidFill>
                <a:schemeClr val="bg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/>
          <p:cNvSpPr txBox="1"/>
          <p:nvPr/>
        </p:nvSpPr>
        <p:spPr>
          <a:xfrm>
            <a:off x="304800" y="3710285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RFRT is inherently incoherent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6705600" y="1504950"/>
            <a:ext cx="1524000" cy="1066800"/>
            <a:chOff x="6705600" y="1352550"/>
            <a:chExt cx="1524000" cy="1066800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6705600" y="1581150"/>
              <a:ext cx="1295400" cy="8382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V="1">
              <a:off x="6781800" y="1352550"/>
              <a:ext cx="1447800" cy="99060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38"/>
          <p:cNvSpPr/>
          <p:nvPr/>
        </p:nvSpPr>
        <p:spPr>
          <a:xfrm>
            <a:off x="6248400" y="2800350"/>
            <a:ext cx="2362200" cy="1371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core loop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32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4953000" y="1276350"/>
            <a:ext cx="3810000" cy="30480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noFill/>
          </a:ln>
        </p:spPr>
        <p:txBody>
          <a:bodyPr vert="horz" lIns="91440" tIns="91440" rIns="91440" bIns="91440" rtlCol="0">
            <a:norm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bg1"/>
                </a:solidFill>
              </a:rPr>
              <a:t>No p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-level parallelism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// Generate path originating from current transmitter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Transceiver*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tr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transceivers[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txrx%ntxrx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];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Path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path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tr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-&gt;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samplePrimaryRay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(),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tr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-&gt;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getPower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());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// Trace path to completion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while (!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path.traceNextRay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(scene))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;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// Record state, advance to next transceiver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…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while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Simulation has been stopped, finish in-flight paths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 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1000" y="1581150"/>
            <a:ext cx="4419600" cy="533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1000" y="2190750"/>
            <a:ext cx="4419600" cy="5334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81000" y="2800350"/>
            <a:ext cx="4419600" cy="457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2" grpId="0" animBg="1"/>
      <p:bldP spid="22" grpId="1" animBg="1"/>
      <p:bldP spid="2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core loop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33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4953000" y="1276350"/>
            <a:ext cx="3810000" cy="30480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noFill/>
          </a:ln>
        </p:spPr>
        <p:txBody>
          <a:bodyPr vert="horz" lIns="91440" tIns="91440" rIns="91440" bIns="91440" rtlCol="0">
            <a:norm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No p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-level parallelism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Courier New" pitchFamily="49" charset="0"/>
              </a:rPr>
              <a:t>Performance baseline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// Generate path originating from current transmitter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Transceiver*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tr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transceivers[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txrx%ntxrx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];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Path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path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tr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-&gt;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samplePrimaryRay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(),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tr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-&gt;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getPower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());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// Trace path to completion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while (!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path.traceNextRay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(scene))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;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// Record state, advance to next transceiver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…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while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Simulation has been stopped, finish in-flight paths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 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core loop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34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ontent Placeholder 2"/>
          <p:cNvSpPr txBox="1">
            <a:spLocks/>
          </p:cNvSpPr>
          <p:nvPr/>
        </p:nvSpPr>
        <p:spPr>
          <a:xfrm>
            <a:off x="4953000" y="1276350"/>
            <a:ext cx="3810000" cy="30480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noFill/>
          </a:ln>
        </p:spPr>
        <p:txBody>
          <a:bodyPr vert="horz" lIns="91440" tIns="91440" rIns="91440" bIns="91440" rtlCol="0">
            <a:norm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No p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ath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-level parallelism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Courier New" pitchFamily="49" charset="0"/>
              </a:rPr>
              <a:t>Performance baseline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// Generate path originating from current transmitter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Transceiver*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tr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transceivers[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txrx%ntxrx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];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Path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path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tr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-&gt;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samplePrimaryRay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(),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tr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-&gt;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getPower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());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// Trace path to completion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while (!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path.traceNextRay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(scene))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;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// Record state, advance to next transceiver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…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while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Simulation has been stopped, finish in-flight paths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 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800" y="3938885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About 3.7 million rays/second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276350"/>
            <a:ext cx="3810000" cy="3048000"/>
          </a:xfrm>
          <a:solidFill>
            <a:schemeClr val="tx2">
              <a:lumMod val="50000"/>
            </a:schemeClr>
          </a:solidFill>
          <a:ln w="28575">
            <a:noFill/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000" dirty="0" smtClean="0">
                <a:solidFill>
                  <a:schemeClr val="bg1"/>
                </a:solidFill>
              </a:rPr>
              <a:t>Path-level parallelism</a:t>
            </a:r>
          </a:p>
          <a:p>
            <a:pPr marL="857250" lvl="1"/>
            <a:r>
              <a:rPr lang="en-US" sz="1600" dirty="0" smtClean="0">
                <a:solidFill>
                  <a:schemeClr val="bg1"/>
                </a:solidFill>
              </a:rPr>
              <a:t>Maintain pool of live paths</a:t>
            </a:r>
          </a:p>
          <a:p>
            <a:pPr marL="857250" lvl="1"/>
            <a:r>
              <a:rPr lang="en-US" sz="1600" dirty="0" smtClean="0">
                <a:solidFill>
                  <a:schemeClr val="bg1"/>
                </a:solidFill>
              </a:rPr>
              <a:t>Distribute paths across threads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35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for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for (auto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 ++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…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} // End for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while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Simulation has been stopped, finish in-flight paths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 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276350"/>
            <a:ext cx="3810000" cy="3048000"/>
          </a:xfrm>
          <a:solidFill>
            <a:schemeClr val="tx2">
              <a:lumMod val="50000"/>
            </a:schemeClr>
          </a:solidFill>
          <a:ln w="28575">
            <a:noFill/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Path-level parallelism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Maintain pool of live paths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Distribute paths across threads</a:t>
            </a:r>
          </a:p>
          <a:p>
            <a:pPr marL="457200"/>
            <a:r>
              <a:rPr lang="en-US" sz="2000" dirty="0" err="1" smtClean="0">
                <a:solidFill>
                  <a:schemeClr val="bg1"/>
                </a:solidFill>
              </a:rPr>
              <a:t>OpenMP</a:t>
            </a:r>
            <a:r>
              <a:rPr lang="en-US" sz="2000" dirty="0" smtClean="0">
                <a:solidFill>
                  <a:schemeClr val="bg1"/>
                </a:solidFill>
              </a:rPr>
              <a:t> constructs</a:t>
            </a:r>
          </a:p>
          <a:p>
            <a:pPr marL="857250" lvl="1"/>
            <a:r>
              <a:rPr lang="en-US" sz="12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for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36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for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for (auto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 ++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…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} // End for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while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Simulation has been stopped, finish in-flight paths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 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1000" y="1581150"/>
            <a:ext cx="4419600" cy="838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276350"/>
            <a:ext cx="3810000" cy="3048000"/>
          </a:xfrm>
          <a:solidFill>
            <a:schemeClr val="tx2">
              <a:lumMod val="50000"/>
            </a:schemeClr>
          </a:solidFill>
          <a:ln w="28575">
            <a:noFill/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Path-level parallelism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Maintain pool of live paths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Distribute paths across threads</a:t>
            </a:r>
          </a:p>
          <a:p>
            <a:pPr marL="457200"/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OpenMP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constructs</a:t>
            </a:r>
          </a:p>
          <a:p>
            <a:pPr marL="857250" lvl="1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parallel for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37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for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for (auto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 ++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…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} // End for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while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Simulation has been stopped, finish in-flight paths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 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04800" y="3938885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Simple…  But is it effective?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38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Results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graphicFrame>
        <p:nvGraphicFramePr>
          <p:cNvPr id="32" name="Chart 31"/>
          <p:cNvGraphicFramePr/>
          <p:nvPr>
            <p:extLst>
              <p:ext uri="{D42A27DB-BD31-4B8C-83A1-F6EECF244321}">
                <p14:modId xmlns:p14="http://schemas.microsoft.com/office/powerpoint/2010/main" xmlns="" val="69061920"/>
              </p:ext>
            </p:extLst>
          </p:nvPr>
        </p:nvGraphicFramePr>
        <p:xfrm>
          <a:off x="381000" y="1276350"/>
          <a:ext cx="8382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1276350"/>
            <a:ext cx="3810000" cy="3048000"/>
          </a:xfrm>
          <a:solidFill>
            <a:schemeClr val="tx2">
              <a:lumMod val="50000"/>
            </a:schemeClr>
          </a:solidFill>
          <a:ln w="28575">
            <a:noFill/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Path-level parallelism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Maintain pool of live paths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Distribute paths across threads</a:t>
            </a:r>
          </a:p>
          <a:p>
            <a:pPr marL="457200"/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OpenMP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constructs</a:t>
            </a:r>
          </a:p>
          <a:p>
            <a:pPr marL="857250" lvl="1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parallel for</a:t>
            </a: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39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for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for (auto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 ++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…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} // End for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while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Simulation has been stopped, finish in-flight paths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 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  <p:cxnSp>
        <p:nvCxnSpPr>
          <p:cNvPr id="22" name="Straight Arrow Connector 21"/>
          <p:cNvCxnSpPr>
            <a:stCxn id="27" idx="1"/>
          </p:cNvCxnSpPr>
          <p:nvPr/>
        </p:nvCxnSpPr>
        <p:spPr>
          <a:xfrm flipH="1" flipV="1">
            <a:off x="1447800" y="2419350"/>
            <a:ext cx="1600200" cy="1171545"/>
          </a:xfrm>
          <a:prstGeom prst="straightConnector1">
            <a:avLst/>
          </a:prstGeom>
          <a:ln w="38100" cap="rnd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048000" y="3390840"/>
            <a:ext cx="502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Implicit barrier </a:t>
            </a: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: unnecessary synchronization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Introduction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RFRT : radio frequency ray tracing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StingRay : architecture &amp; core components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Parallel RF simulation</a:t>
            </a:r>
          </a:p>
          <a:p>
            <a:pPr marL="857250" lvl="1"/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OpenMP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parallelization strategies</a:t>
            </a:r>
            <a:endParaRPr lang="en-US" sz="2000" i="1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Results &amp; conclusions</a:t>
            </a: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Wrap-up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Agenda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4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2769" name="Picture 1" descr="C:\Users\christiaan.gribble\Desktop\figur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428750"/>
            <a:ext cx="2743200" cy="20574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40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953000" y="1276350"/>
            <a:ext cx="3810000" cy="3048000"/>
          </a:xfrm>
          <a:solidFill>
            <a:schemeClr val="tx2">
              <a:lumMod val="50000"/>
            </a:schemeClr>
          </a:solidFill>
          <a:ln w="28575">
            <a:noFill/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000" dirty="0" smtClean="0">
                <a:solidFill>
                  <a:schemeClr val="bg1"/>
                </a:solidFill>
              </a:rPr>
              <a:t>Path-level parallelism</a:t>
            </a:r>
          </a:p>
          <a:p>
            <a:pPr marL="857250" lvl="1"/>
            <a:r>
              <a:rPr lang="en-US" sz="1600" dirty="0" smtClean="0">
                <a:solidFill>
                  <a:schemeClr val="bg1"/>
                </a:solidFill>
              </a:rPr>
              <a:t>Distribute core loop</a:t>
            </a:r>
          </a:p>
          <a:p>
            <a:pPr marL="857250" lvl="1"/>
            <a:r>
              <a:rPr lang="en-US" sz="1600" dirty="0" smtClean="0">
                <a:solidFill>
                  <a:schemeClr val="bg1"/>
                </a:solidFill>
              </a:rPr>
              <a:t>Cooperate to complete paths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for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nowait</a:t>
            </a:r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for (auto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 ++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…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} // End for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} // End while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Simulation has been stopped, finish in-flight paths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 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41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953000" y="1276350"/>
            <a:ext cx="3810000" cy="3048000"/>
          </a:xfrm>
          <a:solidFill>
            <a:schemeClr val="tx2">
              <a:lumMod val="50000"/>
            </a:schemeClr>
          </a:solidFill>
          <a:ln w="28575">
            <a:noFill/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Path-level parallelism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Distribute core loop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Cooperate to complete paths</a:t>
            </a:r>
          </a:p>
          <a:p>
            <a:pPr marL="457200"/>
            <a:r>
              <a:rPr lang="en-US" sz="2000" dirty="0" err="1" smtClean="0">
                <a:solidFill>
                  <a:schemeClr val="bg1"/>
                </a:solidFill>
              </a:rPr>
              <a:t>OpenMP</a:t>
            </a:r>
            <a:r>
              <a:rPr lang="en-US" sz="2000" dirty="0" smtClean="0">
                <a:solidFill>
                  <a:schemeClr val="bg1"/>
                </a:solidFill>
              </a:rPr>
              <a:t> constructs</a:t>
            </a:r>
          </a:p>
          <a:p>
            <a:pPr marL="857250" lvl="1"/>
            <a:r>
              <a:rPr lang="en-US" sz="12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  <a:p>
            <a:pPr marL="857250" lvl="1"/>
            <a:r>
              <a:rPr lang="en-US" sz="12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for </a:t>
            </a:r>
            <a:r>
              <a:rPr lang="en-US" sz="12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nowait</a:t>
            </a:r>
            <a:endParaRPr lang="en-US" sz="12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for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nowait</a:t>
            </a:r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for (auto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 ++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…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} // End for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} // End while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Simulation has been stopped, finish in-flight paths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 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81000" y="1276350"/>
            <a:ext cx="4419600" cy="1752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81000" y="1885950"/>
            <a:ext cx="4419600" cy="838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42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953000" y="1276350"/>
            <a:ext cx="3810000" cy="3048000"/>
          </a:xfrm>
          <a:solidFill>
            <a:schemeClr val="tx2">
              <a:lumMod val="50000"/>
            </a:schemeClr>
          </a:solidFill>
          <a:ln w="28575">
            <a:noFill/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Path-level parallelism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Distribute core loop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Cooperate to complete paths</a:t>
            </a:r>
          </a:p>
          <a:p>
            <a:pPr marL="457200"/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OpenMP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constructs</a:t>
            </a:r>
          </a:p>
          <a:p>
            <a:pPr marL="857250" lvl="1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  <a:p>
            <a:pPr marL="857250" lvl="1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for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nowait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for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nowait</a:t>
            </a:r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for (auto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 ++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…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} // End for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} // End while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Simulation has been stopped, finish in-flight paths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 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4800" y="3938885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Relatively simple…  But does it alleviate synchronization?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Results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43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xmlns="" val="69061920"/>
              </p:ext>
            </p:extLst>
          </p:nvPr>
        </p:nvGraphicFramePr>
        <p:xfrm>
          <a:off x="381000" y="1276350"/>
          <a:ext cx="8382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44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4953000" y="1276350"/>
            <a:ext cx="3810000" cy="3048000"/>
          </a:xfrm>
          <a:solidFill>
            <a:schemeClr val="tx2">
              <a:lumMod val="50000"/>
            </a:schemeClr>
          </a:solidFill>
          <a:ln w="28575">
            <a:noFill/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Path-level parallelism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Distribute core loop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Cooperate to complete paths</a:t>
            </a:r>
          </a:p>
          <a:p>
            <a:pPr marL="457200"/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OpenMP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constructs</a:t>
            </a:r>
          </a:p>
          <a:p>
            <a:pPr marL="857250" lvl="1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  <a:p>
            <a:pPr marL="857250" lvl="1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for </a:t>
            </a:r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nowait</a:t>
            </a:r>
            <a:endParaRPr lang="en-US" sz="1200" dirty="0" smtClean="0">
              <a:solidFill>
                <a:schemeClr val="bg1">
                  <a:lumMod val="50000"/>
                </a:schemeClr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for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nowait</a:t>
            </a:r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for (auto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 ++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…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} // End for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} // End while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Simulation has been stopped, finish in-flight paths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//  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…</a:t>
            </a:r>
          </a:p>
        </p:txBody>
      </p:sp>
      <p:cxnSp>
        <p:nvCxnSpPr>
          <p:cNvPr id="23" name="Straight Arrow Connector 22"/>
          <p:cNvCxnSpPr>
            <a:stCxn id="24" idx="1"/>
          </p:cNvCxnSpPr>
          <p:nvPr/>
        </p:nvCxnSpPr>
        <p:spPr>
          <a:xfrm flipH="1" flipV="1">
            <a:off x="1981200" y="2114550"/>
            <a:ext cx="1524000" cy="1647855"/>
          </a:xfrm>
          <a:prstGeom prst="straightConnector1">
            <a:avLst/>
          </a:prstGeom>
          <a:ln w="38100" cap="rnd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05200" y="3562350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for </a:t>
            </a:r>
            <a:r>
              <a:rPr lang="en-US" sz="16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nowait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: threads proceed independently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45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953000" y="1276350"/>
            <a:ext cx="3810000" cy="3048000"/>
          </a:xfrm>
          <a:solidFill>
            <a:schemeClr val="tx2">
              <a:lumMod val="50000"/>
            </a:schemeClr>
          </a:solidFill>
          <a:ln w="28575">
            <a:noFill/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000" dirty="0" smtClean="0">
                <a:solidFill>
                  <a:schemeClr val="bg1"/>
                </a:solidFill>
              </a:rPr>
              <a:t>Path-level parallelism</a:t>
            </a:r>
          </a:p>
          <a:p>
            <a:pPr marL="857250" lvl="1"/>
            <a:r>
              <a:rPr lang="en-US" sz="1600" dirty="0" smtClean="0">
                <a:solidFill>
                  <a:schemeClr val="bg1"/>
                </a:solidFill>
              </a:rPr>
              <a:t>Maintain pool of live paths</a:t>
            </a:r>
          </a:p>
          <a:p>
            <a:pPr marL="857250" lvl="1"/>
            <a:r>
              <a:rPr lang="en-US" sz="1600" dirty="0" smtClean="0">
                <a:solidFill>
                  <a:schemeClr val="bg1"/>
                </a:solidFill>
              </a:rPr>
              <a:t>Distribute work across threads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single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for (auto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 ++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task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Path&amp; path =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livePaths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];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{ … } // End while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// Simulation has been stopped, finish in-flight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//   paths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…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task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} // End for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single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46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953000" y="1276350"/>
            <a:ext cx="3810000" cy="3048000"/>
          </a:xfrm>
          <a:solidFill>
            <a:schemeClr val="tx2">
              <a:lumMod val="50000"/>
            </a:schemeClr>
          </a:solidFill>
          <a:ln w="28575">
            <a:noFill/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Path-level parallelism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Maintain pool of live paths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Distribute work across threads</a:t>
            </a:r>
          </a:p>
          <a:p>
            <a:pPr marL="457200"/>
            <a:r>
              <a:rPr lang="en-US" sz="2000" dirty="0" err="1" smtClean="0">
                <a:solidFill>
                  <a:schemeClr val="bg1"/>
                </a:solidFill>
              </a:rPr>
              <a:t>OpenMP</a:t>
            </a:r>
            <a:r>
              <a:rPr lang="en-US" sz="2000" dirty="0" smtClean="0">
                <a:solidFill>
                  <a:schemeClr val="bg1"/>
                </a:solidFill>
              </a:rPr>
              <a:t> constructs</a:t>
            </a:r>
          </a:p>
          <a:p>
            <a:pPr marL="857250" lvl="1"/>
            <a:r>
              <a:rPr lang="en-US" sz="12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  <a:p>
            <a:pPr marL="857250" lvl="1"/>
            <a:r>
              <a:rPr lang="en-US" sz="12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single</a:t>
            </a:r>
          </a:p>
          <a:p>
            <a:pPr marL="857250" lvl="1"/>
            <a:r>
              <a:rPr lang="en-US" sz="12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task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single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for (auto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 ++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task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Path&amp; path =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livePaths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];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{ … } // End while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// Simulation has been stopped, finish in-flight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//   paths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…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task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} // End for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single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81000" y="1276350"/>
            <a:ext cx="4419600" cy="29718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81000" y="1581150"/>
            <a:ext cx="4419600" cy="25146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81000" y="2190750"/>
            <a:ext cx="4419600" cy="1600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47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953000" y="1276350"/>
            <a:ext cx="3810000" cy="3048000"/>
          </a:xfrm>
          <a:solidFill>
            <a:schemeClr val="tx2">
              <a:lumMod val="50000"/>
            </a:schemeClr>
          </a:solidFill>
          <a:ln w="28575">
            <a:noFill/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Path-level parallelism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Maintain pool of live paths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Distribute work across threads</a:t>
            </a:r>
          </a:p>
          <a:p>
            <a:pPr marL="457200"/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OpenMP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constructs</a:t>
            </a:r>
          </a:p>
          <a:p>
            <a:pPr marL="857250" lvl="1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  <a:p>
            <a:pPr marL="857250" lvl="1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single</a:t>
            </a:r>
          </a:p>
          <a:p>
            <a:pPr marL="857250" lvl="1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task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single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for (auto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 ++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task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Path&amp; path =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livePaths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];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{ … } // End while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// Simulation has been stopped, finish in-flight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//   paths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…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task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} // End for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single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04800" y="3938885"/>
            <a:ext cx="853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Complex…  Is tasking actually necessary?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Results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48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graphicFrame>
        <p:nvGraphicFramePr>
          <p:cNvPr id="12" name="Chart 11"/>
          <p:cNvGraphicFramePr/>
          <p:nvPr>
            <p:extLst>
              <p:ext uri="{D42A27DB-BD31-4B8C-83A1-F6EECF244321}">
                <p14:modId xmlns:p14="http://schemas.microsoft.com/office/powerpoint/2010/main" xmlns="" val="69061920"/>
              </p:ext>
            </p:extLst>
          </p:nvPr>
        </p:nvGraphicFramePr>
        <p:xfrm>
          <a:off x="381000" y="1276350"/>
          <a:ext cx="8382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 simulation – </a:t>
            </a:r>
            <a:r>
              <a:rPr lang="en-US" dirty="0" err="1" smtClean="0">
                <a:solidFill>
                  <a:schemeClr val="bg1"/>
                </a:solidFill>
              </a:rPr>
              <a:t>OpenMP</a:t>
            </a:r>
            <a:r>
              <a:rPr lang="en-US" dirty="0" smtClean="0">
                <a:solidFill>
                  <a:schemeClr val="bg1"/>
                </a:solidFill>
              </a:rPr>
              <a:t> v3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49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01752" y="1200150"/>
            <a:ext cx="8531352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ontent Placeholder 2"/>
          <p:cNvSpPr>
            <a:spLocks noGrp="1"/>
          </p:cNvSpPr>
          <p:nvPr>
            <p:ph idx="1"/>
          </p:nvPr>
        </p:nvSpPr>
        <p:spPr>
          <a:xfrm>
            <a:off x="4953000" y="1276350"/>
            <a:ext cx="3810000" cy="3048000"/>
          </a:xfrm>
          <a:solidFill>
            <a:schemeClr val="tx2">
              <a:lumMod val="50000"/>
            </a:schemeClr>
          </a:solidFill>
          <a:ln w="28575">
            <a:noFill/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Path-level parallelism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Maintain pool of live paths</a:t>
            </a:r>
          </a:p>
          <a:p>
            <a:pPr marL="857250" lvl="1"/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Distribute work across threads</a:t>
            </a:r>
          </a:p>
          <a:p>
            <a:pPr marL="457200"/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OpenMP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constructs</a:t>
            </a:r>
          </a:p>
          <a:p>
            <a:pPr marL="857250" lvl="1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  <a:p>
            <a:pPr marL="857250" lvl="1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single</a:t>
            </a:r>
          </a:p>
          <a:p>
            <a:pPr marL="857250" lvl="1"/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task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81000" y="1276350"/>
            <a:ext cx="4568994" cy="3048000"/>
          </a:xfrm>
          <a:prstGeom prst="rect">
            <a:avLst/>
          </a:prstGeom>
          <a:noFill/>
          <a:ln w="3175">
            <a:noFill/>
          </a:ln>
        </p:spPr>
        <p:txBody>
          <a:bodyPr wrap="square" rtlCol="0">
            <a:noAutofit/>
          </a:bodyPr>
          <a:lstStyle/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num_threads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nthreads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single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for (auto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= 0;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&lt;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npaths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; ++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#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pragma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task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{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Path&amp; path =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livePaths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];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while (running)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{ … } // End while</a:t>
            </a:r>
          </a:p>
          <a:p>
            <a:endParaRPr lang="en-US" sz="1000" dirty="0" smtClean="0">
              <a:solidFill>
                <a:schemeClr val="bg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// Simulation has been stopped, finish in-flight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//   paths and terminate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  …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  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task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  } // End for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 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single</a:t>
            </a:r>
          </a:p>
          <a:p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} // End </a:t>
            </a:r>
            <a:r>
              <a:rPr lang="en-US" sz="10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0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</a:t>
            </a:r>
          </a:p>
        </p:txBody>
      </p:sp>
      <p:cxnSp>
        <p:nvCxnSpPr>
          <p:cNvPr id="24" name="Straight Arrow Connector 23"/>
          <p:cNvCxnSpPr>
            <a:stCxn id="25" idx="1"/>
          </p:cNvCxnSpPr>
          <p:nvPr/>
        </p:nvCxnSpPr>
        <p:spPr>
          <a:xfrm flipH="1" flipV="1">
            <a:off x="1752600" y="1809751"/>
            <a:ext cx="2133600" cy="2085944"/>
          </a:xfrm>
          <a:prstGeom prst="straightConnector1">
            <a:avLst/>
          </a:prstGeom>
          <a:ln w="38100" cap="rnd">
            <a:solidFill>
              <a:schemeClr val="accent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886200" y="369564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sz="160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single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  <a:sym typeface="Wingdings" pitchFamily="2" charset="2"/>
              </a:rPr>
              <a:t>: higher overhead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352550"/>
            <a:ext cx="7467600" cy="28956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495550" y="2020491"/>
            <a:ext cx="4152900" cy="1465659"/>
            <a:chOff x="2209800" y="2020491"/>
            <a:chExt cx="4152900" cy="1465659"/>
          </a:xfrm>
        </p:grpSpPr>
        <p:sp>
          <p:nvSpPr>
            <p:cNvPr id="13" name="Title 1"/>
            <p:cNvSpPr txBox="1">
              <a:spLocks/>
            </p:cNvSpPr>
            <p:nvPr/>
          </p:nvSpPr>
          <p:spPr>
            <a:xfrm>
              <a:off x="3581400" y="2020491"/>
              <a:ext cx="2781300" cy="1102519"/>
            </a:xfrm>
            <a:prstGeom prst="rect">
              <a:avLst/>
            </a:prstGeom>
          </p:spPr>
          <p:txBody>
            <a:bodyPr anchor="ctr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Introduction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15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09800" y="2114550"/>
              <a:ext cx="1200150" cy="1371600"/>
            </a:xfrm>
            <a:prstGeom prst="rect">
              <a:avLst/>
            </a:prstGeom>
            <a:noFill/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50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04800" y="1200150"/>
            <a:ext cx="5638800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91440" tIns="91440" rIns="91440" bIns="91440" rtlCol="0">
            <a:norm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Parallelization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strategies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200" dirty="0" smtClean="0">
                <a:solidFill>
                  <a:schemeClr val="bg1"/>
                </a:solidFill>
              </a:rPr>
              <a:t>v1 : </a:t>
            </a:r>
            <a:r>
              <a:rPr lang="en-US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parallel for</a:t>
            </a:r>
            <a:endParaRPr kumimoji="0" lang="en-US" b="0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v2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omp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 parallel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omp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 for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nowait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urier New" pitchFamily="49" charset="0"/>
              <a:cs typeface="Courier New" pitchFamily="49" charset="0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baseline="0" dirty="0" smtClean="0">
                <a:solidFill>
                  <a:schemeClr val="bg1"/>
                </a:solidFill>
              </a:rPr>
              <a:t>v3 : </a:t>
            </a:r>
            <a:r>
              <a:rPr lang="en-US" baseline="0" dirty="0" err="1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baseline="0" dirty="0" smtClean="0">
                <a:solidFill>
                  <a:schemeClr val="bg1"/>
                </a:solidFill>
                <a:latin typeface="Courier New" pitchFamily="49" charset="0"/>
                <a:cs typeface="Courier New" pitchFamily="49" charset="0"/>
              </a:rPr>
              <a:t> task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ourier New" pitchFamily="49" charset="0"/>
              <a:cs typeface="Courier New" pitchFamily="49" charset="0"/>
            </a:endParaRPr>
          </a:p>
        </p:txBody>
      </p:sp>
      <p:pic>
        <p:nvPicPr>
          <p:cNvPr id="25" name="Picture 4" descr="C:\Users\christiaan.gribble\Desktop\figur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428750"/>
            <a:ext cx="2743200" cy="2057400"/>
          </a:xfrm>
          <a:prstGeom prst="rect">
            <a:avLst/>
          </a:prstGeom>
          <a:noFill/>
          <a:ln w="28575">
            <a:solidFill>
              <a:srgbClr val="FFFFFF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51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04800" y="1200150"/>
            <a:ext cx="5638800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91440" tIns="91440" rIns="91440" bIns="91440" rtlCol="0">
            <a:norm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Parallelization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strategies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v1 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parallel for</a:t>
            </a:r>
            <a:endParaRPr kumimoji="0" lang="en-US" b="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v2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omp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 parallel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omp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 for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nowait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ourier New" pitchFamily="49" charset="0"/>
              <a:cs typeface="Courier New" pitchFamily="49" charset="0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baseline="0" dirty="0" smtClean="0">
                <a:solidFill>
                  <a:schemeClr val="bg1">
                    <a:lumMod val="50000"/>
                  </a:schemeClr>
                </a:solidFill>
              </a:rPr>
              <a:t>v3 : </a:t>
            </a:r>
            <a:r>
              <a:rPr lang="en-US" baseline="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baseline="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task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ourier New" pitchFamily="49" charset="0"/>
              <a:cs typeface="Courier New" pitchFamily="49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schemeClr val="bg1"/>
                </a:solidFill>
              </a:rPr>
              <a:t>P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-level parallelism : effective</a:t>
            </a:r>
          </a:p>
        </p:txBody>
      </p:sp>
      <p:pic>
        <p:nvPicPr>
          <p:cNvPr id="25" name="Picture 4" descr="C:\Users\christiaan.gribble\Desktop\figur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428750"/>
            <a:ext cx="2743200" cy="2057400"/>
          </a:xfrm>
          <a:prstGeom prst="rect">
            <a:avLst/>
          </a:prstGeom>
          <a:noFill/>
          <a:ln w="28575">
            <a:solidFill>
              <a:srgbClr val="FFFFFF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Conclusions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52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304800" y="1200150"/>
            <a:ext cx="5638800" cy="32004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vert="horz" lIns="91440" tIns="91440" rIns="91440" bIns="91440" rtlCol="0">
            <a:norm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Parallelization</a:t>
            </a:r>
            <a:r>
              <a:rPr kumimoji="0" lang="en-US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strategies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lvl="1" indent="-285750">
              <a:spcBef>
                <a:spcPct val="20000"/>
              </a:spcBef>
              <a:buFont typeface="Arial" pitchFamily="34" charset="0"/>
              <a:buChar char="–"/>
              <a:defRPr/>
            </a:pPr>
            <a:r>
              <a:rPr lang="en-US" sz="2200" dirty="0" smtClean="0">
                <a:solidFill>
                  <a:schemeClr val="bg1">
                    <a:lumMod val="50000"/>
                  </a:schemeClr>
                </a:solidFill>
              </a:rPr>
              <a:t>v1 :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parallel for</a:t>
            </a:r>
            <a:endParaRPr kumimoji="0" lang="en-US" b="0" i="1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v2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: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omp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 parallel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omp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 for </a:t>
            </a:r>
            <a:r>
              <a:rPr kumimoji="0" lang="en-US" b="0" i="0" u="none" strike="noStrike" kern="1200" cap="none" spc="0" normalizeH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ourier New" pitchFamily="49" charset="0"/>
                <a:cs typeface="Courier New" pitchFamily="49" charset="0"/>
              </a:rPr>
              <a:t>nowait</a:t>
            </a: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ourier New" pitchFamily="49" charset="0"/>
              <a:cs typeface="Courier New" pitchFamily="49" charset="0"/>
            </a:endParaRPr>
          </a:p>
          <a:p>
            <a:pPr marL="8572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r>
              <a:rPr lang="en-US" sz="2000" baseline="0" dirty="0" smtClean="0">
                <a:solidFill>
                  <a:schemeClr val="bg1">
                    <a:lumMod val="50000"/>
                  </a:schemeClr>
                </a:solidFill>
              </a:rPr>
              <a:t>v3 : </a:t>
            </a:r>
            <a:r>
              <a:rPr lang="en-US" baseline="0" dirty="0" err="1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omp</a:t>
            </a:r>
            <a:r>
              <a:rPr lang="en-US" baseline="0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 task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ourier New" pitchFamily="49" charset="0"/>
              <a:cs typeface="Courier New" pitchFamily="49" charset="0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P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ath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-level parallelism : effective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400" noProof="0" dirty="0" err="1" smtClean="0">
                <a:solidFill>
                  <a:schemeClr val="bg1"/>
                </a:solidFill>
              </a:rPr>
              <a:t>Vectorization</a:t>
            </a:r>
            <a:r>
              <a:rPr lang="en-US" sz="2400" noProof="0" dirty="0" smtClean="0">
                <a:solidFill>
                  <a:schemeClr val="bg1"/>
                </a:solidFill>
              </a:rPr>
              <a:t> : open problem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5" name="Picture 4" descr="C:\Users\christiaan.gribble\Desktop\figur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1428750"/>
            <a:ext cx="2743200" cy="2057400"/>
          </a:xfrm>
          <a:prstGeom prst="rect">
            <a:avLst/>
          </a:prstGeom>
          <a:noFill/>
          <a:ln w="28575">
            <a:solidFill>
              <a:srgbClr val="FFFFFF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352550"/>
            <a:ext cx="7467600" cy="28956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867025" y="2020491"/>
            <a:ext cx="3409950" cy="1465659"/>
            <a:chOff x="2209800" y="2020491"/>
            <a:chExt cx="3409950" cy="1465659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3581400" y="2020491"/>
              <a:ext cx="2038350" cy="1102519"/>
            </a:xfrm>
            <a:prstGeom prst="rect">
              <a:avLst/>
            </a:prstGeom>
          </p:spPr>
          <p:txBody>
            <a:bodyPr anchor="ctr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Wrap-up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8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09800" y="2114550"/>
              <a:ext cx="1200150" cy="1371600"/>
            </a:xfrm>
            <a:prstGeom prst="rect">
              <a:avLst/>
            </a:prstGeom>
            <a:noFill/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1352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RF simulation : critical to planning, analyzing, &amp; optimizing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     communication networks</a:t>
            </a:r>
            <a:endParaRPr lang="en-US" sz="19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Take-home messages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54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1352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RF simulation</a:t>
            </a: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RF ray tracing : high performance alternative to traditional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     RF simulation methods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Take-home messages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55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1352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RF simulation</a:t>
            </a:r>
          </a:p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RF ray tracing</a:t>
            </a: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StingRay : enables a combined simulation/visualization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     approach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Take-home messages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56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1352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RF simulation</a:t>
            </a:r>
          </a:p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RF ray tracing</a:t>
            </a:r>
          </a:p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StingRay</a:t>
            </a: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Parallelization with </a:t>
            </a:r>
            <a:r>
              <a:rPr lang="en-US" sz="2400" dirty="0" err="1" smtClean="0">
                <a:solidFill>
                  <a:schemeClr val="bg1"/>
                </a:solidFill>
              </a:rPr>
              <a:t>OpenMP</a:t>
            </a:r>
            <a:r>
              <a:rPr lang="en-US" sz="2400" dirty="0" smtClean="0">
                <a:solidFill>
                  <a:schemeClr val="bg1"/>
                </a:solidFill>
              </a:rPr>
              <a:t> : careful attention to path-level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     parallelism enables scalable, high performance RFRT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Take-home messages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57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5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58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Future work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514850" y="2463800"/>
          <a:ext cx="114300" cy="215900"/>
        </p:xfrm>
        <a:graphic>
          <a:graphicData uri="http://schemas.openxmlformats.org/presentationml/2006/ole">
            <p:oleObj spid="_x0000_s553986" name="Equation" r:id="rId6" imgW="113956" imgH="215801" progId="Equation.3">
              <p:embed/>
            </p:oleObj>
          </a:graphicData>
        </a:graphic>
      </p:graphicFrame>
      <p:grpSp>
        <p:nvGrpSpPr>
          <p:cNvPr id="2" name="Group 37"/>
          <p:cNvGrpSpPr/>
          <p:nvPr/>
        </p:nvGrpSpPr>
        <p:grpSpPr>
          <a:xfrm>
            <a:off x="6172200" y="1435608"/>
            <a:ext cx="2743200" cy="2743200"/>
            <a:chOff x="6304237" y="1504949"/>
            <a:chExt cx="2707388" cy="2743200"/>
          </a:xfrm>
        </p:grpSpPr>
        <p:pic>
          <p:nvPicPr>
            <p:cNvPr id="31" name="Picture 3" descr="C:\Users\christiaan.gribble\Desktop\research\code\rtVTK\build-vs2010\icons\logo.bmp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6304237" y="1504949"/>
              <a:ext cx="2707388" cy="2743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8678250" y="3867149"/>
              <a:ext cx="333375" cy="381000"/>
            </a:xfrm>
            <a:prstGeom prst="rect">
              <a:avLst/>
            </a:prstGeom>
            <a:noFill/>
            <a:ln w="28575">
              <a:noFill/>
            </a:ln>
          </p:spPr>
        </p:pic>
      </p:grp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5626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 anchor="t">
            <a:normAutofit/>
          </a:bodyPr>
          <a:lstStyle/>
          <a:p>
            <a:pPr marL="457200"/>
            <a:r>
              <a:rPr lang="en-US" sz="2400" dirty="0" err="1" smtClean="0">
                <a:solidFill>
                  <a:schemeClr val="bg1"/>
                </a:solidFill>
              </a:rPr>
              <a:t>Vectorization</a:t>
            </a:r>
            <a:r>
              <a:rPr lang="en-US" sz="2400" dirty="0" smtClean="0">
                <a:solidFill>
                  <a:schemeClr val="bg1"/>
                </a:solidFill>
              </a:rPr>
              <a:t> + incoherent rays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5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59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Future work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514850" y="2463800"/>
          <a:ext cx="114300" cy="215900"/>
        </p:xfrm>
        <a:graphic>
          <a:graphicData uri="http://schemas.openxmlformats.org/presentationml/2006/ole">
            <p:oleObj spid="_x0000_s555010" name="Equation" r:id="rId6" imgW="113956" imgH="215801" progId="Equation.3">
              <p:embed/>
            </p:oleObj>
          </a:graphicData>
        </a:graphic>
      </p:graphicFrame>
      <p:grpSp>
        <p:nvGrpSpPr>
          <p:cNvPr id="2" name="Group 37"/>
          <p:cNvGrpSpPr/>
          <p:nvPr/>
        </p:nvGrpSpPr>
        <p:grpSpPr>
          <a:xfrm>
            <a:off x="6172200" y="1435608"/>
            <a:ext cx="2743200" cy="2743200"/>
            <a:chOff x="6304237" y="1504949"/>
            <a:chExt cx="2707388" cy="2743200"/>
          </a:xfrm>
        </p:grpSpPr>
        <p:pic>
          <p:nvPicPr>
            <p:cNvPr id="31" name="Picture 3" descr="C:\Users\christiaan.gribble\Desktop\research\code\rtVTK\build-vs2010\icons\logo.bmp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6304237" y="1504949"/>
              <a:ext cx="2707388" cy="2743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8678250" y="3867149"/>
              <a:ext cx="333375" cy="381000"/>
            </a:xfrm>
            <a:prstGeom prst="rect">
              <a:avLst/>
            </a:prstGeom>
            <a:noFill/>
            <a:ln w="28575">
              <a:noFill/>
            </a:ln>
          </p:spPr>
        </p:pic>
      </p:grp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5626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 anchor="t">
            <a:normAutofit/>
          </a:bodyPr>
          <a:lstStyle/>
          <a:p>
            <a:pPr marL="457200"/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Vectorization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+ incoherent rays</a:t>
            </a: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Intel Xeon Phi &amp; GPUs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Radio frequency (RF) propagation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Transmission of radio waves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Behavior affected by various phenomena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Radio frequency simulation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grpSp>
        <p:nvGrpSpPr>
          <p:cNvPr id="26" name="Group 25"/>
          <p:cNvGrpSpPr/>
          <p:nvPr/>
        </p:nvGrpSpPr>
        <p:grpSpPr>
          <a:xfrm>
            <a:off x="6172200" y="1435608"/>
            <a:ext cx="2743200" cy="2743200"/>
            <a:chOff x="-1210247" y="895350"/>
            <a:chExt cx="2743200" cy="2743200"/>
          </a:xfrm>
        </p:grpSpPr>
        <p:grpSp>
          <p:nvGrpSpPr>
            <p:cNvPr id="23" name="Group 22"/>
            <p:cNvGrpSpPr/>
            <p:nvPr/>
          </p:nvGrpSpPr>
          <p:grpSpPr>
            <a:xfrm>
              <a:off x="-1210247" y="895350"/>
              <a:ext cx="2743200" cy="2743200"/>
              <a:chOff x="-1210247" y="895350"/>
              <a:chExt cx="2743200" cy="27432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-1210247" y="895350"/>
                <a:ext cx="2743200" cy="27432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3" descr="C:\Users\christiaan.gribble\Desktop\research\code\rtVTK\build-vs2010\icons\logo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>
                <a:off x="-1192340" y="1251680"/>
                <a:ext cx="2707387" cy="2030540"/>
              </a:xfrm>
              <a:prstGeom prst="rect">
                <a:avLst/>
              </a:prstGeom>
              <a:noFill/>
              <a:ln w="28575">
                <a:solidFill>
                  <a:srgbClr val="FFFFFF"/>
                </a:solidFill>
              </a:ln>
              <a:effectLst/>
            </p:spPr>
          </p:pic>
        </p:grpSp>
        <p:pic>
          <p:nvPicPr>
            <p:cNvPr id="25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183250" y="3241222"/>
              <a:ext cx="333375" cy="381000"/>
            </a:xfrm>
            <a:prstGeom prst="rect">
              <a:avLst/>
            </a:prstGeom>
            <a:noFill/>
            <a:ln w="28575">
              <a:solidFill>
                <a:srgbClr val="FFFFFF"/>
              </a:solidFill>
            </a:ln>
          </p:spPr>
        </p:pic>
      </p:grpSp>
      <p:sp>
        <p:nvSpPr>
          <p:cNvPr id="30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6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5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60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Future work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514850" y="2463800"/>
          <a:ext cx="114300" cy="215900"/>
        </p:xfrm>
        <a:graphic>
          <a:graphicData uri="http://schemas.openxmlformats.org/presentationml/2006/ole">
            <p:oleObj spid="_x0000_s458754" name="Equation" r:id="rId6" imgW="113956" imgH="215801" progId="Equation.3">
              <p:embed/>
            </p:oleObj>
          </a:graphicData>
        </a:graphic>
      </p:graphicFrame>
      <p:grpSp>
        <p:nvGrpSpPr>
          <p:cNvPr id="2" name="Group 37"/>
          <p:cNvGrpSpPr/>
          <p:nvPr/>
        </p:nvGrpSpPr>
        <p:grpSpPr>
          <a:xfrm>
            <a:off x="6172200" y="1435608"/>
            <a:ext cx="2743200" cy="2743200"/>
            <a:chOff x="6304237" y="1504949"/>
            <a:chExt cx="2707388" cy="2743200"/>
          </a:xfrm>
        </p:grpSpPr>
        <p:pic>
          <p:nvPicPr>
            <p:cNvPr id="31" name="Picture 3" descr="C:\Users\christiaan.gribble\Desktop\research\code\rtVTK\build-vs2010\icons\logo.bmp"/>
            <p:cNvPicPr>
              <a:picLocks noChangeAspect="1" noChangeArrowheads="1"/>
            </p:cNvPicPr>
            <p:nvPr/>
          </p:nvPicPr>
          <p:blipFill>
            <a:blip r:embed="rId7" cstate="print"/>
            <a:stretch>
              <a:fillRect/>
            </a:stretch>
          </p:blipFill>
          <p:spPr bwMode="auto">
            <a:xfrm>
              <a:off x="6304237" y="1504949"/>
              <a:ext cx="2707388" cy="2743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2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8" cstate="print"/>
            <a:stretch>
              <a:fillRect/>
            </a:stretch>
          </p:blipFill>
          <p:spPr bwMode="auto">
            <a:xfrm>
              <a:off x="8678250" y="3867149"/>
              <a:ext cx="333375" cy="381000"/>
            </a:xfrm>
            <a:prstGeom prst="rect">
              <a:avLst/>
            </a:prstGeom>
            <a:noFill/>
            <a:ln w="28575">
              <a:noFill/>
            </a:ln>
          </p:spPr>
        </p:pic>
      </p:grpSp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5626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 anchor="t">
            <a:normAutofit/>
          </a:bodyPr>
          <a:lstStyle/>
          <a:p>
            <a:pPr marL="457200"/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Vectorization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+ incoherent rays</a:t>
            </a:r>
          </a:p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Intel Xeon Phi &amp; GPUs</a:t>
            </a: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Bi-directional path tracing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5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61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Acknowledgements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514850" y="2463800"/>
          <a:ext cx="114300" cy="215900"/>
        </p:xfrm>
        <a:graphic>
          <a:graphicData uri="http://schemas.openxmlformats.org/presentationml/2006/ole">
            <p:oleObj spid="_x0000_s456706" name="Equation" r:id="rId6" imgW="113956" imgH="215801" progId="Equation.3">
              <p:embed/>
            </p:oleObj>
          </a:graphicData>
        </a:graphic>
      </p:graphicFrame>
      <p:sp>
        <p:nvSpPr>
          <p:cNvPr id="3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5626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 anchor="t">
            <a:normAutofit/>
          </a:bodyPr>
          <a:lstStyle/>
          <a:p>
            <a:pPr marL="457200"/>
            <a:r>
              <a:rPr lang="en-US" sz="2600" dirty="0" smtClean="0">
                <a:solidFill>
                  <a:schemeClr val="bg1"/>
                </a:solidFill>
              </a:rPr>
              <a:t>Intel Corporation</a:t>
            </a:r>
          </a:p>
          <a:p>
            <a:pPr marL="457200"/>
            <a:r>
              <a:rPr lang="en-US" sz="2600" dirty="0" smtClean="0">
                <a:solidFill>
                  <a:schemeClr val="bg1"/>
                </a:solidFill>
              </a:rPr>
              <a:t>University of Utah</a:t>
            </a:r>
          </a:p>
          <a:p>
            <a:pPr marL="457200"/>
            <a:r>
              <a:rPr lang="en-US" sz="2600" dirty="0" smtClean="0">
                <a:solidFill>
                  <a:schemeClr val="bg1"/>
                </a:solidFill>
              </a:rPr>
              <a:t>US Army Research Laboratory</a:t>
            </a:r>
          </a:p>
          <a:p>
            <a:pPr marL="457200"/>
            <a:r>
              <a:rPr lang="en-US" sz="2600" dirty="0" smtClean="0">
                <a:solidFill>
                  <a:schemeClr val="bg1"/>
                </a:solidFill>
              </a:rPr>
              <a:t>NYU Polytechnic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172200" y="1428750"/>
            <a:ext cx="2743200" cy="2743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6" descr="C:\Users\christiaan.gribble\Desktop\Dropbox\survice\research\writing\posters-gtc13\rf-v2.0\images\ao\sanmiguel1024.pn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943725" y="2114550"/>
            <a:ext cx="1200150" cy="1371600"/>
          </a:xfrm>
          <a:prstGeom prst="rect">
            <a:avLst/>
          </a:prstGeom>
          <a:noFill/>
          <a:ln w="12700">
            <a:noFill/>
          </a:ln>
          <a:effectLst>
            <a:reflection blurRad="6350" stA="52000" endA="300" endPos="35000" dir="5400000" sy="-100000" algn="bl" rotWithShape="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5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3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62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Contact information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/>
        </p:nvGraphicFramePr>
        <p:xfrm>
          <a:off x="4514850" y="2463800"/>
          <a:ext cx="114300" cy="215900"/>
        </p:xfrm>
        <a:graphic>
          <a:graphicData uri="http://schemas.openxmlformats.org/presentationml/2006/ole">
            <p:oleObj spid="_x0000_s215048" name="Equation" r:id="rId6" imgW="113956" imgH="215801" progId="Equation.3">
              <p:embed/>
            </p:oleObj>
          </a:graphicData>
        </a:graphic>
      </p:graphicFrame>
      <p:sp>
        <p:nvSpPr>
          <p:cNvPr id="31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5626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 anchor="t">
            <a:normAutofit fontScale="92500" lnSpcReduction="10000"/>
          </a:bodyPr>
          <a:lstStyle/>
          <a:p>
            <a:pPr marL="457200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Address</a:t>
            </a:r>
          </a:p>
          <a:p>
            <a:pPr marL="45720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	Applied Technology Operation</a:t>
            </a:r>
          </a:p>
          <a:p>
            <a:pPr marL="45720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	SURVICE Engineering Company</a:t>
            </a:r>
          </a:p>
          <a:p>
            <a:pPr marL="45720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	4694 Millennium Drive, Suite 500</a:t>
            </a:r>
          </a:p>
          <a:p>
            <a:pPr marL="45720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	Belcamp, MD  21017</a:t>
            </a:r>
          </a:p>
          <a:p>
            <a:pPr marL="457200">
              <a:buNone/>
            </a:pPr>
            <a:endParaRPr lang="en-US" sz="500" b="1" dirty="0" smtClean="0">
              <a:solidFill>
                <a:schemeClr val="bg1"/>
              </a:solidFill>
            </a:endParaRPr>
          </a:p>
          <a:p>
            <a:pPr marL="457200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E-mail</a:t>
            </a:r>
          </a:p>
          <a:p>
            <a:pPr marL="45720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	christiaan.gribble@survice.com</a:t>
            </a:r>
          </a:p>
          <a:p>
            <a:pPr marL="457200">
              <a:buNone/>
            </a:pPr>
            <a:endParaRPr lang="en-US" sz="500" dirty="0" smtClean="0">
              <a:solidFill>
                <a:schemeClr val="bg1"/>
              </a:solidFill>
            </a:endParaRPr>
          </a:p>
          <a:p>
            <a:pPr marL="457200">
              <a:buNone/>
            </a:pPr>
            <a:r>
              <a:rPr lang="en-US" sz="2200" dirty="0" smtClean="0">
                <a:solidFill>
                  <a:schemeClr val="bg1"/>
                </a:solidFill>
              </a:rPr>
              <a:t>Web</a:t>
            </a:r>
          </a:p>
          <a:p>
            <a:pPr marL="457200"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	http://www.survice.com/</a:t>
            </a:r>
          </a:p>
        </p:txBody>
      </p:sp>
      <p:pic>
        <p:nvPicPr>
          <p:cNvPr id="34" name="Picture 33" descr="survice4.jp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172200" y="1435608"/>
            <a:ext cx="2743200" cy="1920240"/>
          </a:xfrm>
          <a:prstGeom prst="rect">
            <a:avLst/>
          </a:prstGeom>
          <a:ln w="28575">
            <a:solidFill>
              <a:srgbClr val="FFFFFF"/>
            </a:solidFill>
          </a:ln>
          <a:effectLst/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352550"/>
            <a:ext cx="7467600" cy="28956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pic>
        <p:nvPicPr>
          <p:cNvPr id="212994" name="Picture 2" descr="C:\Users\christiaan.gribble\Desktop\Dropbox\survice\research\projects\stingray\icons\stingray-logo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5053" y="1657350"/>
            <a:ext cx="5293895" cy="2286000"/>
          </a:xfrm>
          <a:prstGeom prst="rect">
            <a:avLst/>
          </a:prstGeom>
          <a:noFill/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352550"/>
            <a:ext cx="7467600" cy="28956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924050" y="2020491"/>
            <a:ext cx="5295900" cy="1465659"/>
            <a:chOff x="2209800" y="2020491"/>
            <a:chExt cx="5295900" cy="1465659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3581400" y="2020491"/>
              <a:ext cx="3924300" cy="1102519"/>
            </a:xfrm>
            <a:prstGeom prst="rect">
              <a:avLst/>
            </a:prstGeom>
          </p:spPr>
          <p:txBody>
            <a:bodyPr anchor="ctr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Simulation engine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8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09800" y="2114550"/>
              <a:ext cx="1200150" cy="1371600"/>
            </a:xfrm>
            <a:prstGeom prst="rect">
              <a:avLst/>
            </a:prstGeom>
            <a:noFill/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66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</a:t>
            </a:r>
            <a:r>
              <a:rPr lang="en-US" dirty="0" err="1" smtClean="0">
                <a:solidFill>
                  <a:schemeClr val="bg1"/>
                </a:solidFill>
              </a:rPr>
              <a:t>specular</a:t>
            </a:r>
            <a:r>
              <a:rPr lang="en-US" dirty="0" smtClean="0">
                <a:solidFill>
                  <a:schemeClr val="bg1"/>
                </a:solidFill>
              </a:rPr>
              <a:t> reflection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201" y="3736573"/>
            <a:ext cx="8229600" cy="478883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scene object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Right Arrow 21"/>
          <p:cNvSpPr/>
          <p:nvPr/>
        </p:nvSpPr>
        <p:spPr>
          <a:xfrm rot="2700000">
            <a:off x="2172322" y="2680551"/>
            <a:ext cx="2743200" cy="16464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/>
          <p:cNvSpPr/>
          <p:nvPr/>
        </p:nvSpPr>
        <p:spPr>
          <a:xfrm rot="18900000">
            <a:off x="4181497" y="2613672"/>
            <a:ext cx="2743200" cy="164592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040024" y="2266950"/>
            <a:ext cx="18610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rgbClr val="0071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eo Sans Intel"/>
              </a:rPr>
              <a:t>incident RF ray</a:t>
            </a:r>
          </a:p>
          <a:p>
            <a:endParaRPr lang="en-US" sz="1000" dirty="0" smtClean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216105" y="2266950"/>
            <a:ext cx="18610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eo Sans Intel"/>
              </a:rPr>
              <a:t>reflected RF ray</a:t>
            </a:r>
          </a:p>
          <a:p>
            <a:endParaRPr lang="en-US" sz="1000" dirty="0" smtClean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26" name="Freeform 25"/>
          <p:cNvSpPr/>
          <p:nvPr/>
        </p:nvSpPr>
        <p:spPr>
          <a:xfrm rot="2733830">
            <a:off x="2278304" y="2572188"/>
            <a:ext cx="2514600" cy="394241"/>
          </a:xfrm>
          <a:custGeom>
            <a:avLst/>
            <a:gdLst>
              <a:gd name="connsiteX0" fmla="*/ 0 w 3065334"/>
              <a:gd name="connsiteY0" fmla="*/ 394235 h 394241"/>
              <a:gd name="connsiteX1" fmla="*/ 459801 w 3065334"/>
              <a:gd name="connsiteY1" fmla="*/ 21954 h 394241"/>
              <a:gd name="connsiteX2" fmla="*/ 886758 w 3065334"/>
              <a:gd name="connsiteY2" fmla="*/ 394235 h 394241"/>
              <a:gd name="connsiteX3" fmla="*/ 1357505 w 3065334"/>
              <a:gd name="connsiteY3" fmla="*/ 11004 h 394241"/>
              <a:gd name="connsiteX4" fmla="*/ 1740672 w 3065334"/>
              <a:gd name="connsiteY4" fmla="*/ 394235 h 394241"/>
              <a:gd name="connsiteX5" fmla="*/ 2211420 w 3065334"/>
              <a:gd name="connsiteY5" fmla="*/ 55 h 394241"/>
              <a:gd name="connsiteX6" fmla="*/ 2594587 w 3065334"/>
              <a:gd name="connsiteY6" fmla="*/ 394235 h 394241"/>
              <a:gd name="connsiteX7" fmla="*/ 3065334 w 3065334"/>
              <a:gd name="connsiteY7" fmla="*/ 55 h 39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5334" h="394241">
                <a:moveTo>
                  <a:pt x="0" y="394235"/>
                </a:moveTo>
                <a:cubicBezTo>
                  <a:pt x="156004" y="208094"/>
                  <a:pt x="312008" y="21954"/>
                  <a:pt x="459801" y="21954"/>
                </a:cubicBezTo>
                <a:cubicBezTo>
                  <a:pt x="607594" y="21954"/>
                  <a:pt x="737141" y="396060"/>
                  <a:pt x="886758" y="394235"/>
                </a:cubicBezTo>
                <a:cubicBezTo>
                  <a:pt x="1036375" y="392410"/>
                  <a:pt x="1215186" y="11004"/>
                  <a:pt x="1357505" y="11004"/>
                </a:cubicBezTo>
                <a:cubicBezTo>
                  <a:pt x="1499824" y="11004"/>
                  <a:pt x="1598353" y="396060"/>
                  <a:pt x="1740672" y="394235"/>
                </a:cubicBezTo>
                <a:cubicBezTo>
                  <a:pt x="1882991" y="392410"/>
                  <a:pt x="2069101" y="55"/>
                  <a:pt x="2211420" y="55"/>
                </a:cubicBezTo>
                <a:cubicBezTo>
                  <a:pt x="2353739" y="55"/>
                  <a:pt x="2452268" y="394235"/>
                  <a:pt x="2594587" y="394235"/>
                </a:cubicBezTo>
                <a:cubicBezTo>
                  <a:pt x="2736906" y="394235"/>
                  <a:pt x="2972279" y="-5420"/>
                  <a:pt x="3065334" y="5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 rot="18886924">
            <a:off x="4327342" y="2484853"/>
            <a:ext cx="2514600" cy="394241"/>
          </a:xfrm>
          <a:custGeom>
            <a:avLst/>
            <a:gdLst>
              <a:gd name="connsiteX0" fmla="*/ 0 w 3065334"/>
              <a:gd name="connsiteY0" fmla="*/ 394235 h 394241"/>
              <a:gd name="connsiteX1" fmla="*/ 459801 w 3065334"/>
              <a:gd name="connsiteY1" fmla="*/ 21954 h 394241"/>
              <a:gd name="connsiteX2" fmla="*/ 886758 w 3065334"/>
              <a:gd name="connsiteY2" fmla="*/ 394235 h 394241"/>
              <a:gd name="connsiteX3" fmla="*/ 1357505 w 3065334"/>
              <a:gd name="connsiteY3" fmla="*/ 11004 h 394241"/>
              <a:gd name="connsiteX4" fmla="*/ 1740672 w 3065334"/>
              <a:gd name="connsiteY4" fmla="*/ 394235 h 394241"/>
              <a:gd name="connsiteX5" fmla="*/ 2211420 w 3065334"/>
              <a:gd name="connsiteY5" fmla="*/ 55 h 394241"/>
              <a:gd name="connsiteX6" fmla="*/ 2594587 w 3065334"/>
              <a:gd name="connsiteY6" fmla="*/ 394235 h 394241"/>
              <a:gd name="connsiteX7" fmla="*/ 3065334 w 3065334"/>
              <a:gd name="connsiteY7" fmla="*/ 55 h 39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5334" h="394241">
                <a:moveTo>
                  <a:pt x="0" y="394235"/>
                </a:moveTo>
                <a:cubicBezTo>
                  <a:pt x="156004" y="208094"/>
                  <a:pt x="312008" y="21954"/>
                  <a:pt x="459801" y="21954"/>
                </a:cubicBezTo>
                <a:cubicBezTo>
                  <a:pt x="607594" y="21954"/>
                  <a:pt x="737141" y="396060"/>
                  <a:pt x="886758" y="394235"/>
                </a:cubicBezTo>
                <a:cubicBezTo>
                  <a:pt x="1036375" y="392410"/>
                  <a:pt x="1215186" y="11004"/>
                  <a:pt x="1357505" y="11004"/>
                </a:cubicBezTo>
                <a:cubicBezTo>
                  <a:pt x="1499824" y="11004"/>
                  <a:pt x="1598353" y="396060"/>
                  <a:pt x="1740672" y="394235"/>
                </a:cubicBezTo>
                <a:cubicBezTo>
                  <a:pt x="1882991" y="392410"/>
                  <a:pt x="2069101" y="55"/>
                  <a:pt x="2211420" y="55"/>
                </a:cubicBezTo>
                <a:cubicBezTo>
                  <a:pt x="2353739" y="55"/>
                  <a:pt x="2452268" y="394235"/>
                  <a:pt x="2594587" y="394235"/>
                </a:cubicBezTo>
                <a:cubicBezTo>
                  <a:pt x="2736906" y="394235"/>
                  <a:pt x="2972279" y="-5420"/>
                  <a:pt x="3065334" y="55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25" grpId="0"/>
      <p:bldP spid="2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67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wedge diffraction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14186" y="2732626"/>
            <a:ext cx="18610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71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eo Sans Intel"/>
              </a:rPr>
              <a:t>incident RF ray</a:t>
            </a:r>
          </a:p>
          <a:p>
            <a:endParaRPr lang="en-US" sz="1000" dirty="0" smtClean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30305" y="3169712"/>
            <a:ext cx="18610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eo Sans Intel"/>
              </a:rPr>
              <a:t>diffracted RF ray</a:t>
            </a:r>
          </a:p>
          <a:p>
            <a:endParaRPr lang="en-US" sz="1000" dirty="0" smtClean="0">
              <a:solidFill>
                <a:schemeClr val="tx2"/>
              </a:solidFill>
              <a:cs typeface="Neo Sans Intel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572000" y="1428750"/>
            <a:ext cx="10131" cy="1307442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0" name="Right Arrow 29"/>
          <p:cNvSpPr/>
          <p:nvPr/>
        </p:nvSpPr>
        <p:spPr>
          <a:xfrm>
            <a:off x="1144385" y="2329317"/>
            <a:ext cx="3404710" cy="16464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ight Arrow 38"/>
          <p:cNvSpPr/>
          <p:nvPr/>
        </p:nvSpPr>
        <p:spPr>
          <a:xfrm rot="864399">
            <a:off x="4581070" y="2766403"/>
            <a:ext cx="3404710" cy="164642"/>
          </a:xfrm>
          <a:prstGeom prst="rightArrow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9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594015" y="1428750"/>
            <a:ext cx="3405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eo Sans Intel"/>
              </a:rPr>
              <a:t>diffraction </a:t>
            </a:r>
            <a:r>
              <a:rPr lang="en-US" sz="1600" b="1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eo Sans Intel"/>
              </a:rPr>
              <a:t>e</a:t>
            </a:r>
            <a:r>
              <a:rPr lang="en-US" sz="16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eo Sans Intel"/>
              </a:rPr>
              <a:t>dge proxy geometry </a:t>
            </a:r>
          </a:p>
          <a:p>
            <a:endParaRPr lang="en-US" sz="1000" dirty="0" smtClean="0">
              <a:solidFill>
                <a:schemeClr val="tx2"/>
              </a:solidFill>
              <a:cs typeface="Neo Sans Intel"/>
            </a:endParaRPr>
          </a:p>
        </p:txBody>
      </p:sp>
      <p:sp>
        <p:nvSpPr>
          <p:cNvPr id="41" name="Freeform 40"/>
          <p:cNvSpPr/>
          <p:nvPr/>
        </p:nvSpPr>
        <p:spPr>
          <a:xfrm>
            <a:off x="1299651" y="2207007"/>
            <a:ext cx="3065334" cy="394241"/>
          </a:xfrm>
          <a:custGeom>
            <a:avLst/>
            <a:gdLst>
              <a:gd name="connsiteX0" fmla="*/ 0 w 3065334"/>
              <a:gd name="connsiteY0" fmla="*/ 394235 h 394241"/>
              <a:gd name="connsiteX1" fmla="*/ 459801 w 3065334"/>
              <a:gd name="connsiteY1" fmla="*/ 21954 h 394241"/>
              <a:gd name="connsiteX2" fmla="*/ 886758 w 3065334"/>
              <a:gd name="connsiteY2" fmla="*/ 394235 h 394241"/>
              <a:gd name="connsiteX3" fmla="*/ 1357505 w 3065334"/>
              <a:gd name="connsiteY3" fmla="*/ 11004 h 394241"/>
              <a:gd name="connsiteX4" fmla="*/ 1740672 w 3065334"/>
              <a:gd name="connsiteY4" fmla="*/ 394235 h 394241"/>
              <a:gd name="connsiteX5" fmla="*/ 2211420 w 3065334"/>
              <a:gd name="connsiteY5" fmla="*/ 55 h 394241"/>
              <a:gd name="connsiteX6" fmla="*/ 2594587 w 3065334"/>
              <a:gd name="connsiteY6" fmla="*/ 394235 h 394241"/>
              <a:gd name="connsiteX7" fmla="*/ 3065334 w 3065334"/>
              <a:gd name="connsiteY7" fmla="*/ 55 h 39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5334" h="394241">
                <a:moveTo>
                  <a:pt x="0" y="394235"/>
                </a:moveTo>
                <a:cubicBezTo>
                  <a:pt x="156004" y="208094"/>
                  <a:pt x="312008" y="21954"/>
                  <a:pt x="459801" y="21954"/>
                </a:cubicBezTo>
                <a:cubicBezTo>
                  <a:pt x="607594" y="21954"/>
                  <a:pt x="737141" y="396060"/>
                  <a:pt x="886758" y="394235"/>
                </a:cubicBezTo>
                <a:cubicBezTo>
                  <a:pt x="1036375" y="392410"/>
                  <a:pt x="1215186" y="11004"/>
                  <a:pt x="1357505" y="11004"/>
                </a:cubicBezTo>
                <a:cubicBezTo>
                  <a:pt x="1499824" y="11004"/>
                  <a:pt x="1598353" y="396060"/>
                  <a:pt x="1740672" y="394235"/>
                </a:cubicBezTo>
                <a:cubicBezTo>
                  <a:pt x="1882991" y="392410"/>
                  <a:pt x="2069101" y="55"/>
                  <a:pt x="2211420" y="55"/>
                </a:cubicBezTo>
                <a:cubicBezTo>
                  <a:pt x="2353739" y="55"/>
                  <a:pt x="2452268" y="394235"/>
                  <a:pt x="2594587" y="394235"/>
                </a:cubicBezTo>
                <a:cubicBezTo>
                  <a:pt x="2736906" y="394235"/>
                  <a:pt x="2972279" y="-5420"/>
                  <a:pt x="3065334" y="5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/>
          <p:cNvSpPr/>
          <p:nvPr/>
        </p:nvSpPr>
        <p:spPr>
          <a:xfrm rot="924302">
            <a:off x="4813837" y="2634025"/>
            <a:ext cx="3065334" cy="394241"/>
          </a:xfrm>
          <a:custGeom>
            <a:avLst/>
            <a:gdLst>
              <a:gd name="connsiteX0" fmla="*/ 0 w 3065334"/>
              <a:gd name="connsiteY0" fmla="*/ 394235 h 394241"/>
              <a:gd name="connsiteX1" fmla="*/ 459801 w 3065334"/>
              <a:gd name="connsiteY1" fmla="*/ 21954 h 394241"/>
              <a:gd name="connsiteX2" fmla="*/ 886758 w 3065334"/>
              <a:gd name="connsiteY2" fmla="*/ 394235 h 394241"/>
              <a:gd name="connsiteX3" fmla="*/ 1357505 w 3065334"/>
              <a:gd name="connsiteY3" fmla="*/ 11004 h 394241"/>
              <a:gd name="connsiteX4" fmla="*/ 1740672 w 3065334"/>
              <a:gd name="connsiteY4" fmla="*/ 394235 h 394241"/>
              <a:gd name="connsiteX5" fmla="*/ 2211420 w 3065334"/>
              <a:gd name="connsiteY5" fmla="*/ 55 h 394241"/>
              <a:gd name="connsiteX6" fmla="*/ 2594587 w 3065334"/>
              <a:gd name="connsiteY6" fmla="*/ 394235 h 394241"/>
              <a:gd name="connsiteX7" fmla="*/ 3065334 w 3065334"/>
              <a:gd name="connsiteY7" fmla="*/ 55 h 39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5334" h="394241">
                <a:moveTo>
                  <a:pt x="0" y="394235"/>
                </a:moveTo>
                <a:cubicBezTo>
                  <a:pt x="156004" y="208094"/>
                  <a:pt x="312008" y="21954"/>
                  <a:pt x="459801" y="21954"/>
                </a:cubicBezTo>
                <a:cubicBezTo>
                  <a:pt x="607594" y="21954"/>
                  <a:pt x="737141" y="396060"/>
                  <a:pt x="886758" y="394235"/>
                </a:cubicBezTo>
                <a:cubicBezTo>
                  <a:pt x="1036375" y="392410"/>
                  <a:pt x="1215186" y="11004"/>
                  <a:pt x="1357505" y="11004"/>
                </a:cubicBezTo>
                <a:cubicBezTo>
                  <a:pt x="1499824" y="11004"/>
                  <a:pt x="1598353" y="396060"/>
                  <a:pt x="1740672" y="394235"/>
                </a:cubicBezTo>
                <a:cubicBezTo>
                  <a:pt x="1882991" y="392410"/>
                  <a:pt x="2069101" y="55"/>
                  <a:pt x="2211420" y="55"/>
                </a:cubicBezTo>
                <a:cubicBezTo>
                  <a:pt x="2353739" y="55"/>
                  <a:pt x="2452268" y="394235"/>
                  <a:pt x="2594587" y="394235"/>
                </a:cubicBezTo>
                <a:cubicBezTo>
                  <a:pt x="2736906" y="394235"/>
                  <a:pt x="2972279" y="-5420"/>
                  <a:pt x="3065334" y="55"/>
                </a:cubicBez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2438201" y="2736195"/>
            <a:ext cx="4280520" cy="1410460"/>
          </a:xfrm>
          <a:prstGeom prst="triangl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scene object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8" grpId="0"/>
      <p:bldP spid="30" grpId="0" animBg="1"/>
      <p:bldP spid="39" grpId="0" animBg="1"/>
      <p:bldP spid="41" grpId="0" animBg="1"/>
      <p:bldP spid="42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68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interference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4904991" y="1428750"/>
            <a:ext cx="2715009" cy="2715461"/>
          </a:xfrm>
          <a:prstGeom prst="ellips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receiver sphere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ight Arrow 23"/>
          <p:cNvSpPr/>
          <p:nvPr/>
        </p:nvSpPr>
        <p:spPr>
          <a:xfrm>
            <a:off x="1511576" y="2284627"/>
            <a:ext cx="3404710" cy="164642"/>
          </a:xfrm>
          <a:prstGeom prst="rightArrow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/>
          <p:cNvSpPr/>
          <p:nvPr/>
        </p:nvSpPr>
        <p:spPr>
          <a:xfrm>
            <a:off x="1510709" y="3072095"/>
            <a:ext cx="3404710" cy="164642"/>
          </a:xfrm>
          <a:prstGeom prst="rightArrow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1506666" y="2151358"/>
            <a:ext cx="3065334" cy="394241"/>
          </a:xfrm>
          <a:custGeom>
            <a:avLst/>
            <a:gdLst>
              <a:gd name="connsiteX0" fmla="*/ 0 w 3065334"/>
              <a:gd name="connsiteY0" fmla="*/ 394235 h 394241"/>
              <a:gd name="connsiteX1" fmla="*/ 459801 w 3065334"/>
              <a:gd name="connsiteY1" fmla="*/ 21954 h 394241"/>
              <a:gd name="connsiteX2" fmla="*/ 886758 w 3065334"/>
              <a:gd name="connsiteY2" fmla="*/ 394235 h 394241"/>
              <a:gd name="connsiteX3" fmla="*/ 1357505 w 3065334"/>
              <a:gd name="connsiteY3" fmla="*/ 11004 h 394241"/>
              <a:gd name="connsiteX4" fmla="*/ 1740672 w 3065334"/>
              <a:gd name="connsiteY4" fmla="*/ 394235 h 394241"/>
              <a:gd name="connsiteX5" fmla="*/ 2211420 w 3065334"/>
              <a:gd name="connsiteY5" fmla="*/ 55 h 394241"/>
              <a:gd name="connsiteX6" fmla="*/ 2594587 w 3065334"/>
              <a:gd name="connsiteY6" fmla="*/ 394235 h 394241"/>
              <a:gd name="connsiteX7" fmla="*/ 3065334 w 3065334"/>
              <a:gd name="connsiteY7" fmla="*/ 55 h 39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5334" h="394241">
                <a:moveTo>
                  <a:pt x="0" y="394235"/>
                </a:moveTo>
                <a:cubicBezTo>
                  <a:pt x="156004" y="208094"/>
                  <a:pt x="312008" y="21954"/>
                  <a:pt x="459801" y="21954"/>
                </a:cubicBezTo>
                <a:cubicBezTo>
                  <a:pt x="607594" y="21954"/>
                  <a:pt x="737141" y="396060"/>
                  <a:pt x="886758" y="394235"/>
                </a:cubicBezTo>
                <a:cubicBezTo>
                  <a:pt x="1036375" y="392410"/>
                  <a:pt x="1215186" y="11004"/>
                  <a:pt x="1357505" y="11004"/>
                </a:cubicBezTo>
                <a:cubicBezTo>
                  <a:pt x="1499824" y="11004"/>
                  <a:pt x="1598353" y="396060"/>
                  <a:pt x="1740672" y="394235"/>
                </a:cubicBezTo>
                <a:cubicBezTo>
                  <a:pt x="1882991" y="392410"/>
                  <a:pt x="2069101" y="55"/>
                  <a:pt x="2211420" y="55"/>
                </a:cubicBezTo>
                <a:cubicBezTo>
                  <a:pt x="2353739" y="55"/>
                  <a:pt x="2452268" y="394235"/>
                  <a:pt x="2594587" y="394235"/>
                </a:cubicBezTo>
                <a:cubicBezTo>
                  <a:pt x="2736906" y="394235"/>
                  <a:pt x="2972279" y="-5420"/>
                  <a:pt x="3065334" y="5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1786400" y="2949749"/>
            <a:ext cx="3065334" cy="394241"/>
          </a:xfrm>
          <a:custGeom>
            <a:avLst/>
            <a:gdLst>
              <a:gd name="connsiteX0" fmla="*/ 0 w 3065334"/>
              <a:gd name="connsiteY0" fmla="*/ 394235 h 394241"/>
              <a:gd name="connsiteX1" fmla="*/ 459801 w 3065334"/>
              <a:gd name="connsiteY1" fmla="*/ 21954 h 394241"/>
              <a:gd name="connsiteX2" fmla="*/ 886758 w 3065334"/>
              <a:gd name="connsiteY2" fmla="*/ 394235 h 394241"/>
              <a:gd name="connsiteX3" fmla="*/ 1357505 w 3065334"/>
              <a:gd name="connsiteY3" fmla="*/ 11004 h 394241"/>
              <a:gd name="connsiteX4" fmla="*/ 1740672 w 3065334"/>
              <a:gd name="connsiteY4" fmla="*/ 394235 h 394241"/>
              <a:gd name="connsiteX5" fmla="*/ 2211420 w 3065334"/>
              <a:gd name="connsiteY5" fmla="*/ 55 h 394241"/>
              <a:gd name="connsiteX6" fmla="*/ 2594587 w 3065334"/>
              <a:gd name="connsiteY6" fmla="*/ 394235 h 394241"/>
              <a:gd name="connsiteX7" fmla="*/ 3065334 w 3065334"/>
              <a:gd name="connsiteY7" fmla="*/ 55 h 39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65334" h="394241">
                <a:moveTo>
                  <a:pt x="0" y="394235"/>
                </a:moveTo>
                <a:cubicBezTo>
                  <a:pt x="156004" y="208094"/>
                  <a:pt x="312008" y="21954"/>
                  <a:pt x="459801" y="21954"/>
                </a:cubicBezTo>
                <a:cubicBezTo>
                  <a:pt x="607594" y="21954"/>
                  <a:pt x="737141" y="396060"/>
                  <a:pt x="886758" y="394235"/>
                </a:cubicBezTo>
                <a:cubicBezTo>
                  <a:pt x="1036375" y="392410"/>
                  <a:pt x="1215186" y="11004"/>
                  <a:pt x="1357505" y="11004"/>
                </a:cubicBezTo>
                <a:cubicBezTo>
                  <a:pt x="1499824" y="11004"/>
                  <a:pt x="1598353" y="396060"/>
                  <a:pt x="1740672" y="394235"/>
                </a:cubicBezTo>
                <a:cubicBezTo>
                  <a:pt x="1882991" y="392410"/>
                  <a:pt x="2069101" y="55"/>
                  <a:pt x="2211420" y="55"/>
                </a:cubicBezTo>
                <a:cubicBezTo>
                  <a:pt x="2353739" y="55"/>
                  <a:pt x="2452268" y="394235"/>
                  <a:pt x="2594587" y="394235"/>
                </a:cubicBezTo>
                <a:cubicBezTo>
                  <a:pt x="2736906" y="394235"/>
                  <a:pt x="2972279" y="-5420"/>
                  <a:pt x="3065334" y="55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914400" y="1809749"/>
            <a:ext cx="1935210" cy="304801"/>
          </a:xfrm>
          <a:prstGeom prst="rect">
            <a:avLst/>
          </a:prstGeom>
          <a:noFill/>
        </p:spPr>
        <p:txBody>
          <a:bodyPr wrap="none" rtlCol="0" anchor="b">
            <a:noAutofit/>
          </a:bodyPr>
          <a:lstStyle/>
          <a:p>
            <a:r>
              <a:rPr lang="en-US" sz="1600" b="1" dirty="0" smtClean="0">
                <a:solidFill>
                  <a:srgbClr val="0071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eo Sans Intel"/>
              </a:rPr>
              <a:t>incoming RF ray at t</a:t>
            </a:r>
            <a:r>
              <a:rPr lang="en-US" sz="1600" b="1" baseline="-25000" dirty="0" smtClean="0">
                <a:solidFill>
                  <a:srgbClr val="0071C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eo Sans Intel"/>
              </a:rPr>
              <a:t>0</a:t>
            </a:r>
            <a:endParaRPr lang="en-US" sz="1600" b="1" dirty="0" smtClean="0">
              <a:solidFill>
                <a:srgbClr val="0071C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Neo Sans Inte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698809" y="3497268"/>
            <a:ext cx="25507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eo Sans Intel"/>
              </a:rPr>
              <a:t>incoming RF ray at t</a:t>
            </a:r>
            <a:r>
              <a:rPr lang="en-US" sz="1600" b="1" baseline="-250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Neo Sans Intel"/>
              </a:rPr>
              <a:t>1</a:t>
            </a:r>
            <a:endParaRPr lang="en-US" sz="1000" dirty="0" smtClean="0">
              <a:solidFill>
                <a:schemeClr val="accent2"/>
              </a:solidFill>
              <a:cs typeface="Neo Sans Intel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4901184" y="1426464"/>
            <a:ext cx="2715009" cy="2715461"/>
          </a:xfrm>
          <a:prstGeom prst="ellips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receiver sphere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Oval 47"/>
          <p:cNvSpPr/>
          <p:nvPr/>
        </p:nvSpPr>
        <p:spPr>
          <a:xfrm>
            <a:off x="4901184" y="1426464"/>
            <a:ext cx="2715009" cy="2715461"/>
          </a:xfrm>
          <a:prstGeom prst="ellips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receiver sphere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Oval 49"/>
          <p:cNvSpPr/>
          <p:nvPr/>
        </p:nvSpPr>
        <p:spPr>
          <a:xfrm>
            <a:off x="4901184" y="1426464"/>
            <a:ext cx="2715009" cy="2715461"/>
          </a:xfrm>
          <a:prstGeom prst="ellips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receiver sphere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(constructive)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Oval 50"/>
          <p:cNvSpPr/>
          <p:nvPr/>
        </p:nvSpPr>
        <p:spPr>
          <a:xfrm>
            <a:off x="4901184" y="1426464"/>
            <a:ext cx="2715009" cy="2715461"/>
          </a:xfrm>
          <a:prstGeom prst="ellips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receiver sphere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(destructive)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44" grpId="0"/>
      <p:bldP spid="45" grpId="0"/>
      <p:bldP spid="47" grpId="0" animBg="1"/>
      <p:bldP spid="48" grpId="0" animBg="1"/>
      <p:bldP spid="50" grpId="0" animBg="1"/>
      <p:bldP spid="5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core components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8006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logger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6294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956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668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69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Radio frequency (RF) propagation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Transmission of radio waves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Behavior affected by various phenomena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Possible methodology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Empirical models, FEM, 2</a:t>
            </a:r>
            <a:r>
              <a:rPr lang="en-US" sz="2000" i="1" dirty="0" smtClean="0">
                <a:solidFill>
                  <a:schemeClr val="bg1"/>
                </a:solidFill>
              </a:rPr>
              <a:t>N</a:t>
            </a:r>
            <a:r>
              <a:rPr lang="en-US" sz="2000" dirty="0" smtClean="0">
                <a:solidFill>
                  <a:schemeClr val="bg1"/>
                </a:solidFill>
              </a:rPr>
              <a:t>-ray models, …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Monte Carlo path tracing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Radio frequency simulation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grpSp>
        <p:nvGrpSpPr>
          <p:cNvPr id="2" name="Group 25"/>
          <p:cNvGrpSpPr/>
          <p:nvPr/>
        </p:nvGrpSpPr>
        <p:grpSpPr>
          <a:xfrm>
            <a:off x="6172200" y="1435608"/>
            <a:ext cx="2743200" cy="2743200"/>
            <a:chOff x="-1210247" y="895350"/>
            <a:chExt cx="2743200" cy="2743200"/>
          </a:xfrm>
        </p:grpSpPr>
        <p:grpSp>
          <p:nvGrpSpPr>
            <p:cNvPr id="5" name="Group 22"/>
            <p:cNvGrpSpPr/>
            <p:nvPr/>
          </p:nvGrpSpPr>
          <p:grpSpPr>
            <a:xfrm>
              <a:off x="-1210247" y="895350"/>
              <a:ext cx="2743200" cy="2743200"/>
              <a:chOff x="-1210247" y="895350"/>
              <a:chExt cx="2743200" cy="2743200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-1210247" y="895350"/>
                <a:ext cx="2743200" cy="2743200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2" name="Picture 3" descr="C:\Users\christiaan.gribble\Desktop\research\code\rtVTK\build-vs2010\icons\logo.bmp"/>
              <p:cNvPicPr>
                <a:picLocks noChangeAspect="1" noChangeArrowheads="1"/>
              </p:cNvPicPr>
              <p:nvPr/>
            </p:nvPicPr>
            <p:blipFill>
              <a:blip r:embed="rId5" cstate="print"/>
              <a:stretch>
                <a:fillRect/>
              </a:stretch>
            </p:blipFill>
            <p:spPr bwMode="auto">
              <a:xfrm>
                <a:off x="-1192340" y="1251680"/>
                <a:ext cx="2707387" cy="2030540"/>
              </a:xfrm>
              <a:prstGeom prst="rect">
                <a:avLst/>
              </a:prstGeom>
              <a:noFill/>
              <a:ln w="28575">
                <a:solidFill>
                  <a:srgbClr val="FFFFFF"/>
                </a:solidFill>
              </a:ln>
              <a:effectLst/>
            </p:spPr>
          </p:pic>
        </p:grpSp>
        <p:pic>
          <p:nvPicPr>
            <p:cNvPr id="25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1183250" y="3241222"/>
              <a:ext cx="333375" cy="381000"/>
            </a:xfrm>
            <a:prstGeom prst="rect">
              <a:avLst/>
            </a:prstGeom>
            <a:noFill/>
            <a:ln w="28575">
              <a:solidFill>
                <a:srgbClr val="FFFFFF"/>
              </a:solidFill>
            </a:ln>
          </p:spPr>
        </p:pic>
      </p:grpSp>
      <p:sp>
        <p:nvSpPr>
          <p:cNvPr id="30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7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70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core components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006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logger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294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6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68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0599" y="2647950"/>
            <a:ext cx="7105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Defines objects &amp; materials in physical environment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17" grpId="0" animBg="1"/>
      <p:bldP spid="21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2" name="Rectangle 21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6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71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core components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68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006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logger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294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6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90600" y="2647950"/>
            <a:ext cx="7105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Defines objects &amp; materials in physical environment</a:t>
            </a:r>
          </a:p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Captures &amp; generates diffraction events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0599" y="2647950"/>
            <a:ext cx="7105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Defines objects &amp; materials in physical environment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 animBg="1"/>
      <p:bldP spid="20" grpId="0" animBg="1"/>
      <p:bldP spid="27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4" name="Rectangle 23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72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core components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68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294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6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006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logger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90600" y="2647950"/>
            <a:ext cx="7105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Defines objects &amp; materials in physical environment</a:t>
            </a:r>
          </a:p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Captures &amp; generates diffraction events</a:t>
            </a:r>
          </a:p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Collects completed paths &amp; RF propagation state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90600" y="2647950"/>
            <a:ext cx="71054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Defines objects &amp; materials in physical environment</a:t>
            </a:r>
          </a:p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Captures &amp; generates diffraction events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17" grpId="0" animBg="1"/>
      <p:bldP spid="22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32" name="Rectangle 31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73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core components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68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scene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956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edge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geometry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006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logger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29400" y="1657350"/>
            <a:ext cx="1447800" cy="838200"/>
          </a:xfrm>
          <a:prstGeom prst="rect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simulation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controller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90600" y="2647950"/>
            <a:ext cx="717670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Defines objects &amp; materials in physical environment</a:t>
            </a:r>
          </a:p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Captures &amp; generates diffraction events</a:t>
            </a:r>
          </a:p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Collects completed paths &amp; RF propagation state</a:t>
            </a:r>
          </a:p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Governs execution &amp; interfaces with client programs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90600" y="2647950"/>
            <a:ext cx="71054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Defines objects &amp; materials in physical environment</a:t>
            </a:r>
          </a:p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Captures &amp; generates diffraction events</a:t>
            </a:r>
          </a:p>
          <a:p>
            <a:pPr marL="457200" indent="-347472">
              <a:buFont typeface="Arial" pitchFamily="34" charset="0"/>
              <a:buChar char="•"/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Collects completed paths &amp; RF propagation state</a:t>
            </a: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  <p:bldP spid="39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352550"/>
            <a:ext cx="7467600" cy="28956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566863" y="2020491"/>
            <a:ext cx="6010274" cy="1465659"/>
            <a:chOff x="2209800" y="2020491"/>
            <a:chExt cx="6010274" cy="1465659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3581399" y="2020491"/>
              <a:ext cx="4638675" cy="1102519"/>
            </a:xfrm>
            <a:prstGeom prst="rect">
              <a:avLst/>
            </a:prstGeom>
          </p:spPr>
          <p:txBody>
            <a:bodyPr anchor="ctr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Visualization pipeline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8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09800" y="2114550"/>
              <a:ext cx="1200150" cy="1371600"/>
            </a:xfrm>
            <a:prstGeom prst="rect">
              <a:avLst/>
            </a:prstGeom>
            <a:noFill/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chemeClr val="bg1"/>
                </a:solidFill>
              </a:rPr>
              <a:t>StingRay</a:t>
            </a:r>
            <a:r>
              <a:rPr lang="en-US" dirty="0" smtClean="0">
                <a:solidFill>
                  <a:schemeClr val="bg1"/>
                </a:solidFill>
              </a:rPr>
              <a:t> – examples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75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8"/>
          <p:cNvGrpSpPr/>
          <p:nvPr/>
        </p:nvGrpSpPr>
        <p:grpSpPr>
          <a:xfrm>
            <a:off x="1257300" y="1200150"/>
            <a:ext cx="6629400" cy="3200400"/>
            <a:chOff x="533400" y="1200150"/>
            <a:chExt cx="6629400" cy="3200400"/>
          </a:xfrm>
        </p:grpSpPr>
        <p:pic>
          <p:nvPicPr>
            <p:cNvPr id="214019" name="Picture 3" descr="C:\Users\christiaan.gribble\Desktop\Dropbox\survice\research\projects\stingray\images\sray1.png"/>
            <p:cNvPicPr>
              <a:picLocks noChangeAspect="1" noChangeArrowheads="1"/>
            </p:cNvPicPr>
            <p:nvPr/>
          </p:nvPicPr>
          <p:blipFill>
            <a:blip r:embed="rId5" cstate="print"/>
            <a:stretch>
              <a:fillRect/>
            </a:stretch>
          </p:blipFill>
          <p:spPr bwMode="auto">
            <a:xfrm>
              <a:off x="533400" y="1200150"/>
              <a:ext cx="3200400" cy="32004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</p:pic>
        <p:pic>
          <p:nvPicPr>
            <p:cNvPr id="214018" name="Picture 2" descr="C:\Users\christiaan.gribble\Desktop\Dropbox\survice\research\projects\stingray\images\sray2.png"/>
            <p:cNvPicPr>
              <a:picLocks noChangeAspect="1" noChangeArrowheads="1"/>
            </p:cNvPicPr>
            <p:nvPr/>
          </p:nvPicPr>
          <p:blipFill>
            <a:blip r:embed="rId6" cstate="print"/>
            <a:stretch>
              <a:fillRect/>
            </a:stretch>
          </p:blipFill>
          <p:spPr bwMode="auto">
            <a:xfrm>
              <a:off x="3962400" y="1200150"/>
              <a:ext cx="3200400" cy="32004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</p:pic>
      </p:grpSp>
      <p:sp>
        <p:nvSpPr>
          <p:cNvPr id="14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191000" y="-95250"/>
            <a:ext cx="762000" cy="531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4019" name="Picture 3" descr="C:\Users\christiaan.gribble\Desktop\Dropbox\survice\research\projects\stingray\images\sray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90550" y="-9525"/>
            <a:ext cx="5162550" cy="5162550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214020" name="Picture 4" descr="C:\Users\christiaan.gribble\Desktop\Dropbox\survice\research\projects\stingray\images\sray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0100" y="-9525"/>
            <a:ext cx="5162550" cy="5162550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214021" name="Picture 5" descr="C:\Users\christiaan.gribble\Desktop\Dropbox\survice\research\projects\stingray\images\sray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08576" y="-9144"/>
            <a:ext cx="5166360" cy="5166360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214018" name="Picture 2" descr="C:\Users\christiaan.gribble\Desktop\Dropbox\survice\research\projects\stingray\images\sray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594360" y="-9144"/>
            <a:ext cx="5166360" cy="5166360"/>
          </a:xfrm>
          <a:prstGeom prst="rect">
            <a:avLst/>
          </a:prstGeom>
          <a:noFill/>
          <a:ln w="2857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4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4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191000" y="-95250"/>
            <a:ext cx="762000" cy="531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4019" name="Picture 3" descr="C:\Users\christiaan.gribble\Desktop\Dropbox\survice\research\projects\stingray\images\sray1.pn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-590550" y="-9525"/>
            <a:ext cx="5162550" cy="5162550"/>
          </a:xfrm>
          <a:prstGeom prst="rect">
            <a:avLst/>
          </a:prstGeom>
          <a:noFill/>
          <a:ln w="28575">
            <a:noFill/>
          </a:ln>
        </p:spPr>
      </p:pic>
      <p:pic>
        <p:nvPicPr>
          <p:cNvPr id="214020" name="Picture 4" descr="C:\Users\christiaan.gribble\Desktop\Dropbox\survice\research\projects\stingray\images\sray3.pn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10100" y="-9525"/>
            <a:ext cx="5162550" cy="5162550"/>
          </a:xfrm>
          <a:prstGeom prst="rect">
            <a:avLst/>
          </a:prstGeom>
          <a:noFill/>
          <a:ln w="2857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352550"/>
            <a:ext cx="7467600" cy="28956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2333625" y="2020491"/>
            <a:ext cx="4476750" cy="1465659"/>
            <a:chOff x="2209800" y="2020491"/>
            <a:chExt cx="4476750" cy="1465659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3581400" y="2020491"/>
              <a:ext cx="3105150" cy="1102519"/>
            </a:xfrm>
            <a:prstGeom prst="rect">
              <a:avLst/>
            </a:prstGeom>
          </p:spPr>
          <p:txBody>
            <a:bodyPr anchor="ctr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Parallelization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8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09800" y="2114550"/>
              <a:ext cx="1200150" cy="1371600"/>
            </a:xfrm>
            <a:prstGeom prst="rect">
              <a:avLst/>
            </a:prstGeom>
            <a:noFill/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21" name="Rectangle 20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85344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>
              <a:buNone/>
            </a:pPr>
            <a:endParaRPr lang="en-US" sz="2400" dirty="0" smtClean="0">
              <a:solidFill>
                <a:schemeClr val="bg1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Results – Intel Xeon Phi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79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xmlns="" val="465460814"/>
              </p:ext>
            </p:extLst>
          </p:nvPr>
        </p:nvGraphicFramePr>
        <p:xfrm>
          <a:off x="381000" y="1276350"/>
          <a:ext cx="8382000" cy="30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Ray representation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EM wave, same direction of travel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Direction perpendicular to </a:t>
            </a:r>
            <a:r>
              <a:rPr lang="en-US" sz="2000" dirty="0" err="1" smtClean="0">
                <a:solidFill>
                  <a:schemeClr val="bg1"/>
                </a:solidFill>
              </a:rPr>
              <a:t>wavefront</a:t>
            </a: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RFRT – radio frequency ray tracing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8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172200" y="1428750"/>
            <a:ext cx="2743200" cy="1600200"/>
            <a:chOff x="6172200" y="1428750"/>
            <a:chExt cx="2743200" cy="1600200"/>
          </a:xfrm>
        </p:grpSpPr>
        <p:sp>
          <p:nvSpPr>
            <p:cNvPr id="34" name="Rectangle 33"/>
            <p:cNvSpPr/>
            <p:nvPr/>
          </p:nvSpPr>
          <p:spPr>
            <a:xfrm>
              <a:off x="6172200" y="1428750"/>
              <a:ext cx="2743200" cy="1600200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5" name="Group 25"/>
            <p:cNvGrpSpPr/>
            <p:nvPr/>
          </p:nvGrpSpPr>
          <p:grpSpPr>
            <a:xfrm>
              <a:off x="6319691" y="1726560"/>
              <a:ext cx="2443309" cy="1004581"/>
              <a:chOff x="6319691" y="1657350"/>
              <a:chExt cx="2443309" cy="1004581"/>
            </a:xfrm>
          </p:grpSpPr>
          <p:sp>
            <p:nvSpPr>
              <p:cNvPr id="36" name="Right Arrow 35"/>
              <p:cNvSpPr/>
              <p:nvPr/>
            </p:nvSpPr>
            <p:spPr>
              <a:xfrm>
                <a:off x="6324600" y="1790619"/>
                <a:ext cx="2438400" cy="164642"/>
              </a:xfrm>
              <a:prstGeom prst="rightArrow">
                <a:avLst/>
              </a:pr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 36"/>
              <p:cNvSpPr/>
              <p:nvPr/>
            </p:nvSpPr>
            <p:spPr>
              <a:xfrm>
                <a:off x="6319691" y="1657350"/>
                <a:ext cx="2195344" cy="394241"/>
              </a:xfrm>
              <a:custGeom>
                <a:avLst/>
                <a:gdLst>
                  <a:gd name="connsiteX0" fmla="*/ 0 w 3065334"/>
                  <a:gd name="connsiteY0" fmla="*/ 394235 h 394241"/>
                  <a:gd name="connsiteX1" fmla="*/ 459801 w 3065334"/>
                  <a:gd name="connsiteY1" fmla="*/ 21954 h 394241"/>
                  <a:gd name="connsiteX2" fmla="*/ 886758 w 3065334"/>
                  <a:gd name="connsiteY2" fmla="*/ 394235 h 394241"/>
                  <a:gd name="connsiteX3" fmla="*/ 1357505 w 3065334"/>
                  <a:gd name="connsiteY3" fmla="*/ 11004 h 394241"/>
                  <a:gd name="connsiteX4" fmla="*/ 1740672 w 3065334"/>
                  <a:gd name="connsiteY4" fmla="*/ 394235 h 394241"/>
                  <a:gd name="connsiteX5" fmla="*/ 2211420 w 3065334"/>
                  <a:gd name="connsiteY5" fmla="*/ 55 h 394241"/>
                  <a:gd name="connsiteX6" fmla="*/ 2594587 w 3065334"/>
                  <a:gd name="connsiteY6" fmla="*/ 394235 h 394241"/>
                  <a:gd name="connsiteX7" fmla="*/ 3065334 w 3065334"/>
                  <a:gd name="connsiteY7" fmla="*/ 55 h 394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65334" h="394241">
                    <a:moveTo>
                      <a:pt x="0" y="394235"/>
                    </a:moveTo>
                    <a:cubicBezTo>
                      <a:pt x="156004" y="208094"/>
                      <a:pt x="312008" y="21954"/>
                      <a:pt x="459801" y="21954"/>
                    </a:cubicBezTo>
                    <a:cubicBezTo>
                      <a:pt x="607594" y="21954"/>
                      <a:pt x="737141" y="396060"/>
                      <a:pt x="886758" y="394235"/>
                    </a:cubicBezTo>
                    <a:cubicBezTo>
                      <a:pt x="1036375" y="392410"/>
                      <a:pt x="1215186" y="11004"/>
                      <a:pt x="1357505" y="11004"/>
                    </a:cubicBezTo>
                    <a:cubicBezTo>
                      <a:pt x="1499824" y="11004"/>
                      <a:pt x="1598353" y="396060"/>
                      <a:pt x="1740672" y="394235"/>
                    </a:cubicBezTo>
                    <a:cubicBezTo>
                      <a:pt x="1882991" y="392410"/>
                      <a:pt x="2069101" y="55"/>
                      <a:pt x="2211420" y="55"/>
                    </a:cubicBezTo>
                    <a:cubicBezTo>
                      <a:pt x="2353739" y="55"/>
                      <a:pt x="2452268" y="394235"/>
                      <a:pt x="2594587" y="394235"/>
                    </a:cubicBezTo>
                    <a:cubicBezTo>
                      <a:pt x="2736906" y="394235"/>
                      <a:pt x="2972279" y="-5420"/>
                      <a:pt x="3065334" y="55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ight Arrow 37"/>
              <p:cNvSpPr/>
              <p:nvPr/>
            </p:nvSpPr>
            <p:spPr>
              <a:xfrm>
                <a:off x="6324600" y="2419350"/>
                <a:ext cx="2438400" cy="152400"/>
              </a:xfrm>
              <a:prstGeom prst="rightArrow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Freeform 38"/>
              <p:cNvSpPr/>
              <p:nvPr/>
            </p:nvSpPr>
            <p:spPr>
              <a:xfrm>
                <a:off x="6339055" y="2297004"/>
                <a:ext cx="2195345" cy="364927"/>
              </a:xfrm>
              <a:custGeom>
                <a:avLst/>
                <a:gdLst>
                  <a:gd name="connsiteX0" fmla="*/ 0 w 3065334"/>
                  <a:gd name="connsiteY0" fmla="*/ 394235 h 394241"/>
                  <a:gd name="connsiteX1" fmla="*/ 459801 w 3065334"/>
                  <a:gd name="connsiteY1" fmla="*/ 21954 h 394241"/>
                  <a:gd name="connsiteX2" fmla="*/ 886758 w 3065334"/>
                  <a:gd name="connsiteY2" fmla="*/ 394235 h 394241"/>
                  <a:gd name="connsiteX3" fmla="*/ 1357505 w 3065334"/>
                  <a:gd name="connsiteY3" fmla="*/ 11004 h 394241"/>
                  <a:gd name="connsiteX4" fmla="*/ 1740672 w 3065334"/>
                  <a:gd name="connsiteY4" fmla="*/ 394235 h 394241"/>
                  <a:gd name="connsiteX5" fmla="*/ 2211420 w 3065334"/>
                  <a:gd name="connsiteY5" fmla="*/ 55 h 394241"/>
                  <a:gd name="connsiteX6" fmla="*/ 2594587 w 3065334"/>
                  <a:gd name="connsiteY6" fmla="*/ 394235 h 394241"/>
                  <a:gd name="connsiteX7" fmla="*/ 3065334 w 3065334"/>
                  <a:gd name="connsiteY7" fmla="*/ 55 h 394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65334" h="394241">
                    <a:moveTo>
                      <a:pt x="0" y="394235"/>
                    </a:moveTo>
                    <a:cubicBezTo>
                      <a:pt x="156004" y="208094"/>
                      <a:pt x="312008" y="21954"/>
                      <a:pt x="459801" y="21954"/>
                    </a:cubicBezTo>
                    <a:cubicBezTo>
                      <a:pt x="607594" y="21954"/>
                      <a:pt x="737141" y="396060"/>
                      <a:pt x="886758" y="394235"/>
                    </a:cubicBezTo>
                    <a:cubicBezTo>
                      <a:pt x="1036375" y="392410"/>
                      <a:pt x="1215186" y="11004"/>
                      <a:pt x="1357505" y="11004"/>
                    </a:cubicBezTo>
                    <a:cubicBezTo>
                      <a:pt x="1499824" y="11004"/>
                      <a:pt x="1598353" y="396060"/>
                      <a:pt x="1740672" y="394235"/>
                    </a:cubicBezTo>
                    <a:cubicBezTo>
                      <a:pt x="1882991" y="392410"/>
                      <a:pt x="2069101" y="55"/>
                      <a:pt x="2211420" y="55"/>
                    </a:cubicBezTo>
                    <a:cubicBezTo>
                      <a:pt x="2353739" y="55"/>
                      <a:pt x="2452268" y="394235"/>
                      <a:pt x="2594587" y="394235"/>
                    </a:cubicBezTo>
                    <a:cubicBezTo>
                      <a:pt x="2736906" y="394235"/>
                      <a:pt x="2972279" y="-5420"/>
                      <a:pt x="3065334" y="55"/>
                    </a:cubicBezTo>
                  </a:path>
                </a:pathLst>
              </a:custGeom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38200" y="1352550"/>
            <a:ext cx="7467600" cy="28956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grpSp>
        <p:nvGrpSpPr>
          <p:cNvPr id="2" name="Group 8"/>
          <p:cNvGrpSpPr/>
          <p:nvPr/>
        </p:nvGrpSpPr>
        <p:grpSpPr>
          <a:xfrm>
            <a:off x="1771650" y="2020491"/>
            <a:ext cx="5600700" cy="1465659"/>
            <a:chOff x="2209800" y="2020491"/>
            <a:chExt cx="5600700" cy="1465659"/>
          </a:xfrm>
        </p:grpSpPr>
        <p:sp>
          <p:nvSpPr>
            <p:cNvPr id="14" name="Title 1"/>
            <p:cNvSpPr txBox="1">
              <a:spLocks/>
            </p:cNvSpPr>
            <p:nvPr/>
          </p:nvSpPr>
          <p:spPr>
            <a:xfrm>
              <a:off x="3581400" y="2020491"/>
              <a:ext cx="4229100" cy="1102519"/>
            </a:xfrm>
            <a:prstGeom prst="rect">
              <a:avLst/>
            </a:prstGeom>
          </p:spPr>
          <p:txBody>
            <a:bodyPr anchor="ctr">
              <a:no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Live</a:t>
              </a:r>
              <a:r>
                <a:rPr kumimoji="0" lang="en-US" sz="4000" b="0" i="0" u="none" strike="noStrike" kern="1200" cap="none" spc="0" normalizeH="0" noProof="0" dirty="0" smtClean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j-ea"/>
                  <a:cs typeface="+mj-cs"/>
                </a:rPr>
                <a:t> demonstration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endParaRPr>
            </a:p>
          </p:txBody>
        </p:sp>
        <p:pic>
          <p:nvPicPr>
            <p:cNvPr id="8" name="Picture 6" descr="C:\Users\christiaan.gribble\Desktop\Dropbox\survice\research\writing\posters-gtc13\rf-v2.0\images\ao\sanmiguel1024.png"/>
            <p:cNvPicPr>
              <a:picLocks noChangeAspect="1" noChangeArrowheads="1"/>
            </p:cNvPicPr>
            <p:nvPr/>
          </p:nvPicPr>
          <p:blipFill>
            <a:blip r:embed="rId4" cstate="print"/>
            <a:stretch>
              <a:fillRect/>
            </a:stretch>
          </p:blipFill>
          <p:spPr bwMode="auto">
            <a:xfrm>
              <a:off x="2209800" y="2114550"/>
              <a:ext cx="1200150" cy="1371600"/>
            </a:xfrm>
            <a:prstGeom prst="rect">
              <a:avLst/>
            </a:prstGeom>
            <a:noFill/>
            <a:ln w="12700">
              <a:noFill/>
            </a:ln>
            <a:effectLst>
              <a:reflection blurRad="6350" stA="52000" endA="300" endPos="35000" dir="5400000" sy="-100000" algn="bl" rotWithShape="0"/>
            </a:effectLst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christiaan.gribble\Desktop\Dropbox\survice\research\projects\stingray\images\cityscape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rcRect b="2849"/>
          <a:stretch>
            <a:fillRect/>
          </a:stretch>
        </p:blipFill>
        <p:spPr bwMode="auto">
          <a:xfrm>
            <a:off x="0" y="-19050"/>
            <a:ext cx="9144000" cy="516255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-152400" y="1657350"/>
            <a:ext cx="9448800" cy="2209800"/>
          </a:xfrm>
          <a:prstGeom prst="rect">
            <a:avLst/>
          </a:prstGeom>
          <a:solidFill>
            <a:schemeClr val="tx2">
              <a:lumMod val="20000"/>
              <a:lumOff val="80000"/>
              <a:alpha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0" tIns="228600" rIns="457200" rtlCol="0" anchor="t" anchorCtr="0"/>
          <a:lstStyle/>
          <a:p>
            <a:endParaRPr lang="en-US" sz="2800" dirty="0" smtClean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00150"/>
            <a:ext cx="5638800" cy="3200400"/>
          </a:xfrm>
          <a:solidFill>
            <a:schemeClr val="tx2">
              <a:lumMod val="50000"/>
            </a:schemeClr>
          </a:solidFill>
          <a:ln w="28575">
            <a:solidFill>
              <a:schemeClr val="bg1"/>
            </a:solidFill>
          </a:ln>
        </p:spPr>
        <p:txBody>
          <a:bodyPr tIns="91440" bIns="91440">
            <a:normAutofit/>
          </a:bodyPr>
          <a:lstStyle/>
          <a:p>
            <a:pPr marL="457200"/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Ray representation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EM wave, same direction of travel</a:t>
            </a:r>
          </a:p>
          <a:p>
            <a:pPr marL="857250" lvl="1"/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Direction perpendicular to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wavefront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457200"/>
            <a:r>
              <a:rPr lang="en-US" sz="2400" dirty="0" smtClean="0">
                <a:solidFill>
                  <a:schemeClr val="bg1"/>
                </a:solidFill>
              </a:rPr>
              <a:t>Ray behavior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Graphics : reflection, refraction</a:t>
            </a:r>
          </a:p>
          <a:p>
            <a:pPr marL="857250" lvl="1"/>
            <a:r>
              <a:rPr lang="en-US" sz="2000" dirty="0" smtClean="0">
                <a:solidFill>
                  <a:schemeClr val="bg1"/>
                </a:solidFill>
              </a:rPr>
              <a:t>RF simulation : +diffraction, +interference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4686300"/>
            <a:ext cx="9144000" cy="4572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991600" cy="914400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RFRT – radio frequency ray tracing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4" name="Picture 1" descr="C:\Users\edward.quigley\Desktop\Picture1.png"/>
          <p:cNvPicPr>
            <a:picLocks noChangeAspect="1" noChangeArrowheads="1"/>
          </p:cNvPicPr>
          <p:nvPr/>
        </p:nvPicPr>
        <p:blipFill>
          <a:blip r:embed="rId4" cstate="print"/>
          <a:srcRect r="30000"/>
          <a:stretch>
            <a:fillRect/>
          </a:stretch>
        </p:blipFill>
        <p:spPr bwMode="auto">
          <a:xfrm>
            <a:off x="8001000" y="4667155"/>
            <a:ext cx="1066800" cy="495395"/>
          </a:xfrm>
          <a:prstGeom prst="rect">
            <a:avLst/>
          </a:prstGeom>
          <a:noFill/>
        </p:spPr>
      </p:pic>
      <p:pic>
        <p:nvPicPr>
          <p:cNvPr id="208898" name="Picture 2" descr="C:\Users\christiaan.gribble\Desktop\Dropbox\survice\research\projects\stingray\images\manta-rf.png"/>
          <p:cNvPicPr>
            <a:picLocks noChangeAspect="1" noChangeArrowheads="1"/>
          </p:cNvPicPr>
          <p:nvPr/>
        </p:nvPicPr>
        <p:blipFill>
          <a:blip r:embed="rId5" cstate="print"/>
          <a:srcRect l="19258" t="24410" r="13242" b="7257"/>
          <a:stretch>
            <a:fillRect/>
          </a:stretch>
        </p:blipFill>
        <p:spPr bwMode="auto">
          <a:xfrm>
            <a:off x="6172200" y="1435608"/>
            <a:ext cx="2743200" cy="15621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29" name="Title 1"/>
          <p:cNvSpPr txBox="1">
            <a:spLocks/>
          </p:cNvSpPr>
          <p:nvPr/>
        </p:nvSpPr>
        <p:spPr>
          <a:xfrm>
            <a:off x="0" y="4724400"/>
            <a:ext cx="3810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fld id="{43D4A88D-1645-459F-856E-0198A39C24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pPr algn="ctr">
                <a:spcBef>
                  <a:spcPct val="0"/>
                </a:spcBef>
                <a:defRPr/>
              </a:pPr>
              <a:t>9</a:t>
            </a:fld>
            <a:endParaRPr lang="en-US" sz="1200" dirty="0" smtClean="0">
              <a:solidFill>
                <a:schemeClr val="bg1"/>
              </a:solidFill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381000" y="4800600"/>
            <a:ext cx="0" cy="28575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381000" y="4724400"/>
            <a:ext cx="5410200" cy="4381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1200" dirty="0" smtClean="0">
                <a:solidFill>
                  <a:schemeClr val="bg1"/>
                </a:solidFill>
              </a:rPr>
              <a:t>C. Gribble &amp; J. Amstutz, Effective Parallelization … Radio Frequency Ray Tracing</a:t>
            </a:r>
          </a:p>
        </p:txBody>
      </p:sp>
      <p:pic>
        <p:nvPicPr>
          <p:cNvPr id="22" name="Picture 2" descr="C:\Users\christiaan.gribble\Desktop\Dropbox\survice\research\projects\stingray\images\manta-rf.png"/>
          <p:cNvPicPr>
            <a:picLocks noChangeAspect="1" noChangeArrowheads="1"/>
          </p:cNvPicPr>
          <p:nvPr/>
        </p:nvPicPr>
        <p:blipFill>
          <a:blip r:embed="rId5" cstate="print"/>
          <a:srcRect l="19258" t="24410" r="13242" b="7257"/>
          <a:stretch>
            <a:fillRect/>
          </a:stretch>
        </p:blipFill>
        <p:spPr bwMode="auto">
          <a:xfrm>
            <a:off x="6172200" y="1428750"/>
            <a:ext cx="2743200" cy="15621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2258</TotalTime>
  <Words>3428</Words>
  <Application>Microsoft Office PowerPoint</Application>
  <PresentationFormat>On-screen Show (16:9)</PresentationFormat>
  <Paragraphs>865</Paragraphs>
  <Slides>80</Slides>
  <Notes>77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2" baseType="lpstr">
      <vt:lpstr>Office Theme</vt:lpstr>
      <vt:lpstr>Equation</vt:lpstr>
      <vt:lpstr>Slide 1</vt:lpstr>
      <vt:lpstr>Agenda</vt:lpstr>
      <vt:lpstr>Agenda</vt:lpstr>
      <vt:lpstr>Agenda</vt:lpstr>
      <vt:lpstr>Slide 5</vt:lpstr>
      <vt:lpstr>Radio frequency simulation</vt:lpstr>
      <vt:lpstr>Radio frequency simulation</vt:lpstr>
      <vt:lpstr>RFRT – radio frequency ray tracing</vt:lpstr>
      <vt:lpstr>RFRT – radio frequency ray tracing</vt:lpstr>
      <vt:lpstr>Slide 10</vt:lpstr>
      <vt:lpstr>RFRT – diffraction</vt:lpstr>
      <vt:lpstr>RFRT – diffraction</vt:lpstr>
      <vt:lpstr>RFRT – interference</vt:lpstr>
      <vt:lpstr>RFRT – interference</vt:lpstr>
      <vt:lpstr>RFRT – validation</vt:lpstr>
      <vt:lpstr>Slide 16</vt:lpstr>
      <vt:lpstr>Slide 17</vt:lpstr>
      <vt:lpstr>StingRay – combined RF sim/viz</vt:lpstr>
      <vt:lpstr>StingRay – combined RF sim/viz</vt:lpstr>
      <vt:lpstr>StingRay – simulation engine</vt:lpstr>
      <vt:lpstr>StingRay – simulation engine</vt:lpstr>
      <vt:lpstr>StingRay – visualization pipeline</vt:lpstr>
      <vt:lpstr>StingRay – visualization pipeline</vt:lpstr>
      <vt:lpstr>StingRay – visualization capabilities</vt:lpstr>
      <vt:lpstr>StingRay – visualization capabilities</vt:lpstr>
      <vt:lpstr>StingRay – examples</vt:lpstr>
      <vt:lpstr>StingRay – examples</vt:lpstr>
      <vt:lpstr>Slide 28</vt:lpstr>
      <vt:lpstr>Motivation</vt:lpstr>
      <vt:lpstr>Motivation</vt:lpstr>
      <vt:lpstr>Motivation</vt:lpstr>
      <vt:lpstr>RF simulation – core loop</vt:lpstr>
      <vt:lpstr>RF simulation – core loop</vt:lpstr>
      <vt:lpstr>RF simulation – core loop</vt:lpstr>
      <vt:lpstr>RF simulation – OpenMP v1</vt:lpstr>
      <vt:lpstr>RF simulation – OpenMP v1</vt:lpstr>
      <vt:lpstr>RF simulation – OpenMP v1</vt:lpstr>
      <vt:lpstr>Results – OpenMP v1</vt:lpstr>
      <vt:lpstr>RF simulation – OpenMP v1</vt:lpstr>
      <vt:lpstr>RF simulation – OpenMP v2</vt:lpstr>
      <vt:lpstr>RF simulation – OpenMP v2</vt:lpstr>
      <vt:lpstr>RF simulation – OpenMP v2</vt:lpstr>
      <vt:lpstr>Results – OpenMP v2</vt:lpstr>
      <vt:lpstr>RF simulation – OpenMP v2</vt:lpstr>
      <vt:lpstr>RF simulation – OpenMP v3</vt:lpstr>
      <vt:lpstr>RF simulation – OpenMP v3</vt:lpstr>
      <vt:lpstr>RF simulation – OpenMP v3</vt:lpstr>
      <vt:lpstr>Results – OpenMP v3</vt:lpstr>
      <vt:lpstr>RF simulation – OpenMP v3</vt:lpstr>
      <vt:lpstr>Conclusions</vt:lpstr>
      <vt:lpstr>Conclusions</vt:lpstr>
      <vt:lpstr>Conclusions</vt:lpstr>
      <vt:lpstr>Slide 53</vt:lpstr>
      <vt:lpstr>Take-home messages</vt:lpstr>
      <vt:lpstr>Take-home messages</vt:lpstr>
      <vt:lpstr>Take-home messages</vt:lpstr>
      <vt:lpstr>Take-home messages</vt:lpstr>
      <vt:lpstr>Future work</vt:lpstr>
      <vt:lpstr>Future work</vt:lpstr>
      <vt:lpstr>Future work</vt:lpstr>
      <vt:lpstr>Acknowledgements</vt:lpstr>
      <vt:lpstr>Contact information</vt:lpstr>
      <vt:lpstr>Slide 63</vt:lpstr>
      <vt:lpstr>Slide 64</vt:lpstr>
      <vt:lpstr>Slide 65</vt:lpstr>
      <vt:lpstr>StingRay – specular reflection</vt:lpstr>
      <vt:lpstr>StingRay – wedge diffraction</vt:lpstr>
      <vt:lpstr>StingRay – interference</vt:lpstr>
      <vt:lpstr>StingRay – core components</vt:lpstr>
      <vt:lpstr>StingRay – core components</vt:lpstr>
      <vt:lpstr>StingRay – core components</vt:lpstr>
      <vt:lpstr>StingRay – core components</vt:lpstr>
      <vt:lpstr>StingRay – core components</vt:lpstr>
      <vt:lpstr>Slide 74</vt:lpstr>
      <vt:lpstr>StingRay – examples</vt:lpstr>
      <vt:lpstr>Slide 76</vt:lpstr>
      <vt:lpstr>Slide 77</vt:lpstr>
      <vt:lpstr>Slide 78</vt:lpstr>
      <vt:lpstr>Results – Intel Xeon Phi</vt:lpstr>
      <vt:lpstr>Slide 80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Advances in High-Performance GPU Ray Tracing for Physics-Based Simulation</dc:title>
  <dc:creator>Christiaan Gribble</dc:creator>
  <cp:lastModifiedBy>Christiaan Gribble</cp:lastModifiedBy>
  <cp:revision>1149</cp:revision>
  <dcterms:created xsi:type="dcterms:W3CDTF">2006-08-16T00:00:00Z</dcterms:created>
  <dcterms:modified xsi:type="dcterms:W3CDTF">2015-09-11T13:17:02Z</dcterms:modified>
</cp:coreProperties>
</file>