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xml" ContentType="application/vnd.openxmlformats-officedocument.drawingml.char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8" r:id="rId1"/>
  </p:sldMasterIdLst>
  <p:notesMasterIdLst>
    <p:notesMasterId r:id="rId55"/>
  </p:notesMasterIdLst>
  <p:sldIdLst>
    <p:sldId id="256" r:id="rId2"/>
    <p:sldId id="264" r:id="rId3"/>
    <p:sldId id="375" r:id="rId4"/>
    <p:sldId id="379" r:id="rId5"/>
    <p:sldId id="380" r:id="rId6"/>
    <p:sldId id="490" r:id="rId7"/>
    <p:sldId id="381" r:id="rId8"/>
    <p:sldId id="386" r:id="rId9"/>
    <p:sldId id="391" r:id="rId10"/>
    <p:sldId id="392" r:id="rId11"/>
    <p:sldId id="393" r:id="rId12"/>
    <p:sldId id="397" r:id="rId13"/>
    <p:sldId id="491" r:id="rId14"/>
    <p:sldId id="471" r:id="rId15"/>
    <p:sldId id="537" r:id="rId16"/>
    <p:sldId id="401" r:id="rId17"/>
    <p:sldId id="402" r:id="rId18"/>
    <p:sldId id="508" r:id="rId19"/>
    <p:sldId id="403" r:id="rId20"/>
    <p:sldId id="421" r:id="rId21"/>
    <p:sldId id="494" r:id="rId22"/>
    <p:sldId id="509" r:id="rId23"/>
    <p:sldId id="423" r:id="rId24"/>
    <p:sldId id="425" r:id="rId25"/>
    <p:sldId id="427" r:id="rId26"/>
    <p:sldId id="472" r:id="rId27"/>
    <p:sldId id="468" r:id="rId28"/>
    <p:sldId id="443" r:id="rId29"/>
    <p:sldId id="479" r:id="rId30"/>
    <p:sldId id="480" r:id="rId31"/>
    <p:sldId id="444" r:id="rId32"/>
    <p:sldId id="446" r:id="rId33"/>
    <p:sldId id="447" r:id="rId34"/>
    <p:sldId id="448" r:id="rId35"/>
    <p:sldId id="451" r:id="rId36"/>
    <p:sldId id="449" r:id="rId37"/>
    <p:sldId id="450" r:id="rId38"/>
    <p:sldId id="453" r:id="rId39"/>
    <p:sldId id="455" r:id="rId40"/>
    <p:sldId id="457" r:id="rId41"/>
    <p:sldId id="482" r:id="rId42"/>
    <p:sldId id="486" r:id="rId43"/>
    <p:sldId id="488" r:id="rId44"/>
    <p:sldId id="489" r:id="rId45"/>
    <p:sldId id="514" r:id="rId46"/>
    <p:sldId id="515" r:id="rId47"/>
    <p:sldId id="516" r:id="rId48"/>
    <p:sldId id="517" r:id="rId49"/>
    <p:sldId id="518" r:id="rId50"/>
    <p:sldId id="519" r:id="rId51"/>
    <p:sldId id="463" r:id="rId52"/>
    <p:sldId id="467" r:id="rId53"/>
    <p:sldId id="41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137" autoAdjust="0"/>
  </p:normalViewPr>
  <p:slideViewPr>
    <p:cSldViewPr>
      <p:cViewPr varScale="1">
        <p:scale>
          <a:sx n="109" d="100"/>
          <a:sy n="109" d="100"/>
        </p:scale>
        <p:origin x="1680"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75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Munther\papers\parallel%20exectution%20time%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v>Predictive parallel execution time</c:v>
          </c:tx>
          <c:cat>
            <c:numRef>
              <c:f>Sheet1!$B$25:$B$35</c:f>
              <c:numCache>
                <c:formatCode>General</c:formatCode>
                <c:ptCount val="11"/>
                <c:pt idx="0">
                  <c:v>5</c:v>
                </c:pt>
                <c:pt idx="1">
                  <c:v>10</c:v>
                </c:pt>
                <c:pt idx="2">
                  <c:v>15</c:v>
                </c:pt>
                <c:pt idx="3">
                  <c:v>20</c:v>
                </c:pt>
                <c:pt idx="4">
                  <c:v>25</c:v>
                </c:pt>
                <c:pt idx="5">
                  <c:v>30</c:v>
                </c:pt>
                <c:pt idx="6">
                  <c:v>35</c:v>
                </c:pt>
                <c:pt idx="7">
                  <c:v>40</c:v>
                </c:pt>
                <c:pt idx="8">
                  <c:v>45</c:v>
                </c:pt>
                <c:pt idx="9">
                  <c:v>50</c:v>
                </c:pt>
                <c:pt idx="10">
                  <c:v>55</c:v>
                </c:pt>
              </c:numCache>
            </c:numRef>
          </c:cat>
          <c:val>
            <c:numRef>
              <c:f>Sheet1!$D$25:$D$35</c:f>
              <c:numCache>
                <c:formatCode>General</c:formatCode>
                <c:ptCount val="11"/>
                <c:pt idx="0">
                  <c:v>5.8940959999999869</c:v>
                </c:pt>
                <c:pt idx="1">
                  <c:v>3.0220479999999967</c:v>
                </c:pt>
                <c:pt idx="2">
                  <c:v>2.0980319999999999</c:v>
                </c:pt>
                <c:pt idx="3">
                  <c:v>1.6610239999999998</c:v>
                </c:pt>
                <c:pt idx="4">
                  <c:v>1.4188191999999973</c:v>
                </c:pt>
                <c:pt idx="5">
                  <c:v>1.274016</c:v>
                </c:pt>
                <c:pt idx="6">
                  <c:v>1.1848708571428572</c:v>
                </c:pt>
                <c:pt idx="7">
                  <c:v>1.1305120000000024</c:v>
                </c:pt>
                <c:pt idx="8">
                  <c:v>1.0993439999999999</c:v>
                </c:pt>
                <c:pt idx="9">
                  <c:v>1.0844095999999999</c:v>
                </c:pt>
                <c:pt idx="10">
                  <c:v>1.0812814545454539</c:v>
                </c:pt>
              </c:numCache>
            </c:numRef>
          </c:val>
          <c:smooth val="0"/>
        </c:ser>
        <c:ser>
          <c:idx val="0"/>
          <c:order val="1"/>
          <c:tx>
            <c:v>Real parallel execition time</c:v>
          </c:tx>
          <c:cat>
            <c:numRef>
              <c:f>Sheet1!$B$25:$B$35</c:f>
              <c:numCache>
                <c:formatCode>General</c:formatCode>
                <c:ptCount val="11"/>
                <c:pt idx="0">
                  <c:v>5</c:v>
                </c:pt>
                <c:pt idx="1">
                  <c:v>10</c:v>
                </c:pt>
                <c:pt idx="2">
                  <c:v>15</c:v>
                </c:pt>
                <c:pt idx="3">
                  <c:v>20</c:v>
                </c:pt>
                <c:pt idx="4">
                  <c:v>25</c:v>
                </c:pt>
                <c:pt idx="5">
                  <c:v>30</c:v>
                </c:pt>
                <c:pt idx="6">
                  <c:v>35</c:v>
                </c:pt>
                <c:pt idx="7">
                  <c:v>40</c:v>
                </c:pt>
                <c:pt idx="8">
                  <c:v>45</c:v>
                </c:pt>
                <c:pt idx="9">
                  <c:v>50</c:v>
                </c:pt>
                <c:pt idx="10">
                  <c:v>55</c:v>
                </c:pt>
              </c:numCache>
            </c:numRef>
          </c:cat>
          <c:val>
            <c:numRef>
              <c:f>Sheet1!$C$25:$C$29</c:f>
              <c:numCache>
                <c:formatCode>General</c:formatCode>
                <c:ptCount val="5"/>
                <c:pt idx="0">
                  <c:v>5.8</c:v>
                </c:pt>
                <c:pt idx="1">
                  <c:v>3.1</c:v>
                </c:pt>
                <c:pt idx="2">
                  <c:v>2.2000000000000002</c:v>
                </c:pt>
                <c:pt idx="3">
                  <c:v>1.6</c:v>
                </c:pt>
                <c:pt idx="4">
                  <c:v>1.4</c:v>
                </c:pt>
              </c:numCache>
            </c:numRef>
          </c:val>
          <c:smooth val="0"/>
        </c:ser>
        <c:dLbls>
          <c:showLegendKey val="0"/>
          <c:showVal val="0"/>
          <c:showCatName val="0"/>
          <c:showSerName val="0"/>
          <c:showPercent val="0"/>
          <c:showBubbleSize val="0"/>
        </c:dLbls>
        <c:marker val="1"/>
        <c:smooth val="0"/>
        <c:axId val="224634920"/>
        <c:axId val="225188616"/>
      </c:lineChart>
      <c:catAx>
        <c:axId val="224634920"/>
        <c:scaling>
          <c:orientation val="minMax"/>
        </c:scaling>
        <c:delete val="0"/>
        <c:axPos val="b"/>
        <c:title>
          <c:tx>
            <c:rich>
              <a:bodyPr/>
              <a:lstStyle/>
              <a:p>
                <a:pPr>
                  <a:defRPr/>
                </a:pPr>
                <a:r>
                  <a:rPr lang="en-US"/>
                  <a:t>Total number of nodes </a:t>
                </a:r>
              </a:p>
            </c:rich>
          </c:tx>
          <c:layout/>
          <c:overlay val="0"/>
        </c:title>
        <c:numFmt formatCode="General" sourceLinked="1"/>
        <c:majorTickMark val="none"/>
        <c:minorTickMark val="none"/>
        <c:tickLblPos val="nextTo"/>
        <c:crossAx val="225188616"/>
        <c:crosses val="autoZero"/>
        <c:auto val="1"/>
        <c:lblAlgn val="ctr"/>
        <c:lblOffset val="100"/>
        <c:noMultiLvlLbl val="0"/>
      </c:catAx>
      <c:valAx>
        <c:axId val="225188616"/>
        <c:scaling>
          <c:orientation val="minMax"/>
        </c:scaling>
        <c:delete val="0"/>
        <c:axPos val="l"/>
        <c:majorGridlines/>
        <c:title>
          <c:tx>
            <c:rich>
              <a:bodyPr/>
              <a:lstStyle/>
              <a:p>
                <a:pPr>
                  <a:defRPr/>
                </a:pPr>
                <a:r>
                  <a:rPr lang="en-US" dirty="0"/>
                  <a:t>Execution</a:t>
                </a:r>
                <a:r>
                  <a:rPr lang="en-US" baseline="0" dirty="0"/>
                  <a:t> time in seconds</a:t>
                </a:r>
                <a:endParaRPr lang="en-US" dirty="0"/>
              </a:p>
            </c:rich>
          </c:tx>
          <c:layout/>
          <c:overlay val="0"/>
        </c:title>
        <c:numFmt formatCode="General" sourceLinked="1"/>
        <c:majorTickMark val="out"/>
        <c:minorTickMark val="none"/>
        <c:tickLblPos val="nextTo"/>
        <c:crossAx val="224634920"/>
        <c:crosses val="autoZero"/>
        <c:crossBetween val="between"/>
      </c:valAx>
    </c:plotArea>
    <c:legend>
      <c:legendPos val="r"/>
      <c:layout/>
      <c:overlay val="0"/>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image" Target="../media/image55.png"/><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image" Target="../media/image63.png"/></Relationships>
</file>

<file path=ppt/drawings/_rels/vmlDrawing3.v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image" Target="../media/image65.png"/><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drawings/_rels/vmlDrawing4.v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image" Target="../media/image73.png"/><Relationship Id="rId6" Type="http://schemas.openxmlformats.org/officeDocument/2006/relationships/image" Target="../media/image78.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08918E-2D82-4302-BBE0-28C4750B1443}" type="datetimeFigureOut">
              <a:rPr lang="en-US" smtClean="0"/>
              <a:pPr/>
              <a:t>9/12/2015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8493A6-1DA5-4976-950D-FFDA5A05B3AE}" type="slidenum">
              <a:rPr lang="en-US" smtClean="0"/>
              <a:pPr/>
              <a:t>‹#›</a:t>
            </a:fld>
            <a:endParaRPr lang="en-US"/>
          </a:p>
        </p:txBody>
      </p:sp>
    </p:spTree>
    <p:extLst>
      <p:ext uri="{BB962C8B-B14F-4D97-AF65-F5344CB8AC3E}">
        <p14:creationId xmlns:p14="http://schemas.microsoft.com/office/powerpoint/2010/main" val="3133385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8493A6-1DA5-4976-950D-FFDA5A05B3AE}" type="slidenum">
              <a:rPr lang="en-US" smtClean="0"/>
              <a:pPr/>
              <a:t>1</a:t>
            </a:fld>
            <a:endParaRPr lang="en-US"/>
          </a:p>
        </p:txBody>
      </p:sp>
    </p:spTree>
    <p:extLst>
      <p:ext uri="{BB962C8B-B14F-4D97-AF65-F5344CB8AC3E}">
        <p14:creationId xmlns:p14="http://schemas.microsoft.com/office/powerpoint/2010/main" val="2536258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10</a:t>
            </a:fld>
            <a:endParaRPr lang="en-US"/>
          </a:p>
        </p:txBody>
      </p:sp>
    </p:spTree>
    <p:extLst>
      <p:ext uri="{BB962C8B-B14F-4D97-AF65-F5344CB8AC3E}">
        <p14:creationId xmlns:p14="http://schemas.microsoft.com/office/powerpoint/2010/main" val="1898922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B8493A6-1DA5-4976-950D-FFDA5A05B3AE}" type="slidenum">
              <a:rPr lang="en-US" smtClean="0"/>
              <a:pPr/>
              <a:t>11</a:t>
            </a:fld>
            <a:endParaRPr lang="en-US"/>
          </a:p>
        </p:txBody>
      </p:sp>
    </p:spTree>
    <p:extLst>
      <p:ext uri="{BB962C8B-B14F-4D97-AF65-F5344CB8AC3E}">
        <p14:creationId xmlns:p14="http://schemas.microsoft.com/office/powerpoint/2010/main" val="3446023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12</a:t>
            </a:fld>
            <a:endParaRPr lang="en-US"/>
          </a:p>
        </p:txBody>
      </p:sp>
    </p:spTree>
    <p:extLst>
      <p:ext uri="{BB962C8B-B14F-4D97-AF65-F5344CB8AC3E}">
        <p14:creationId xmlns:p14="http://schemas.microsoft.com/office/powerpoint/2010/main" val="3221270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13</a:t>
            </a:fld>
            <a:endParaRPr lang="en-US"/>
          </a:p>
        </p:txBody>
      </p:sp>
    </p:spTree>
    <p:extLst>
      <p:ext uri="{BB962C8B-B14F-4D97-AF65-F5344CB8AC3E}">
        <p14:creationId xmlns:p14="http://schemas.microsoft.com/office/powerpoint/2010/main" val="1557512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14</a:t>
            </a:fld>
            <a:endParaRPr lang="en-US"/>
          </a:p>
        </p:txBody>
      </p:sp>
    </p:spTree>
    <p:extLst>
      <p:ext uri="{BB962C8B-B14F-4D97-AF65-F5344CB8AC3E}">
        <p14:creationId xmlns:p14="http://schemas.microsoft.com/office/powerpoint/2010/main" val="3852792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15</a:t>
            </a:fld>
            <a:endParaRPr lang="en-US"/>
          </a:p>
        </p:txBody>
      </p:sp>
    </p:spTree>
    <p:extLst>
      <p:ext uri="{BB962C8B-B14F-4D97-AF65-F5344CB8AC3E}">
        <p14:creationId xmlns:p14="http://schemas.microsoft.com/office/powerpoint/2010/main" val="3852792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16</a:t>
            </a:fld>
            <a:endParaRPr lang="en-US"/>
          </a:p>
        </p:txBody>
      </p:sp>
    </p:spTree>
    <p:extLst>
      <p:ext uri="{BB962C8B-B14F-4D97-AF65-F5344CB8AC3E}">
        <p14:creationId xmlns:p14="http://schemas.microsoft.com/office/powerpoint/2010/main" val="1267220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17</a:t>
            </a:fld>
            <a:endParaRPr lang="en-US"/>
          </a:p>
        </p:txBody>
      </p:sp>
    </p:spTree>
    <p:extLst>
      <p:ext uri="{BB962C8B-B14F-4D97-AF65-F5344CB8AC3E}">
        <p14:creationId xmlns:p14="http://schemas.microsoft.com/office/powerpoint/2010/main" val="1173396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18</a:t>
            </a:fld>
            <a:endParaRPr lang="en-US"/>
          </a:p>
        </p:txBody>
      </p:sp>
    </p:spTree>
    <p:extLst>
      <p:ext uri="{BB962C8B-B14F-4D97-AF65-F5344CB8AC3E}">
        <p14:creationId xmlns:p14="http://schemas.microsoft.com/office/powerpoint/2010/main" val="354688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19</a:t>
            </a:fld>
            <a:endParaRPr lang="en-US"/>
          </a:p>
        </p:txBody>
      </p:sp>
    </p:spTree>
    <p:extLst>
      <p:ext uri="{BB962C8B-B14F-4D97-AF65-F5344CB8AC3E}">
        <p14:creationId xmlns:p14="http://schemas.microsoft.com/office/powerpoint/2010/main" val="3791009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a:t>
            </a:fld>
            <a:endParaRPr lang="en-US"/>
          </a:p>
        </p:txBody>
      </p:sp>
    </p:spTree>
    <p:extLst>
      <p:ext uri="{BB962C8B-B14F-4D97-AF65-F5344CB8AC3E}">
        <p14:creationId xmlns:p14="http://schemas.microsoft.com/office/powerpoint/2010/main" val="257111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Refernce</a:t>
            </a:r>
            <a:r>
              <a:rPr lang="en-US" dirty="0" smtClean="0"/>
              <a:t>: http://docs.huihoo.com/hpc-cluster/parallel-computing/</a:t>
            </a:r>
          </a:p>
          <a:p>
            <a:endParaRPr lang="en-US" dirty="0"/>
          </a:p>
        </p:txBody>
      </p:sp>
      <p:sp>
        <p:nvSpPr>
          <p:cNvPr id="4" name="Slide Number Placeholder 3"/>
          <p:cNvSpPr>
            <a:spLocks noGrp="1"/>
          </p:cNvSpPr>
          <p:nvPr>
            <p:ph type="sldNum" sz="quarter" idx="10"/>
          </p:nvPr>
        </p:nvSpPr>
        <p:spPr/>
        <p:txBody>
          <a:bodyPr/>
          <a:lstStyle/>
          <a:p>
            <a:fld id="{7B8493A6-1DA5-4976-950D-FFDA5A05B3AE}" type="slidenum">
              <a:rPr lang="en-US" smtClean="0"/>
              <a:pPr/>
              <a:t>20</a:t>
            </a:fld>
            <a:endParaRPr lang="en-US"/>
          </a:p>
        </p:txBody>
      </p:sp>
    </p:spTree>
    <p:extLst>
      <p:ext uri="{BB962C8B-B14F-4D97-AF65-F5344CB8AC3E}">
        <p14:creationId xmlns:p14="http://schemas.microsoft.com/office/powerpoint/2010/main" val="463140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a:t>
            </a:r>
            <a:r>
              <a:rPr lang="en-US" baseline="0" dirty="0" smtClean="0"/>
              <a:t> Ref: http://www.codeproject.com/Articles/35671/Distributed-and-Parallel-Processing-using-WCF</a:t>
            </a:r>
          </a:p>
          <a:p>
            <a:endParaRPr lang="en-US" dirty="0"/>
          </a:p>
        </p:txBody>
      </p:sp>
      <p:sp>
        <p:nvSpPr>
          <p:cNvPr id="4" name="Slide Number Placeholder 3"/>
          <p:cNvSpPr>
            <a:spLocks noGrp="1"/>
          </p:cNvSpPr>
          <p:nvPr>
            <p:ph type="sldNum" sz="quarter" idx="10"/>
          </p:nvPr>
        </p:nvSpPr>
        <p:spPr/>
        <p:txBody>
          <a:bodyPr/>
          <a:lstStyle/>
          <a:p>
            <a:fld id="{7B8493A6-1DA5-4976-950D-FFDA5A05B3AE}" type="slidenum">
              <a:rPr lang="en-US" smtClean="0"/>
              <a:pPr/>
              <a:t>21</a:t>
            </a:fld>
            <a:endParaRPr lang="en-US"/>
          </a:p>
        </p:txBody>
      </p:sp>
    </p:spTree>
    <p:extLst>
      <p:ext uri="{BB962C8B-B14F-4D97-AF65-F5344CB8AC3E}">
        <p14:creationId xmlns:p14="http://schemas.microsoft.com/office/powerpoint/2010/main" val="3180795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22</a:t>
            </a:fld>
            <a:endParaRPr lang="en-US"/>
          </a:p>
        </p:txBody>
      </p:sp>
    </p:spTree>
    <p:extLst>
      <p:ext uri="{BB962C8B-B14F-4D97-AF65-F5344CB8AC3E}">
        <p14:creationId xmlns:p14="http://schemas.microsoft.com/office/powerpoint/2010/main" val="545310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23</a:t>
            </a:fld>
            <a:endParaRPr lang="en-US"/>
          </a:p>
        </p:txBody>
      </p:sp>
    </p:spTree>
    <p:extLst>
      <p:ext uri="{BB962C8B-B14F-4D97-AF65-F5344CB8AC3E}">
        <p14:creationId xmlns:p14="http://schemas.microsoft.com/office/powerpoint/2010/main" val="3679911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24</a:t>
            </a:fld>
            <a:endParaRPr lang="en-US"/>
          </a:p>
        </p:txBody>
      </p:sp>
    </p:spTree>
    <p:extLst>
      <p:ext uri="{BB962C8B-B14F-4D97-AF65-F5344CB8AC3E}">
        <p14:creationId xmlns:p14="http://schemas.microsoft.com/office/powerpoint/2010/main" val="190488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25</a:t>
            </a:fld>
            <a:endParaRPr lang="en-US"/>
          </a:p>
        </p:txBody>
      </p:sp>
    </p:spTree>
    <p:extLst>
      <p:ext uri="{BB962C8B-B14F-4D97-AF65-F5344CB8AC3E}">
        <p14:creationId xmlns:p14="http://schemas.microsoft.com/office/powerpoint/2010/main" val="619388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26</a:t>
            </a:fld>
            <a:endParaRPr lang="en-US"/>
          </a:p>
        </p:txBody>
      </p:sp>
    </p:spTree>
    <p:extLst>
      <p:ext uri="{BB962C8B-B14F-4D97-AF65-F5344CB8AC3E}">
        <p14:creationId xmlns:p14="http://schemas.microsoft.com/office/powerpoint/2010/main" val="3848187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27</a:t>
            </a:fld>
            <a:endParaRPr lang="en-US"/>
          </a:p>
        </p:txBody>
      </p:sp>
    </p:spTree>
    <p:extLst>
      <p:ext uri="{BB962C8B-B14F-4D97-AF65-F5344CB8AC3E}">
        <p14:creationId xmlns:p14="http://schemas.microsoft.com/office/powerpoint/2010/main" val="23674021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28</a:t>
            </a:fld>
            <a:endParaRPr lang="en-US"/>
          </a:p>
        </p:txBody>
      </p:sp>
    </p:spTree>
    <p:extLst>
      <p:ext uri="{BB962C8B-B14F-4D97-AF65-F5344CB8AC3E}">
        <p14:creationId xmlns:p14="http://schemas.microsoft.com/office/powerpoint/2010/main" val="36763913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29</a:t>
            </a:fld>
            <a:endParaRPr lang="en-US"/>
          </a:p>
        </p:txBody>
      </p:sp>
    </p:spTree>
    <p:extLst>
      <p:ext uri="{BB962C8B-B14F-4D97-AF65-F5344CB8AC3E}">
        <p14:creationId xmlns:p14="http://schemas.microsoft.com/office/powerpoint/2010/main" val="115387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a:t>
            </a:fld>
            <a:endParaRPr lang="en-US"/>
          </a:p>
        </p:txBody>
      </p:sp>
    </p:spTree>
    <p:extLst>
      <p:ext uri="{BB962C8B-B14F-4D97-AF65-F5344CB8AC3E}">
        <p14:creationId xmlns:p14="http://schemas.microsoft.com/office/powerpoint/2010/main" val="879915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30</a:t>
            </a:fld>
            <a:endParaRPr lang="en-US"/>
          </a:p>
        </p:txBody>
      </p:sp>
    </p:spTree>
    <p:extLst>
      <p:ext uri="{BB962C8B-B14F-4D97-AF65-F5344CB8AC3E}">
        <p14:creationId xmlns:p14="http://schemas.microsoft.com/office/powerpoint/2010/main" val="99030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31</a:t>
            </a:fld>
            <a:endParaRPr lang="en-US"/>
          </a:p>
        </p:txBody>
      </p:sp>
    </p:spTree>
    <p:extLst>
      <p:ext uri="{BB962C8B-B14F-4D97-AF65-F5344CB8AC3E}">
        <p14:creationId xmlns:p14="http://schemas.microsoft.com/office/powerpoint/2010/main" val="607682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32</a:t>
            </a:fld>
            <a:endParaRPr lang="en-US"/>
          </a:p>
        </p:txBody>
      </p:sp>
    </p:spTree>
    <p:extLst>
      <p:ext uri="{BB962C8B-B14F-4D97-AF65-F5344CB8AC3E}">
        <p14:creationId xmlns:p14="http://schemas.microsoft.com/office/powerpoint/2010/main" val="3157417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33</a:t>
            </a:fld>
            <a:endParaRPr lang="en-US"/>
          </a:p>
        </p:txBody>
      </p:sp>
    </p:spTree>
    <p:extLst>
      <p:ext uri="{BB962C8B-B14F-4D97-AF65-F5344CB8AC3E}">
        <p14:creationId xmlns:p14="http://schemas.microsoft.com/office/powerpoint/2010/main" val="3813256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34</a:t>
            </a:fld>
            <a:endParaRPr lang="en-US"/>
          </a:p>
        </p:txBody>
      </p:sp>
    </p:spTree>
    <p:extLst>
      <p:ext uri="{BB962C8B-B14F-4D97-AF65-F5344CB8AC3E}">
        <p14:creationId xmlns:p14="http://schemas.microsoft.com/office/powerpoint/2010/main" val="1885060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35</a:t>
            </a:fld>
            <a:endParaRPr lang="en-US"/>
          </a:p>
        </p:txBody>
      </p:sp>
    </p:spTree>
    <p:extLst>
      <p:ext uri="{BB962C8B-B14F-4D97-AF65-F5344CB8AC3E}">
        <p14:creationId xmlns:p14="http://schemas.microsoft.com/office/powerpoint/2010/main" val="1418172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36</a:t>
            </a:fld>
            <a:endParaRPr lang="en-US"/>
          </a:p>
        </p:txBody>
      </p:sp>
    </p:spTree>
    <p:extLst>
      <p:ext uri="{BB962C8B-B14F-4D97-AF65-F5344CB8AC3E}">
        <p14:creationId xmlns:p14="http://schemas.microsoft.com/office/powerpoint/2010/main" val="19224164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37</a:t>
            </a:fld>
            <a:endParaRPr lang="en-US"/>
          </a:p>
        </p:txBody>
      </p:sp>
    </p:spTree>
    <p:extLst>
      <p:ext uri="{BB962C8B-B14F-4D97-AF65-F5344CB8AC3E}">
        <p14:creationId xmlns:p14="http://schemas.microsoft.com/office/powerpoint/2010/main" val="351521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38</a:t>
            </a:fld>
            <a:endParaRPr lang="en-US"/>
          </a:p>
        </p:txBody>
      </p:sp>
    </p:spTree>
    <p:extLst>
      <p:ext uri="{BB962C8B-B14F-4D97-AF65-F5344CB8AC3E}">
        <p14:creationId xmlns:p14="http://schemas.microsoft.com/office/powerpoint/2010/main" val="5551405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39</a:t>
            </a:fld>
            <a:endParaRPr lang="en-US"/>
          </a:p>
        </p:txBody>
      </p:sp>
    </p:spTree>
    <p:extLst>
      <p:ext uri="{BB962C8B-B14F-4D97-AF65-F5344CB8AC3E}">
        <p14:creationId xmlns:p14="http://schemas.microsoft.com/office/powerpoint/2010/main" val="32416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a:t>
            </a:fld>
            <a:endParaRPr lang="en-US"/>
          </a:p>
        </p:txBody>
      </p:sp>
    </p:spTree>
    <p:extLst>
      <p:ext uri="{BB962C8B-B14F-4D97-AF65-F5344CB8AC3E}">
        <p14:creationId xmlns:p14="http://schemas.microsoft.com/office/powerpoint/2010/main" val="8317551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40</a:t>
            </a:fld>
            <a:endParaRPr lang="en-US"/>
          </a:p>
        </p:txBody>
      </p:sp>
    </p:spTree>
    <p:extLst>
      <p:ext uri="{BB962C8B-B14F-4D97-AF65-F5344CB8AC3E}">
        <p14:creationId xmlns:p14="http://schemas.microsoft.com/office/powerpoint/2010/main" val="34100346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41</a:t>
            </a:fld>
            <a:endParaRPr lang="en-US"/>
          </a:p>
        </p:txBody>
      </p:sp>
    </p:spTree>
    <p:extLst>
      <p:ext uri="{BB962C8B-B14F-4D97-AF65-F5344CB8AC3E}">
        <p14:creationId xmlns:p14="http://schemas.microsoft.com/office/powerpoint/2010/main" val="36348606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42</a:t>
            </a:fld>
            <a:endParaRPr lang="en-US"/>
          </a:p>
        </p:txBody>
      </p:sp>
    </p:spTree>
    <p:extLst>
      <p:ext uri="{BB962C8B-B14F-4D97-AF65-F5344CB8AC3E}">
        <p14:creationId xmlns:p14="http://schemas.microsoft.com/office/powerpoint/2010/main" val="11108075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43</a:t>
            </a:fld>
            <a:endParaRPr lang="en-US"/>
          </a:p>
        </p:txBody>
      </p:sp>
    </p:spTree>
    <p:extLst>
      <p:ext uri="{BB962C8B-B14F-4D97-AF65-F5344CB8AC3E}">
        <p14:creationId xmlns:p14="http://schemas.microsoft.com/office/powerpoint/2010/main" val="40894651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44</a:t>
            </a:fld>
            <a:endParaRPr lang="en-US"/>
          </a:p>
        </p:txBody>
      </p:sp>
    </p:spTree>
    <p:extLst>
      <p:ext uri="{BB962C8B-B14F-4D97-AF65-F5344CB8AC3E}">
        <p14:creationId xmlns:p14="http://schemas.microsoft.com/office/powerpoint/2010/main" val="5077663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45</a:t>
            </a:fld>
            <a:endParaRPr lang="en-US"/>
          </a:p>
        </p:txBody>
      </p:sp>
    </p:spTree>
    <p:extLst>
      <p:ext uri="{BB962C8B-B14F-4D97-AF65-F5344CB8AC3E}">
        <p14:creationId xmlns:p14="http://schemas.microsoft.com/office/powerpoint/2010/main" val="24363202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46</a:t>
            </a:fld>
            <a:endParaRPr lang="en-US"/>
          </a:p>
        </p:txBody>
      </p:sp>
    </p:spTree>
    <p:extLst>
      <p:ext uri="{BB962C8B-B14F-4D97-AF65-F5344CB8AC3E}">
        <p14:creationId xmlns:p14="http://schemas.microsoft.com/office/powerpoint/2010/main" val="37394184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47</a:t>
            </a:fld>
            <a:endParaRPr lang="en-US"/>
          </a:p>
        </p:txBody>
      </p:sp>
    </p:spTree>
    <p:extLst>
      <p:ext uri="{BB962C8B-B14F-4D97-AF65-F5344CB8AC3E}">
        <p14:creationId xmlns:p14="http://schemas.microsoft.com/office/powerpoint/2010/main" val="1191818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48</a:t>
            </a:fld>
            <a:endParaRPr lang="en-US"/>
          </a:p>
        </p:txBody>
      </p:sp>
    </p:spTree>
    <p:extLst>
      <p:ext uri="{BB962C8B-B14F-4D97-AF65-F5344CB8AC3E}">
        <p14:creationId xmlns:p14="http://schemas.microsoft.com/office/powerpoint/2010/main" val="1946120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49</a:t>
            </a:fld>
            <a:endParaRPr lang="en-US"/>
          </a:p>
        </p:txBody>
      </p:sp>
    </p:spTree>
    <p:extLst>
      <p:ext uri="{BB962C8B-B14F-4D97-AF65-F5344CB8AC3E}">
        <p14:creationId xmlns:p14="http://schemas.microsoft.com/office/powerpoint/2010/main" val="3522119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5</a:t>
            </a:fld>
            <a:endParaRPr lang="en-US"/>
          </a:p>
        </p:txBody>
      </p:sp>
    </p:spTree>
    <p:extLst>
      <p:ext uri="{BB962C8B-B14F-4D97-AF65-F5344CB8AC3E}">
        <p14:creationId xmlns:p14="http://schemas.microsoft.com/office/powerpoint/2010/main" val="10736305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50</a:t>
            </a:fld>
            <a:endParaRPr lang="en-US"/>
          </a:p>
        </p:txBody>
      </p:sp>
    </p:spTree>
    <p:extLst>
      <p:ext uri="{BB962C8B-B14F-4D97-AF65-F5344CB8AC3E}">
        <p14:creationId xmlns:p14="http://schemas.microsoft.com/office/powerpoint/2010/main" val="27518886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51</a:t>
            </a:fld>
            <a:endParaRPr lang="en-US"/>
          </a:p>
        </p:txBody>
      </p:sp>
    </p:spTree>
    <p:extLst>
      <p:ext uri="{BB962C8B-B14F-4D97-AF65-F5344CB8AC3E}">
        <p14:creationId xmlns:p14="http://schemas.microsoft.com/office/powerpoint/2010/main" val="7988922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52</a:t>
            </a:fld>
            <a:endParaRPr lang="en-US"/>
          </a:p>
        </p:txBody>
      </p:sp>
    </p:spTree>
    <p:extLst>
      <p:ext uri="{BB962C8B-B14F-4D97-AF65-F5344CB8AC3E}">
        <p14:creationId xmlns:p14="http://schemas.microsoft.com/office/powerpoint/2010/main" val="12282317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53</a:t>
            </a:fld>
            <a:endParaRPr lang="en-US"/>
          </a:p>
        </p:txBody>
      </p:sp>
    </p:spTree>
    <p:extLst>
      <p:ext uri="{BB962C8B-B14F-4D97-AF65-F5344CB8AC3E}">
        <p14:creationId xmlns:p14="http://schemas.microsoft.com/office/powerpoint/2010/main" val="3283570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6</a:t>
            </a:fld>
            <a:endParaRPr lang="en-US"/>
          </a:p>
        </p:txBody>
      </p:sp>
    </p:spTree>
    <p:extLst>
      <p:ext uri="{BB962C8B-B14F-4D97-AF65-F5344CB8AC3E}">
        <p14:creationId xmlns:p14="http://schemas.microsoft.com/office/powerpoint/2010/main" val="3485999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7</a:t>
            </a:fld>
            <a:endParaRPr lang="en-US"/>
          </a:p>
        </p:txBody>
      </p:sp>
    </p:spTree>
    <p:extLst>
      <p:ext uri="{BB962C8B-B14F-4D97-AF65-F5344CB8AC3E}">
        <p14:creationId xmlns:p14="http://schemas.microsoft.com/office/powerpoint/2010/main" val="1133611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8</a:t>
            </a:fld>
            <a:endParaRPr lang="en-US"/>
          </a:p>
        </p:txBody>
      </p:sp>
    </p:spTree>
    <p:extLst>
      <p:ext uri="{BB962C8B-B14F-4D97-AF65-F5344CB8AC3E}">
        <p14:creationId xmlns:p14="http://schemas.microsoft.com/office/powerpoint/2010/main" val="2232483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B8493A6-1DA5-4976-950D-FFDA5A05B3AE}" type="slidenum">
              <a:rPr lang="en-US" smtClean="0"/>
              <a:pPr/>
              <a:t>9</a:t>
            </a:fld>
            <a:endParaRPr lang="en-US"/>
          </a:p>
        </p:txBody>
      </p:sp>
    </p:spTree>
    <p:extLst>
      <p:ext uri="{BB962C8B-B14F-4D97-AF65-F5344CB8AC3E}">
        <p14:creationId xmlns:p14="http://schemas.microsoft.com/office/powerpoint/2010/main" val="3569560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22A8DBB-9A9F-42A8-B30A-9981BCCB75B0}" type="datetime1">
              <a:rPr lang="en-US" smtClean="0"/>
              <a:pPr/>
              <a:t>9/12/2015</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63F485-2910-47AA-BA05-D933BDBDD4C1}" type="datetime1">
              <a:rPr lang="en-US" smtClean="0"/>
              <a:pPr/>
              <a:t>9/12/2015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E2D129-8FF6-4742-8AFA-ADCA389CFFDA}" type="datetime1">
              <a:rPr lang="en-US" smtClean="0"/>
              <a:pPr/>
              <a:t>9/12/2015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B29268-06F3-474D-9658-A8AE4E565D1E}" type="datetime1">
              <a:rPr lang="en-US" smtClean="0"/>
              <a:pPr/>
              <a:t>9/12/2015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5FAE2CE-DA69-4CBC-A0C4-5AD045355D94}" type="datetime1">
              <a:rPr lang="en-US" smtClean="0"/>
              <a:pPr/>
              <a:t>9/12/2015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E1279BD-0704-4BCA-8CD8-DC515C1B3A7F}" type="datetime1">
              <a:rPr lang="en-US" smtClean="0"/>
              <a:pPr/>
              <a:t>9/12/2015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28EB852-ED41-4C41-A409-B10AFEA74CF3}" type="datetime1">
              <a:rPr lang="en-US" smtClean="0"/>
              <a:pPr/>
              <a:t>9/12/2015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AEFCF19-DFA5-4642-A50E-57CDE1089207}" type="datetime1">
              <a:rPr lang="en-US" smtClean="0"/>
              <a:pPr/>
              <a:t>9/12/2015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854C2-458A-47B6-9E55-37E7448EEF99}" type="datetime1">
              <a:rPr lang="en-US" smtClean="0"/>
              <a:pPr/>
              <a:t>9/12/2015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57B4327-6598-4267-8034-0C526D447262}" type="datetime1">
              <a:rPr lang="en-US" smtClean="0"/>
              <a:pPr/>
              <a:t>9/12/2015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3AAEF0-E1C5-40C2-BE36-2EA3B0A212F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DDB4518-E03C-4B13-AB95-278080363353}" type="datetime1">
              <a:rPr lang="en-US" smtClean="0"/>
              <a:pPr/>
              <a:t>9/12/2015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283AAEF0-E1C5-40C2-BE36-2EA3B0A212F4}"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8AD23D-0C80-4DD6-9DF6-EB7124EA7D6C}" type="datetime1">
              <a:rPr lang="en-US" smtClean="0"/>
              <a:pPr/>
              <a:t>9/12/2015</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83AAEF0-E1C5-40C2-BE36-2EA3B0A212F4}"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8" Type="http://schemas.openxmlformats.org/officeDocument/2006/relationships/image" Target="../media/image11.gif"/><Relationship Id="rId13" Type="http://schemas.openxmlformats.org/officeDocument/2006/relationships/image" Target="../media/image16.gif"/><Relationship Id="rId18" Type="http://schemas.openxmlformats.org/officeDocument/2006/relationships/image" Target="../media/image21.gif"/><Relationship Id="rId3" Type="http://schemas.openxmlformats.org/officeDocument/2006/relationships/image" Target="../media/image2.jpeg"/><Relationship Id="rId7" Type="http://schemas.openxmlformats.org/officeDocument/2006/relationships/image" Target="../media/image10.gif"/><Relationship Id="rId12" Type="http://schemas.openxmlformats.org/officeDocument/2006/relationships/image" Target="../media/image15.gif"/><Relationship Id="rId17" Type="http://schemas.openxmlformats.org/officeDocument/2006/relationships/image" Target="../media/image20.gif"/><Relationship Id="rId2" Type="http://schemas.openxmlformats.org/officeDocument/2006/relationships/notesSlide" Target="../notesSlides/notesSlide19.xml"/><Relationship Id="rId16"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image" Target="../media/image9.gif"/><Relationship Id="rId11" Type="http://schemas.openxmlformats.org/officeDocument/2006/relationships/image" Target="../media/image14.gif"/><Relationship Id="rId5" Type="http://schemas.openxmlformats.org/officeDocument/2006/relationships/image" Target="../media/image8.gif"/><Relationship Id="rId15" Type="http://schemas.openxmlformats.org/officeDocument/2006/relationships/image" Target="../media/image18.gif"/><Relationship Id="rId10" Type="http://schemas.openxmlformats.org/officeDocument/2006/relationships/image" Target="../media/image13.gif"/><Relationship Id="rId19"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12.gif"/><Relationship Id="rId14" Type="http://schemas.openxmlformats.org/officeDocument/2006/relationships/image" Target="../media/image17.gi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oleObject" Target="../embeddings/oleObject5.bin"/><Relationship Id="rId18" Type="http://schemas.openxmlformats.org/officeDocument/2006/relationships/image" Target="../media/image61.png"/><Relationship Id="rId3" Type="http://schemas.openxmlformats.org/officeDocument/2006/relationships/notesSlide" Target="../notesSlides/notesSlide46.xml"/><Relationship Id="rId7" Type="http://schemas.openxmlformats.org/officeDocument/2006/relationships/oleObject" Target="../embeddings/oleObject2.bin"/><Relationship Id="rId12" Type="http://schemas.openxmlformats.org/officeDocument/2006/relationships/image" Target="../media/image58.png"/><Relationship Id="rId17" Type="http://schemas.openxmlformats.org/officeDocument/2006/relationships/oleObject" Target="../embeddings/oleObject7.bin"/><Relationship Id="rId2" Type="http://schemas.openxmlformats.org/officeDocument/2006/relationships/slideLayout" Target="../slideLayouts/slideLayout2.xml"/><Relationship Id="rId16" Type="http://schemas.openxmlformats.org/officeDocument/2006/relationships/image" Target="../media/image60.png"/><Relationship Id="rId20" Type="http://schemas.openxmlformats.org/officeDocument/2006/relationships/image" Target="../media/image62.png"/><Relationship Id="rId1" Type="http://schemas.openxmlformats.org/officeDocument/2006/relationships/vmlDrawing" Target="../drawings/vmlDrawing1.vml"/><Relationship Id="rId6" Type="http://schemas.openxmlformats.org/officeDocument/2006/relationships/image" Target="../media/image55.png"/><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57.png"/><Relationship Id="rId19" Type="http://schemas.openxmlformats.org/officeDocument/2006/relationships/oleObject" Target="../embeddings/oleObject8.bin"/><Relationship Id="rId4" Type="http://schemas.openxmlformats.org/officeDocument/2006/relationships/image" Target="../media/image2.jpeg"/><Relationship Id="rId9" Type="http://schemas.openxmlformats.org/officeDocument/2006/relationships/oleObject" Target="../embeddings/oleObject3.bin"/><Relationship Id="rId14" Type="http://schemas.openxmlformats.org/officeDocument/2006/relationships/image" Target="../media/image59.png"/></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47.xml"/><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3.png"/><Relationship Id="rId5" Type="http://schemas.openxmlformats.org/officeDocument/2006/relationships/oleObject" Target="../embeddings/oleObject9.bin"/><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oleObject" Target="../embeddings/oleObject15.bin"/><Relationship Id="rId18" Type="http://schemas.openxmlformats.org/officeDocument/2006/relationships/image" Target="../media/image71.png"/><Relationship Id="rId3" Type="http://schemas.openxmlformats.org/officeDocument/2006/relationships/notesSlide" Target="../notesSlides/notesSlide49.xml"/><Relationship Id="rId7" Type="http://schemas.openxmlformats.org/officeDocument/2006/relationships/oleObject" Target="../embeddings/oleObject12.bin"/><Relationship Id="rId12" Type="http://schemas.openxmlformats.org/officeDocument/2006/relationships/image" Target="../media/image68.png"/><Relationship Id="rId17" Type="http://schemas.openxmlformats.org/officeDocument/2006/relationships/oleObject" Target="../embeddings/oleObject17.bin"/><Relationship Id="rId2" Type="http://schemas.openxmlformats.org/officeDocument/2006/relationships/slideLayout" Target="../slideLayouts/slideLayout2.xml"/><Relationship Id="rId16" Type="http://schemas.openxmlformats.org/officeDocument/2006/relationships/image" Target="../media/image70.png"/><Relationship Id="rId20" Type="http://schemas.openxmlformats.org/officeDocument/2006/relationships/image" Target="../media/image72.png"/><Relationship Id="rId1" Type="http://schemas.openxmlformats.org/officeDocument/2006/relationships/vmlDrawing" Target="../drawings/vmlDrawing3.vml"/><Relationship Id="rId6" Type="http://schemas.openxmlformats.org/officeDocument/2006/relationships/image" Target="../media/image65.png"/><Relationship Id="rId11" Type="http://schemas.openxmlformats.org/officeDocument/2006/relationships/oleObject" Target="../embeddings/oleObject14.bin"/><Relationship Id="rId5" Type="http://schemas.openxmlformats.org/officeDocument/2006/relationships/oleObject" Target="../embeddings/oleObject11.bin"/><Relationship Id="rId15" Type="http://schemas.openxmlformats.org/officeDocument/2006/relationships/oleObject" Target="../embeddings/oleObject16.bin"/><Relationship Id="rId10" Type="http://schemas.openxmlformats.org/officeDocument/2006/relationships/image" Target="../media/image67.png"/><Relationship Id="rId19" Type="http://schemas.openxmlformats.org/officeDocument/2006/relationships/oleObject" Target="../embeddings/oleObject18.bin"/><Relationship Id="rId4" Type="http://schemas.openxmlformats.org/officeDocument/2006/relationships/image" Target="../media/image2.jpeg"/><Relationship Id="rId9" Type="http://schemas.openxmlformats.org/officeDocument/2006/relationships/oleObject" Target="../embeddings/oleObject13.bin"/><Relationship Id="rId1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oleObject" Target="../embeddings/oleObject23.bin"/><Relationship Id="rId18" Type="http://schemas.openxmlformats.org/officeDocument/2006/relationships/image" Target="../media/image79.png"/><Relationship Id="rId3" Type="http://schemas.openxmlformats.org/officeDocument/2006/relationships/notesSlide" Target="../notesSlides/notesSlide50.xml"/><Relationship Id="rId21" Type="http://schemas.openxmlformats.org/officeDocument/2006/relationships/oleObject" Target="../embeddings/oleObject27.bin"/><Relationship Id="rId7" Type="http://schemas.openxmlformats.org/officeDocument/2006/relationships/oleObject" Target="../embeddings/oleObject20.bin"/><Relationship Id="rId12" Type="http://schemas.openxmlformats.org/officeDocument/2006/relationships/image" Target="../media/image76.png"/><Relationship Id="rId17" Type="http://schemas.openxmlformats.org/officeDocument/2006/relationships/oleObject" Target="../embeddings/oleObject25.bin"/><Relationship Id="rId2" Type="http://schemas.openxmlformats.org/officeDocument/2006/relationships/slideLayout" Target="../slideLayouts/slideLayout2.xml"/><Relationship Id="rId16" Type="http://schemas.openxmlformats.org/officeDocument/2006/relationships/image" Target="../media/image78.png"/><Relationship Id="rId20" Type="http://schemas.openxmlformats.org/officeDocument/2006/relationships/image" Target="../media/image80.png"/><Relationship Id="rId1" Type="http://schemas.openxmlformats.org/officeDocument/2006/relationships/vmlDrawing" Target="../drawings/vmlDrawing4.vml"/><Relationship Id="rId6" Type="http://schemas.openxmlformats.org/officeDocument/2006/relationships/image" Target="../media/image73.png"/><Relationship Id="rId11" Type="http://schemas.openxmlformats.org/officeDocument/2006/relationships/oleObject" Target="../embeddings/oleObject22.bin"/><Relationship Id="rId24" Type="http://schemas.openxmlformats.org/officeDocument/2006/relationships/image" Target="../media/image82.png"/><Relationship Id="rId5" Type="http://schemas.openxmlformats.org/officeDocument/2006/relationships/oleObject" Target="../embeddings/oleObject19.bin"/><Relationship Id="rId15" Type="http://schemas.openxmlformats.org/officeDocument/2006/relationships/oleObject" Target="../embeddings/oleObject24.bin"/><Relationship Id="rId23" Type="http://schemas.openxmlformats.org/officeDocument/2006/relationships/oleObject" Target="../embeddings/oleObject28.bin"/><Relationship Id="rId10" Type="http://schemas.openxmlformats.org/officeDocument/2006/relationships/image" Target="../media/image75.png"/><Relationship Id="rId19" Type="http://schemas.openxmlformats.org/officeDocument/2006/relationships/oleObject" Target="../embeddings/oleObject26.bin"/><Relationship Id="rId4" Type="http://schemas.openxmlformats.org/officeDocument/2006/relationships/image" Target="../media/image2.jpeg"/><Relationship Id="rId9" Type="http://schemas.openxmlformats.org/officeDocument/2006/relationships/oleObject" Target="../embeddings/oleObject21.bin"/><Relationship Id="rId14" Type="http://schemas.openxmlformats.org/officeDocument/2006/relationships/image" Target="../media/image77.png"/><Relationship Id="rId22" Type="http://schemas.openxmlformats.org/officeDocument/2006/relationships/image" Target="../media/image81.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gif"/><Relationship Id="rId13" Type="http://schemas.openxmlformats.org/officeDocument/2006/relationships/image" Target="../media/image16.gif"/><Relationship Id="rId18" Type="http://schemas.openxmlformats.org/officeDocument/2006/relationships/image" Target="../media/image21.gif"/><Relationship Id="rId3" Type="http://schemas.openxmlformats.org/officeDocument/2006/relationships/image" Target="../media/image2.jpeg"/><Relationship Id="rId7" Type="http://schemas.openxmlformats.org/officeDocument/2006/relationships/image" Target="../media/image10.gif"/><Relationship Id="rId12" Type="http://schemas.openxmlformats.org/officeDocument/2006/relationships/image" Target="../media/image15.gif"/><Relationship Id="rId17" Type="http://schemas.openxmlformats.org/officeDocument/2006/relationships/image" Target="../media/image20.gif"/><Relationship Id="rId2" Type="http://schemas.openxmlformats.org/officeDocument/2006/relationships/notesSlide" Target="../notesSlides/notesSlide6.xml"/><Relationship Id="rId16" Type="http://schemas.openxmlformats.org/officeDocument/2006/relationships/image" Target="../media/image19.gif"/><Relationship Id="rId1" Type="http://schemas.openxmlformats.org/officeDocument/2006/relationships/slideLayout" Target="../slideLayouts/slideLayout2.xml"/><Relationship Id="rId6" Type="http://schemas.openxmlformats.org/officeDocument/2006/relationships/image" Target="../media/image9.gif"/><Relationship Id="rId11" Type="http://schemas.openxmlformats.org/officeDocument/2006/relationships/image" Target="../media/image14.gif"/><Relationship Id="rId5" Type="http://schemas.openxmlformats.org/officeDocument/2006/relationships/image" Target="../media/image8.gif"/><Relationship Id="rId15" Type="http://schemas.openxmlformats.org/officeDocument/2006/relationships/image" Target="../media/image18.gif"/><Relationship Id="rId10" Type="http://schemas.openxmlformats.org/officeDocument/2006/relationships/image" Target="../media/image13.gif"/><Relationship Id="rId4" Type="http://schemas.openxmlformats.org/officeDocument/2006/relationships/image" Target="../media/image7.jpeg"/><Relationship Id="rId9" Type="http://schemas.openxmlformats.org/officeDocument/2006/relationships/image" Target="../media/image12.gif"/><Relationship Id="rId14" Type="http://schemas.openxmlformats.org/officeDocument/2006/relationships/image" Target="../media/image17.gif"/></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839200" cy="2286000"/>
          </a:xfrm>
          <a:prstGeom prst="roundRect">
            <a:avLst/>
          </a:prstGeom>
          <a:solidFill>
            <a:schemeClr val="accent5">
              <a:lumMod val="20000"/>
              <a:lumOff val="80000"/>
            </a:schemeClr>
          </a:solidFill>
        </p:spPr>
        <p:style>
          <a:lnRef idx="1">
            <a:schemeClr val="accent2"/>
          </a:lnRef>
          <a:fillRef idx="3">
            <a:schemeClr val="accent2"/>
          </a:fillRef>
          <a:effectRef idx="2">
            <a:schemeClr val="accent2"/>
          </a:effectRef>
          <a:fontRef idx="minor">
            <a:schemeClr val="lt1"/>
          </a:fontRef>
        </p:style>
        <p:txBody>
          <a:bodyPr>
            <a:noAutofit/>
          </a:bodyPr>
          <a:lstStyle/>
          <a:p>
            <a:pPr algn="ctr"/>
            <a:r>
              <a:rPr lang="en-US" sz="2800" cap="all" dirty="0" smtClean="0">
                <a:solidFill>
                  <a:schemeClr val="accent1">
                    <a:lumMod val="50000"/>
                  </a:schemeClr>
                </a:solidFill>
                <a:latin typeface="Arial" pitchFamily="34" charset="0"/>
                <a:cs typeface="Arial" pitchFamily="34" charset="0"/>
              </a:rPr>
              <a:t>a near </a:t>
            </a:r>
            <a:r>
              <a:rPr lang="en-US" sz="2800" cap="all" dirty="0" smtClean="0">
                <a:solidFill>
                  <a:schemeClr val="accent1">
                    <a:lumMod val="50000"/>
                  </a:schemeClr>
                </a:solidFill>
                <a:latin typeface="Arial" pitchFamily="34" charset="0"/>
                <a:cs typeface="Arial" pitchFamily="34" charset="0"/>
              </a:rPr>
              <a:t>real-time, </a:t>
            </a:r>
            <a:r>
              <a:rPr lang="en-US" sz="2800" cap="all" dirty="0" smtClean="0">
                <a:solidFill>
                  <a:schemeClr val="accent1">
                    <a:lumMod val="50000"/>
                  </a:schemeClr>
                </a:solidFill>
                <a:latin typeface="Arial" pitchFamily="34" charset="0"/>
                <a:cs typeface="Arial" pitchFamily="34" charset="0"/>
              </a:rPr>
              <a:t>parallel and distributed adaptive object detection and retraining framework based on </a:t>
            </a:r>
            <a:r>
              <a:rPr lang="en-US" sz="2800" cap="all" dirty="0" err="1" smtClean="0">
                <a:solidFill>
                  <a:schemeClr val="accent1">
                    <a:lumMod val="50000"/>
                  </a:schemeClr>
                </a:solidFill>
                <a:latin typeface="Arial" pitchFamily="34" charset="0"/>
                <a:cs typeface="Arial" pitchFamily="34" charset="0"/>
              </a:rPr>
              <a:t>adaboost</a:t>
            </a:r>
            <a:r>
              <a:rPr lang="en-US" sz="2800" cap="all" dirty="0" smtClean="0">
                <a:solidFill>
                  <a:schemeClr val="accent1">
                    <a:lumMod val="50000"/>
                  </a:schemeClr>
                </a:solidFill>
                <a:latin typeface="Arial" pitchFamily="34" charset="0"/>
                <a:cs typeface="Arial" pitchFamily="34" charset="0"/>
              </a:rPr>
              <a:t> algorithm</a:t>
            </a:r>
          </a:p>
        </p:txBody>
      </p:sp>
      <p:sp>
        <p:nvSpPr>
          <p:cNvPr id="6" name="Slide Number Placeholder 5"/>
          <p:cNvSpPr>
            <a:spLocks noGrp="1"/>
          </p:cNvSpPr>
          <p:nvPr>
            <p:ph type="sldNum" sz="quarter" idx="12"/>
          </p:nvPr>
        </p:nvSpPr>
        <p:spPr/>
        <p:txBody>
          <a:bodyPr/>
          <a:lstStyle/>
          <a:p>
            <a:fld id="{283AAEF0-E1C5-40C2-BE36-2EA3B0A212F4}" type="slidenum">
              <a:rPr lang="en-US" smtClean="0"/>
              <a:pPr/>
              <a:t>1</a:t>
            </a:fld>
            <a:endParaRPr lang="en-US" dirty="0"/>
          </a:p>
        </p:txBody>
      </p:sp>
      <p:sp>
        <p:nvSpPr>
          <p:cNvPr id="10" name="Subtitle 2"/>
          <p:cNvSpPr txBox="1">
            <a:spLocks/>
          </p:cNvSpPr>
          <p:nvPr/>
        </p:nvSpPr>
        <p:spPr>
          <a:xfrm>
            <a:off x="1371600" y="2590800"/>
            <a:ext cx="6400800" cy="1600200"/>
          </a:xfrm>
          <a:prstGeom prst="rect">
            <a:avLst/>
          </a:prstGeom>
        </p:spPr>
        <p:txBody>
          <a:bodyPr tIns="0">
            <a:normAutofit/>
          </a:bodyPr>
          <a:lstStyle/>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Munther Abualkibash</a:t>
            </a:r>
          </a:p>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lang="en-US" sz="2000" dirty="0" smtClean="0">
                <a:latin typeface="Arial" pitchFamily="34" charset="0"/>
                <a:ea typeface="+mj-ea"/>
                <a:cs typeface="Arial" pitchFamily="34" charset="0"/>
              </a:rPr>
              <a:t>University of Bridgeport, CT</a:t>
            </a:r>
          </a:p>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lang="en-US" sz="2000" dirty="0" smtClean="0">
              <a:latin typeface="Arial" pitchFamily="34" charset="0"/>
              <a:ea typeface="+mj-ea"/>
              <a:cs typeface="Arial" pitchFamily="34" charset="0"/>
            </a:endParaRPr>
          </a:p>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n-US"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27432" marR="0" lvl="0" indent="0" algn="ctr"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en-US" sz="20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pPr algn="ct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sz="4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10</a:t>
            </a:fld>
            <a:endParaRPr lang="en-US" dirty="0"/>
          </a:p>
        </p:txBody>
      </p:sp>
      <p:sp>
        <p:nvSpPr>
          <p:cNvPr id="4" name="TextBox 3"/>
          <p:cNvSpPr txBox="1"/>
          <p:nvPr/>
        </p:nvSpPr>
        <p:spPr>
          <a:xfrm>
            <a:off x="990600" y="1066800"/>
            <a:ext cx="6096000" cy="4939814"/>
          </a:xfrm>
          <a:prstGeom prst="rect">
            <a:avLst/>
          </a:prstGeom>
          <a:noFill/>
        </p:spPr>
        <p:txBody>
          <a:bodyPr wrap="square" rtlCol="0">
            <a:spAutoFit/>
          </a:bodyPr>
          <a:lstStyle/>
          <a:p>
            <a:pPr marL="457200" indent="-457200" algn="just">
              <a:lnSpc>
                <a:spcPct val="150000"/>
              </a:lnSpc>
              <a:buFont typeface="Arial" pitchFamily="34" charset="0"/>
              <a:buChar char="•"/>
            </a:pPr>
            <a:r>
              <a:rPr lang="en-US" sz="2000" dirty="0" smtClean="0">
                <a:latin typeface="Arial" pitchFamily="34" charset="0"/>
                <a:cs typeface="Arial" pitchFamily="34" charset="0"/>
              </a:rPr>
              <a:t>We reduce the training execution time through two major contributions:</a:t>
            </a:r>
          </a:p>
          <a:p>
            <a:pPr marL="914400" lvl="1" indent="-457200" algn="just">
              <a:lnSpc>
                <a:spcPct val="150000"/>
              </a:lnSpc>
              <a:buFont typeface="+mj-lt"/>
              <a:buAutoNum type="arabicPeriod"/>
            </a:pPr>
            <a:r>
              <a:rPr lang="en-US" sz="1600" dirty="0" smtClean="0">
                <a:latin typeface="Arial" pitchFamily="34" charset="0"/>
                <a:cs typeface="Arial" pitchFamily="34" charset="0"/>
              </a:rPr>
              <a:t>A highly parallel and distributed </a:t>
            </a:r>
            <a:r>
              <a:rPr lang="en-US" sz="1600" dirty="0" err="1" smtClean="0">
                <a:latin typeface="Arial" pitchFamily="34" charset="0"/>
                <a:cs typeface="Arial" pitchFamily="34" charset="0"/>
              </a:rPr>
              <a:t>AdaBoost</a:t>
            </a:r>
            <a:r>
              <a:rPr lang="en-US" sz="1600" dirty="0" smtClean="0">
                <a:latin typeface="Arial" pitchFamily="34" charset="0"/>
                <a:cs typeface="Arial" pitchFamily="34" charset="0"/>
              </a:rPr>
              <a:t> algorithm that exploits the multiple cores in a CPU via light weight threads is developed. </a:t>
            </a:r>
          </a:p>
          <a:p>
            <a:pPr marL="1371600" lvl="2" indent="-457200" algn="just">
              <a:lnSpc>
                <a:spcPct val="150000"/>
              </a:lnSpc>
              <a:buFont typeface="Arial" pitchFamily="34" charset="0"/>
              <a:buChar char="•"/>
            </a:pPr>
            <a:r>
              <a:rPr lang="en-US" sz="1400" dirty="0" smtClean="0">
                <a:latin typeface="Arial" pitchFamily="34" charset="0"/>
                <a:cs typeface="Arial" pitchFamily="34" charset="0"/>
              </a:rPr>
              <a:t>It further uses multiple </a:t>
            </a:r>
            <a:r>
              <a:rPr lang="en-US" sz="1400" dirty="0" smtClean="0">
                <a:latin typeface="Arial" pitchFamily="34" charset="0"/>
                <a:cs typeface="Arial" pitchFamily="34" charset="0"/>
              </a:rPr>
              <a:t>machines to </a:t>
            </a:r>
            <a:r>
              <a:rPr lang="en-US" sz="1400" dirty="0" smtClean="0">
                <a:latin typeface="Arial" pitchFamily="34" charset="0"/>
                <a:cs typeface="Arial" pitchFamily="34" charset="0"/>
              </a:rPr>
              <a:t>achieve high scalability, resulting in training execution time of a few minutes, rather than days. </a:t>
            </a:r>
          </a:p>
          <a:p>
            <a:pPr marL="914400" lvl="1" indent="-457200" algn="just">
              <a:lnSpc>
                <a:spcPct val="150000"/>
              </a:lnSpc>
              <a:buFont typeface="+mj-lt"/>
              <a:buAutoNum type="arabicPeriod"/>
            </a:pPr>
            <a:endParaRPr lang="en-US" sz="1600" dirty="0" smtClean="0">
              <a:latin typeface="Arial" pitchFamily="34" charset="0"/>
              <a:cs typeface="Arial" pitchFamily="34" charset="0"/>
            </a:endParaRPr>
          </a:p>
          <a:p>
            <a:pPr marL="914400" lvl="1" indent="-457200" algn="just">
              <a:lnSpc>
                <a:spcPct val="150000"/>
              </a:lnSpc>
              <a:buFont typeface="+mj-lt"/>
              <a:buAutoNum type="arabicPeriod" startAt="2"/>
            </a:pPr>
            <a:r>
              <a:rPr lang="en-US" sz="1600" dirty="0" smtClean="0">
                <a:latin typeface="Arial" pitchFamily="34" charset="0"/>
                <a:cs typeface="Arial" pitchFamily="34" charset="0"/>
              </a:rPr>
              <a:t>Development of a methodology to create a much smaller optimized training subset than is normally used, in order to reduce the training execution time further.</a:t>
            </a:r>
          </a:p>
          <a:p>
            <a:pPr marL="914400" lvl="1" indent="-457200" algn="just">
              <a:lnSpc>
                <a:spcPct val="150000"/>
              </a:lnSpc>
              <a:buFont typeface="+mj-lt"/>
              <a:buAutoNum type="arabicPeriod" startAt="2"/>
            </a:pPr>
            <a:endParaRPr lang="en-US" sz="16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Contributions of the Research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pic>
        <p:nvPicPr>
          <p:cNvPr id="10" name="Picture 9" descr="multiCoreCPU2.jpg"/>
          <p:cNvPicPr>
            <a:picLocks noChangeAspect="1"/>
          </p:cNvPicPr>
          <p:nvPr/>
        </p:nvPicPr>
        <p:blipFill>
          <a:blip r:embed="rId4" cstate="print"/>
          <a:stretch>
            <a:fillRect/>
          </a:stretch>
        </p:blipFill>
        <p:spPr>
          <a:xfrm>
            <a:off x="7315200" y="2068830"/>
            <a:ext cx="1459865" cy="3112770"/>
          </a:xfrm>
          <a:prstGeom prst="rect">
            <a:avLst/>
          </a:prstGeom>
        </p:spPr>
      </p:pic>
      <p:sp>
        <p:nvSpPr>
          <p:cNvPr id="8" name="Rectangle 7"/>
          <p:cNvSpPr/>
          <p:nvPr/>
        </p:nvSpPr>
        <p:spPr>
          <a:xfrm>
            <a:off x="-76200" y="6642556"/>
            <a:ext cx="4572000" cy="215444"/>
          </a:xfrm>
          <a:prstGeom prst="rect">
            <a:avLst/>
          </a:prstGeom>
        </p:spPr>
        <p:txBody>
          <a:bodyPr>
            <a:spAutoFit/>
          </a:bodyPr>
          <a:lstStyle/>
          <a:p>
            <a:r>
              <a:rPr lang="en-US" sz="800" dirty="0" smtClean="0"/>
              <a:t>Image Ref: http://digitaldimensionoftechnology.com/2013/03/</a:t>
            </a:r>
            <a:endParaRPr lang="en-US" sz="8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pPr algn="ct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sz="4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11</a:t>
            </a:fld>
            <a:endParaRPr lang="en-US" dirty="0"/>
          </a:p>
        </p:txBody>
      </p:sp>
      <p:sp>
        <p:nvSpPr>
          <p:cNvPr id="4" name="TextBox 3"/>
          <p:cNvSpPr txBox="1"/>
          <p:nvPr/>
        </p:nvSpPr>
        <p:spPr>
          <a:xfrm>
            <a:off x="990600" y="1066800"/>
            <a:ext cx="6934200" cy="5447645"/>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Finally, we incorporate our parallel and distributed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algorithm along with the optimized training subset into a generalized object detection framework</a:t>
            </a:r>
            <a:r>
              <a:rPr lang="en-US" sz="2000" dirty="0" smtClean="0">
                <a:latin typeface="Arial" pitchFamily="34" charset="0"/>
                <a:cs typeface="Arial" pitchFamily="34" charset="0"/>
              </a:rPr>
              <a:t>.</a:t>
            </a:r>
          </a:p>
          <a:p>
            <a:pPr marL="457200" indent="-457200">
              <a:lnSpc>
                <a:spcPct val="150000"/>
              </a:lnSpc>
              <a:buFont typeface="Arial" pitchFamily="34" charset="0"/>
              <a:buChar char="•"/>
            </a:pPr>
            <a:endParaRPr lang="en-US" sz="2000" dirty="0">
              <a:latin typeface="Arial" pitchFamily="34" charset="0"/>
              <a:cs typeface="Arial" pitchFamily="34" charset="0"/>
            </a:endParaRPr>
          </a:p>
          <a:p>
            <a:pPr marL="914400" lvl="3" indent="-457200">
              <a:lnSpc>
                <a:spcPct val="150000"/>
              </a:lnSpc>
              <a:buFont typeface="Arial" pitchFamily="34" charset="0"/>
              <a:buChar char="•"/>
            </a:pPr>
            <a:r>
              <a:rPr lang="en-US" sz="1600" dirty="0">
                <a:latin typeface="Arial" pitchFamily="34" charset="0"/>
                <a:cs typeface="Arial" pitchFamily="34" charset="0"/>
              </a:rPr>
              <a:t>This efficiently adapts and can be retrained when it encounters misclassified data.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lvl="2" indent="-457200">
              <a:lnSpc>
                <a:spcPct val="150000"/>
              </a:lnSpc>
              <a:buFont typeface="Arial" pitchFamily="34" charset="0"/>
              <a:buChar char="•"/>
            </a:pPr>
            <a:r>
              <a:rPr lang="en-US" sz="2000" dirty="0">
                <a:latin typeface="Arial" pitchFamily="34" charset="0"/>
                <a:cs typeface="Arial" pitchFamily="34" charset="0"/>
              </a:rPr>
              <a:t>We demonstrate the usefulness of our adaptive framework by providing detailed testing on face and car detection</a:t>
            </a:r>
            <a:r>
              <a:rPr lang="en-US" sz="2000" dirty="0" smtClean="0">
                <a:latin typeface="Arial" pitchFamily="34" charset="0"/>
                <a:cs typeface="Arial" pitchFamily="34" charset="0"/>
              </a:rPr>
              <a:t>.</a:t>
            </a:r>
            <a:endParaRPr lang="en-US" sz="1600" dirty="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Contributions of the Research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pic>
        <p:nvPicPr>
          <p:cNvPr id="7" name="Picture 6" descr="faceDetectionIcon7.jpg"/>
          <p:cNvPicPr>
            <a:picLocks noChangeAspect="1"/>
          </p:cNvPicPr>
          <p:nvPr/>
        </p:nvPicPr>
        <p:blipFill>
          <a:blip r:embed="rId4" cstate="print"/>
          <a:stretch>
            <a:fillRect/>
          </a:stretch>
        </p:blipFill>
        <p:spPr>
          <a:xfrm>
            <a:off x="8052816" y="4419307"/>
            <a:ext cx="938784" cy="938784"/>
          </a:xfrm>
          <a:prstGeom prst="rect">
            <a:avLst/>
          </a:prstGeom>
        </p:spPr>
      </p:pic>
      <p:pic>
        <p:nvPicPr>
          <p:cNvPr id="8" name="Picture 7" descr="car.jpg"/>
          <p:cNvPicPr>
            <a:picLocks noChangeAspect="1"/>
          </p:cNvPicPr>
          <p:nvPr/>
        </p:nvPicPr>
        <p:blipFill>
          <a:blip r:embed="rId5" cstate="print"/>
          <a:stretch>
            <a:fillRect/>
          </a:stretch>
        </p:blipFill>
        <p:spPr>
          <a:xfrm>
            <a:off x="8059928" y="5552440"/>
            <a:ext cx="924560" cy="924560"/>
          </a:xfrm>
          <a:prstGeom prst="rect">
            <a:avLst/>
          </a:prstGeom>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6324600" cy="4339650"/>
          </a:xfrm>
          <a:prstGeom prst="rect">
            <a:avLst/>
          </a:prstGeom>
          <a:noFill/>
        </p:spPr>
        <p:txBody>
          <a:bodyPr wrap="square" rtlCol="0">
            <a:spAutoFit/>
          </a:bodyPr>
          <a:lstStyle/>
          <a:p>
            <a:pPr marL="457200" indent="-457200">
              <a:lnSpc>
                <a:spcPct val="150000"/>
              </a:lnSpc>
              <a:buFont typeface="Arial" pitchFamily="34" charset="0"/>
              <a:buChar char="•"/>
            </a:pPr>
            <a:r>
              <a:rPr lang="en-GB" sz="2000" dirty="0" smtClean="0">
                <a:latin typeface="Arial" pitchFamily="34" charset="0"/>
                <a:cs typeface="Arial" pitchFamily="34" charset="0"/>
              </a:rPr>
              <a:t>An important algorithm in machine learning and is being widely used in object detection.</a:t>
            </a: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r>
              <a:rPr lang="en-GB" sz="2000" dirty="0" smtClean="0">
                <a:latin typeface="Arial" pitchFamily="34" charset="0"/>
                <a:cs typeface="Arial" pitchFamily="34" charset="0"/>
              </a:rPr>
              <a:t>Works by iteratively selecting the best among weak classifiers, and then combines several weak classifiers to obtain a strong classifier.</a:t>
            </a: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endParaRPr lang="en-GB"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7" name="Title 1"/>
          <p:cNvSpPr>
            <a:spLocks noGrp="1"/>
          </p:cNvSpPr>
          <p:nvPr>
            <p:ph type="title"/>
          </p:nvPr>
        </p:nvSpPr>
        <p:spPr>
          <a:xfrm>
            <a:off x="838200" y="76200"/>
            <a:ext cx="7848600" cy="1143000"/>
          </a:xfrm>
        </p:spPr>
        <p:txBody>
          <a:bodyPr>
            <a:normAutofit/>
          </a:bodyPr>
          <a:lstStyle/>
          <a:p>
            <a:pPr algn="ctr"/>
            <a:r>
              <a:rPr lang="en-US" sz="2300" dirty="0" err="1" smtClean="0">
                <a:latin typeface="Arial" pitchFamily="34" charset="0"/>
                <a:cs typeface="Arial" pitchFamily="34" charset="0"/>
              </a:rPr>
              <a:t>AdaBoost</a:t>
            </a:r>
            <a:r>
              <a:rPr lang="en-US" sz="2300" dirty="0" smtClean="0">
                <a:latin typeface="Arial" pitchFamily="34" charset="0"/>
                <a:cs typeface="Arial" pitchFamily="34" charset="0"/>
              </a:rPr>
              <a:t> Algorithm</a:t>
            </a:r>
            <a:endParaRPr lang="en-US" sz="23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12</a:t>
            </a:fld>
            <a:endParaRPr lang="en-US" dirty="0"/>
          </a:p>
        </p:txBody>
      </p:sp>
      <p:pic>
        <p:nvPicPr>
          <p:cNvPr id="6" name="Picture 5" descr="AdaBoost.jpg"/>
          <p:cNvPicPr>
            <a:picLocks noChangeAspect="1"/>
          </p:cNvPicPr>
          <p:nvPr/>
        </p:nvPicPr>
        <p:blipFill>
          <a:blip r:embed="rId4" cstate="print"/>
          <a:stretch>
            <a:fillRect/>
          </a:stretch>
        </p:blipFill>
        <p:spPr>
          <a:xfrm>
            <a:off x="2362200" y="4331077"/>
            <a:ext cx="4191000" cy="1536323"/>
          </a:xfrm>
          <a:prstGeom prst="rect">
            <a:avLst/>
          </a:prstGeom>
        </p:spPr>
      </p:pic>
      <p:pic>
        <p:nvPicPr>
          <p:cNvPr id="8" name="Picture 7" descr="machineLearning.jpg"/>
          <p:cNvPicPr>
            <a:picLocks noChangeAspect="1"/>
          </p:cNvPicPr>
          <p:nvPr/>
        </p:nvPicPr>
        <p:blipFill>
          <a:blip r:embed="rId5" cstate="print"/>
          <a:stretch>
            <a:fillRect/>
          </a:stretch>
        </p:blipFill>
        <p:spPr>
          <a:xfrm>
            <a:off x="7258050" y="1143000"/>
            <a:ext cx="1809750" cy="1123950"/>
          </a:xfrm>
          <a:prstGeom prst="rect">
            <a:avLst/>
          </a:prstGeom>
        </p:spPr>
      </p:pic>
      <p:sp>
        <p:nvSpPr>
          <p:cNvPr id="10" name="Rectangle 9"/>
          <p:cNvSpPr/>
          <p:nvPr/>
        </p:nvSpPr>
        <p:spPr>
          <a:xfrm>
            <a:off x="-76200" y="6642556"/>
            <a:ext cx="4572000" cy="215444"/>
          </a:xfrm>
          <a:prstGeom prst="rect">
            <a:avLst/>
          </a:prstGeom>
        </p:spPr>
        <p:txBody>
          <a:bodyPr>
            <a:spAutoFit/>
          </a:bodyPr>
          <a:lstStyle/>
          <a:p>
            <a:r>
              <a:rPr lang="en-US" sz="800" dirty="0" smtClean="0"/>
              <a:t>Image Ref: http://www.ieev.org/2010/03/adaboost-haar-features-face-detection.html</a:t>
            </a:r>
            <a:endParaRPr lang="en-US" sz="8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6324600" cy="3046988"/>
          </a:xfrm>
          <a:prstGeom prst="rect">
            <a:avLst/>
          </a:prstGeom>
          <a:noFill/>
        </p:spPr>
        <p:txBody>
          <a:bodyPr wrap="square" rtlCol="0">
            <a:spAutoFit/>
          </a:bodyPr>
          <a:lstStyle/>
          <a:p>
            <a:pPr marL="457200" indent="-457200">
              <a:lnSpc>
                <a:spcPct val="150000"/>
              </a:lnSpc>
              <a:buFont typeface="Arial" pitchFamily="34" charset="0"/>
              <a:buChar char="•"/>
            </a:pPr>
            <a:r>
              <a:rPr lang="en-GB" sz="2000" dirty="0" smtClean="0">
                <a:latin typeface="Arial" pitchFamily="34" charset="0"/>
                <a:cs typeface="Arial" pitchFamily="34" charset="0"/>
              </a:rPr>
              <a:t>It has proven to be very effective, but:</a:t>
            </a: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914400" lvl="1" indent="-457200">
              <a:lnSpc>
                <a:spcPct val="150000"/>
              </a:lnSpc>
              <a:buFont typeface="Arial" pitchFamily="34" charset="0"/>
              <a:buChar char="•"/>
            </a:pPr>
            <a:r>
              <a:rPr lang="en-GB" sz="1600" dirty="0" smtClean="0">
                <a:latin typeface="Arial" pitchFamily="34" charset="0"/>
                <a:cs typeface="Arial" pitchFamily="34" charset="0"/>
              </a:rPr>
              <a:t>Its learning execution time can be quite long depending upon the application.</a:t>
            </a:r>
          </a:p>
          <a:p>
            <a:pPr marL="914400" lvl="1" indent="-457200">
              <a:lnSpc>
                <a:spcPct val="150000"/>
              </a:lnSpc>
              <a:buFont typeface="Arial" pitchFamily="34" charset="0"/>
              <a:buChar char="•"/>
            </a:pPr>
            <a:r>
              <a:rPr lang="en-GB" sz="1600" dirty="0" smtClean="0">
                <a:latin typeface="Arial" pitchFamily="34" charset="0"/>
                <a:cs typeface="Arial" pitchFamily="34" charset="0"/>
              </a:rPr>
              <a:t>e.g., in face detection, the learning time can be several days.</a:t>
            </a:r>
          </a:p>
          <a:p>
            <a:pPr marL="457200" indent="-457200">
              <a:lnSpc>
                <a:spcPct val="150000"/>
              </a:lnSpc>
              <a:buFont typeface="Arial" pitchFamily="34" charset="0"/>
              <a:buChar char="•"/>
            </a:pPr>
            <a:endParaRPr lang="en-GB"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7" name="Title 1"/>
          <p:cNvSpPr>
            <a:spLocks noGrp="1"/>
          </p:cNvSpPr>
          <p:nvPr>
            <p:ph type="title"/>
          </p:nvPr>
        </p:nvSpPr>
        <p:spPr>
          <a:xfrm>
            <a:off x="838200" y="76200"/>
            <a:ext cx="7848600" cy="1143000"/>
          </a:xfrm>
        </p:spPr>
        <p:txBody>
          <a:bodyPr>
            <a:normAutofit/>
          </a:bodyPr>
          <a:lstStyle/>
          <a:p>
            <a:pPr algn="ctr"/>
            <a:r>
              <a:rPr lang="en-US" sz="2300" dirty="0" err="1" smtClean="0">
                <a:latin typeface="Arial" pitchFamily="34" charset="0"/>
                <a:cs typeface="Arial" pitchFamily="34" charset="0"/>
              </a:rPr>
              <a:t>AdaBoost</a:t>
            </a:r>
            <a:r>
              <a:rPr lang="en-US" sz="2300" dirty="0" smtClean="0">
                <a:latin typeface="Arial" pitchFamily="34" charset="0"/>
                <a:cs typeface="Arial" pitchFamily="34" charset="0"/>
              </a:rPr>
              <a:t> Algorithm Cont…</a:t>
            </a:r>
            <a:endParaRPr lang="en-US" sz="23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13</a:t>
            </a:fld>
            <a:endParaRPr lang="en-US" dirty="0"/>
          </a:p>
        </p:txBody>
      </p:sp>
      <p:pic>
        <p:nvPicPr>
          <p:cNvPr id="6" name="Picture 5" descr="time.jpg"/>
          <p:cNvPicPr>
            <a:picLocks noChangeAspect="1"/>
          </p:cNvPicPr>
          <p:nvPr/>
        </p:nvPicPr>
        <p:blipFill>
          <a:blip r:embed="rId4" cstate="print"/>
          <a:stretch>
            <a:fillRect/>
          </a:stretch>
        </p:blipFill>
        <p:spPr>
          <a:xfrm>
            <a:off x="7435850" y="1206500"/>
            <a:ext cx="1555750" cy="1308100"/>
          </a:xfrm>
          <a:prstGeom prst="rect">
            <a:avLst/>
          </a:prstGeom>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14</a:t>
            </a:fld>
            <a:endParaRPr lang="en-US" dirty="0"/>
          </a:p>
        </p:txBody>
      </p:sp>
      <p:sp>
        <p:nvSpPr>
          <p:cNvPr id="7"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3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AdaBoost</a:t>
            </a:r>
            <a:r>
              <a:rPr lang="en-US" sz="23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Algorithm Cont…</a:t>
            </a:r>
          </a:p>
        </p:txBody>
      </p:sp>
      <p:sp>
        <p:nvSpPr>
          <p:cNvPr id="10" name="Rectangle 9"/>
          <p:cNvSpPr/>
          <p:nvPr/>
        </p:nvSpPr>
        <p:spPr>
          <a:xfrm>
            <a:off x="0" y="6642556"/>
            <a:ext cx="8534400" cy="215444"/>
          </a:xfrm>
          <a:prstGeom prst="rect">
            <a:avLst/>
          </a:prstGeom>
        </p:spPr>
        <p:txBody>
          <a:bodyPr wrap="square">
            <a:spAutoFit/>
          </a:bodyPr>
          <a:lstStyle/>
          <a:p>
            <a:r>
              <a:rPr lang="en-US" sz="800" dirty="0" err="1" smtClean="0"/>
              <a:t>Pseudocode</a:t>
            </a:r>
            <a:r>
              <a:rPr lang="en-US" sz="800" dirty="0" smtClean="0">
                <a:latin typeface="Arial" pitchFamily="34" charset="0"/>
                <a:cs typeface="Arial" pitchFamily="34" charset="0"/>
              </a:rPr>
              <a:t> </a:t>
            </a:r>
            <a:r>
              <a:rPr lang="en-US" sz="800" dirty="0" smtClean="0"/>
              <a:t>Ref</a:t>
            </a:r>
            <a:r>
              <a:rPr lang="en-US" sz="800" dirty="0" smtClean="0">
                <a:latin typeface="Arial" pitchFamily="34" charset="0"/>
                <a:cs typeface="Arial" pitchFamily="34" charset="0"/>
              </a:rPr>
              <a:t>:    </a:t>
            </a:r>
            <a:r>
              <a:rPr lang="en-US" sz="800" dirty="0" smtClean="0"/>
              <a:t>P. Viola and M. Jones, "Robust real-time face detection," in Computer Vision, 2001. ICCV 2001. Proceedings. Eighth IEEE</a:t>
            </a:r>
            <a:endParaRPr lang="en-US" sz="800" dirty="0"/>
          </a:p>
        </p:txBody>
      </p:sp>
      <p:pic>
        <p:nvPicPr>
          <p:cNvPr id="95255" name="Picture 23"/>
          <p:cNvPicPr>
            <a:picLocks noChangeAspect="1" noChangeArrowheads="1"/>
          </p:cNvPicPr>
          <p:nvPr/>
        </p:nvPicPr>
        <p:blipFill>
          <a:blip r:embed="rId4" cstate="print"/>
          <a:srcRect/>
          <a:stretch>
            <a:fillRect/>
          </a:stretch>
        </p:blipFill>
        <p:spPr bwMode="auto">
          <a:xfrm>
            <a:off x="1371600" y="1292860"/>
            <a:ext cx="6372860" cy="419354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15</a:t>
            </a:fld>
            <a:endParaRPr lang="en-US" dirty="0"/>
          </a:p>
        </p:txBody>
      </p:sp>
      <p:sp>
        <p:nvSpPr>
          <p:cNvPr id="7"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3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AdaBoost</a:t>
            </a:r>
            <a:r>
              <a:rPr lang="en-US" sz="23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Algorithm Cont…</a:t>
            </a:r>
          </a:p>
        </p:txBody>
      </p:sp>
      <p:sp>
        <p:nvSpPr>
          <p:cNvPr id="10" name="Rectangle 9"/>
          <p:cNvSpPr/>
          <p:nvPr/>
        </p:nvSpPr>
        <p:spPr>
          <a:xfrm>
            <a:off x="0" y="6642556"/>
            <a:ext cx="8534400" cy="215444"/>
          </a:xfrm>
          <a:prstGeom prst="rect">
            <a:avLst/>
          </a:prstGeom>
        </p:spPr>
        <p:txBody>
          <a:bodyPr wrap="square">
            <a:spAutoFit/>
          </a:bodyPr>
          <a:lstStyle/>
          <a:p>
            <a:r>
              <a:rPr lang="en-US" sz="800" dirty="0" err="1" smtClean="0"/>
              <a:t>Pseudocode</a:t>
            </a:r>
            <a:r>
              <a:rPr lang="en-US" sz="800" dirty="0" smtClean="0">
                <a:latin typeface="Arial" pitchFamily="34" charset="0"/>
                <a:cs typeface="Arial" pitchFamily="34" charset="0"/>
              </a:rPr>
              <a:t> </a:t>
            </a:r>
            <a:r>
              <a:rPr lang="en-US" sz="800" dirty="0" smtClean="0"/>
              <a:t>Ref</a:t>
            </a:r>
            <a:r>
              <a:rPr lang="en-US" sz="800" dirty="0" smtClean="0">
                <a:latin typeface="Arial" pitchFamily="34" charset="0"/>
                <a:cs typeface="Arial" pitchFamily="34" charset="0"/>
              </a:rPr>
              <a:t>:    </a:t>
            </a:r>
            <a:r>
              <a:rPr lang="en-US" sz="800" dirty="0" smtClean="0"/>
              <a:t>P. Viola and M. Jones, "Robust real-time face detection," in Computer Vision, 2001. ICCV 2001. Proceedings. Eighth IEEE</a:t>
            </a:r>
            <a:endParaRPr lang="en-US" sz="800" dirty="0"/>
          </a:p>
        </p:txBody>
      </p:sp>
      <p:sp>
        <p:nvSpPr>
          <p:cNvPr id="2007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0705"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0"/>
            <a:ext cx="184150" cy="127000"/>
          </a:xfrm>
          <a:prstGeom prst="rect">
            <a:avLst/>
          </a:prstGeom>
          <a:noFill/>
        </p:spPr>
      </p:pic>
      <p:pic>
        <p:nvPicPr>
          <p:cNvPr id="200707" name="Picture 3"/>
          <p:cNvPicPr>
            <a:picLocks noChangeAspect="1" noChangeArrowheads="1"/>
          </p:cNvPicPr>
          <p:nvPr/>
        </p:nvPicPr>
        <p:blipFill>
          <a:blip r:embed="rId5" cstate="print"/>
          <a:srcRect/>
          <a:stretch>
            <a:fillRect/>
          </a:stretch>
        </p:blipFill>
        <p:spPr bwMode="auto">
          <a:xfrm>
            <a:off x="1447800" y="838200"/>
            <a:ext cx="5852160" cy="576072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066800"/>
            <a:ext cx="6629400" cy="3508653"/>
          </a:xfrm>
          <a:prstGeom prst="rect">
            <a:avLst/>
          </a:prstGeom>
          <a:noFill/>
        </p:spPr>
        <p:txBody>
          <a:bodyPr wrap="square" rtlCol="0">
            <a:spAutoFit/>
          </a:bodyPr>
          <a:lstStyle/>
          <a:p>
            <a:pPr marL="457200" indent="-457200">
              <a:lnSpc>
                <a:spcPct val="150000"/>
              </a:lnSpc>
              <a:buFont typeface="Arial" pitchFamily="34" charset="0"/>
              <a:buChar char="•"/>
            </a:pPr>
            <a:r>
              <a:rPr lang="en-GB" sz="2000" dirty="0" smtClean="0">
                <a:latin typeface="Arial" pitchFamily="34" charset="0"/>
                <a:cs typeface="Arial" pitchFamily="34" charset="0"/>
              </a:rPr>
              <a:t>Five types of </a:t>
            </a:r>
            <a:r>
              <a:rPr lang="en-GB" sz="2000" dirty="0" err="1" smtClean="0">
                <a:latin typeface="Arial" pitchFamily="34" charset="0"/>
                <a:cs typeface="Arial" pitchFamily="34" charset="0"/>
              </a:rPr>
              <a:t>Haar</a:t>
            </a:r>
            <a:r>
              <a:rPr lang="en-GB" sz="2000" dirty="0" smtClean="0">
                <a:latin typeface="Arial" pitchFamily="34" charset="0"/>
                <a:cs typeface="Arial" pitchFamily="34" charset="0"/>
              </a:rPr>
              <a:t> features have been used in </a:t>
            </a:r>
            <a:r>
              <a:rPr lang="en-GB" sz="2000" dirty="0" err="1" smtClean="0">
                <a:latin typeface="Arial" pitchFamily="34" charset="0"/>
                <a:cs typeface="Arial" pitchFamily="34" charset="0"/>
              </a:rPr>
              <a:t>AdaBoost</a:t>
            </a:r>
            <a:r>
              <a:rPr lang="en-GB" sz="2000" dirty="0" smtClean="0">
                <a:latin typeface="Arial" pitchFamily="34" charset="0"/>
                <a:cs typeface="Arial" pitchFamily="34" charset="0"/>
              </a:rPr>
              <a:t>. </a:t>
            </a:r>
          </a:p>
          <a:p>
            <a:pPr marL="457200" indent="-457200">
              <a:lnSpc>
                <a:spcPct val="150000"/>
              </a:lnSpc>
              <a:buFont typeface="Arial" pitchFamily="34" charset="0"/>
              <a:buChar char="•"/>
            </a:pPr>
            <a:r>
              <a:rPr lang="en-GB" sz="2000" dirty="0" smtClean="0">
                <a:latin typeface="Arial" pitchFamily="34" charset="0"/>
                <a:cs typeface="Arial" pitchFamily="34" charset="0"/>
              </a:rPr>
              <a:t>(a) Two Rectangle Horizontal and Vertical</a:t>
            </a:r>
          </a:p>
          <a:p>
            <a:pPr marL="457200" indent="-457200">
              <a:lnSpc>
                <a:spcPct val="150000"/>
              </a:lnSpc>
              <a:buFont typeface="Arial" pitchFamily="34" charset="0"/>
              <a:buChar char="•"/>
            </a:pPr>
            <a:r>
              <a:rPr lang="en-GB" sz="2000" dirty="0" smtClean="0">
                <a:latin typeface="Arial" pitchFamily="34" charset="0"/>
                <a:cs typeface="Arial" pitchFamily="34" charset="0"/>
              </a:rPr>
              <a:t>(b) Three Rectangle Horizontal and Vertical</a:t>
            </a:r>
          </a:p>
          <a:p>
            <a:pPr marL="457200" indent="-457200">
              <a:lnSpc>
                <a:spcPct val="150000"/>
              </a:lnSpc>
              <a:buFont typeface="Arial" pitchFamily="34" charset="0"/>
              <a:buChar char="•"/>
            </a:pPr>
            <a:r>
              <a:rPr lang="en-GB" sz="2000" dirty="0" smtClean="0">
                <a:latin typeface="Arial" pitchFamily="34" charset="0"/>
                <a:cs typeface="Arial" pitchFamily="34" charset="0"/>
              </a:rPr>
              <a:t>(c) Four Rectangle</a:t>
            </a:r>
          </a:p>
          <a:p>
            <a:pPr marL="457200" indent="-457200">
              <a:lnSpc>
                <a:spcPct val="150000"/>
              </a:lnSpc>
              <a:buFont typeface="Arial" pitchFamily="34" charset="0"/>
              <a:buChar char="•"/>
            </a:pPr>
            <a:endParaRPr lang="en-GB" sz="2400" dirty="0" smtClean="0">
              <a:latin typeface="Arial" pitchFamily="34" charset="0"/>
              <a:cs typeface="Arial" pitchFamily="34" charset="0"/>
            </a:endParaRPr>
          </a:p>
          <a:p>
            <a:pPr marL="457200" indent="-457200">
              <a:lnSpc>
                <a:spcPct val="150000"/>
              </a:lnSpc>
              <a:buFont typeface="Arial" pitchFamily="34" charset="0"/>
              <a:buChar char="•"/>
            </a:pPr>
            <a:endParaRPr lang="en-GB"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1026" name="Picture 2"/>
          <p:cNvPicPr>
            <a:picLocks noChangeAspect="1" noChangeArrowheads="1"/>
          </p:cNvPicPr>
          <p:nvPr/>
        </p:nvPicPr>
        <p:blipFill>
          <a:blip r:embed="rId4" cstate="print"/>
          <a:srcRect/>
          <a:stretch>
            <a:fillRect/>
          </a:stretch>
        </p:blipFill>
        <p:spPr bwMode="auto">
          <a:xfrm>
            <a:off x="2043113" y="3943350"/>
            <a:ext cx="5057775" cy="2228850"/>
          </a:xfrm>
          <a:prstGeom prst="rect">
            <a:avLst/>
          </a:prstGeom>
          <a:noFill/>
          <a:ln w="9525">
            <a:noFill/>
            <a:miter lim="800000"/>
            <a:headEnd/>
            <a:tailEnd/>
          </a:ln>
        </p:spPr>
      </p:pic>
      <p:sp>
        <p:nvSpPr>
          <p:cNvPr id="8" name="Title 7"/>
          <p:cNvSpPr>
            <a:spLocks noGrp="1"/>
          </p:cNvSpPr>
          <p:nvPr>
            <p:ph type="title"/>
          </p:nvPr>
        </p:nvSpPr>
        <p:spPr>
          <a:xfrm>
            <a:off x="457200" y="0"/>
            <a:ext cx="8229600" cy="1143000"/>
          </a:xfrm>
        </p:spPr>
        <p:txBody>
          <a:bodyPr>
            <a:normAutofit/>
          </a:bodyPr>
          <a:lstStyle/>
          <a:p>
            <a:pPr algn="ctr"/>
            <a:r>
              <a:rPr lang="en-US" sz="2400" dirty="0" err="1" smtClean="0">
                <a:latin typeface="Arial" pitchFamily="34" charset="0"/>
                <a:cs typeface="Arial" pitchFamily="34" charset="0"/>
              </a:rPr>
              <a:t>Haar</a:t>
            </a:r>
            <a:r>
              <a:rPr lang="en-US" sz="2400" dirty="0" smtClean="0">
                <a:latin typeface="Arial" pitchFamily="34" charset="0"/>
                <a:cs typeface="Arial" pitchFamily="34" charset="0"/>
              </a:rPr>
              <a:t> Features</a:t>
            </a:r>
          </a:p>
        </p:txBody>
      </p:sp>
      <p:sp>
        <p:nvSpPr>
          <p:cNvPr id="6" name="Slide Number Placeholder 5"/>
          <p:cNvSpPr>
            <a:spLocks noGrp="1"/>
          </p:cNvSpPr>
          <p:nvPr>
            <p:ph type="sldNum" sz="quarter" idx="12"/>
          </p:nvPr>
        </p:nvSpPr>
        <p:spPr/>
        <p:txBody>
          <a:bodyPr/>
          <a:lstStyle/>
          <a:p>
            <a:fld id="{283AAEF0-E1C5-40C2-BE36-2EA3B0A212F4}" type="slidenum">
              <a:rPr lang="en-US" smtClean="0"/>
              <a:pPr/>
              <a:t>16</a:t>
            </a:fld>
            <a:endParaRPr lang="en-US" dirty="0"/>
          </a:p>
        </p:txBody>
      </p:sp>
      <p:sp>
        <p:nvSpPr>
          <p:cNvPr id="24577" name="Rectangle 1"/>
          <p:cNvSpPr>
            <a:spLocks noChangeArrowheads="1"/>
          </p:cNvSpPr>
          <p:nvPr/>
        </p:nvSpPr>
        <p:spPr bwMode="auto">
          <a:xfrm>
            <a:off x="1219200" y="6229290"/>
            <a:ext cx="7162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2 Five rectangular features. Figure (a) shows two rectangle horizontal and vertical features, figure (b) shows three rectangle horizontal and vertical features, and figure (c) shows a four rectangle feature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066800"/>
            <a:ext cx="6629400" cy="4708981"/>
          </a:xfrm>
          <a:prstGeom prst="rect">
            <a:avLst/>
          </a:prstGeom>
          <a:noFill/>
        </p:spPr>
        <p:txBody>
          <a:bodyPr wrap="square" rtlCol="0">
            <a:spAutoFit/>
          </a:bodyPr>
          <a:lstStyle/>
          <a:p>
            <a:pPr marL="457200" indent="-457200">
              <a:lnSpc>
                <a:spcPct val="150000"/>
              </a:lnSpc>
              <a:buFont typeface="Arial" pitchFamily="34" charset="0"/>
              <a:buChar char="•"/>
            </a:pPr>
            <a:r>
              <a:rPr lang="en-GB" sz="2000" dirty="0" smtClean="0">
                <a:latin typeface="Arial" pitchFamily="34" charset="0"/>
                <a:cs typeface="Arial" pitchFamily="34" charset="0"/>
              </a:rPr>
              <a:t>For faces, we have used images of size 24x24 pixels.</a:t>
            </a:r>
          </a:p>
          <a:p>
            <a:pPr marL="457200" indent="-457200">
              <a:lnSpc>
                <a:spcPct val="150000"/>
              </a:lnSpc>
              <a:buFont typeface="Arial" pitchFamily="34" charset="0"/>
              <a:buChar char="•"/>
            </a:pPr>
            <a:r>
              <a:rPr lang="en-GB" sz="2000" dirty="0" smtClean="0">
                <a:latin typeface="Arial" pitchFamily="34" charset="0"/>
                <a:cs typeface="Arial" pitchFamily="34" charset="0"/>
              </a:rPr>
              <a:t>Based on this size:</a:t>
            </a:r>
          </a:p>
          <a:p>
            <a:pPr marL="914400" lvl="1" indent="-457200">
              <a:lnSpc>
                <a:spcPct val="150000"/>
              </a:lnSpc>
              <a:buFont typeface="Arial" pitchFamily="34" charset="0"/>
              <a:buChar char="•"/>
            </a:pPr>
            <a:r>
              <a:rPr lang="en-GB" sz="2000" dirty="0" smtClean="0">
                <a:latin typeface="Arial" pitchFamily="34" charset="0"/>
                <a:cs typeface="Arial" pitchFamily="34" charset="0"/>
              </a:rPr>
              <a:t>2Rec H = 43,200 features </a:t>
            </a:r>
          </a:p>
          <a:p>
            <a:pPr marL="914400" lvl="1" indent="-457200">
              <a:lnSpc>
                <a:spcPct val="150000"/>
              </a:lnSpc>
              <a:buFont typeface="Arial" pitchFamily="34" charset="0"/>
              <a:buChar char="•"/>
            </a:pPr>
            <a:r>
              <a:rPr lang="en-GB" sz="2000" dirty="0" smtClean="0">
                <a:latin typeface="Arial" pitchFamily="34" charset="0"/>
                <a:cs typeface="Arial" pitchFamily="34" charset="0"/>
              </a:rPr>
              <a:t>2Rec V = 43,200 features </a:t>
            </a:r>
          </a:p>
          <a:p>
            <a:pPr marL="914400" lvl="1" indent="-457200">
              <a:lnSpc>
                <a:spcPct val="150000"/>
              </a:lnSpc>
              <a:buFont typeface="Arial" pitchFamily="34" charset="0"/>
              <a:buChar char="•"/>
            </a:pPr>
            <a:r>
              <a:rPr lang="en-GB" sz="2000" dirty="0" smtClean="0">
                <a:latin typeface="Arial" pitchFamily="34" charset="0"/>
                <a:cs typeface="Arial" pitchFamily="34" charset="0"/>
              </a:rPr>
              <a:t>3Rec H = 27,600 features</a:t>
            </a:r>
          </a:p>
          <a:p>
            <a:pPr marL="914400" lvl="1" indent="-457200">
              <a:lnSpc>
                <a:spcPct val="150000"/>
              </a:lnSpc>
              <a:buFont typeface="Arial" pitchFamily="34" charset="0"/>
              <a:buChar char="•"/>
            </a:pPr>
            <a:r>
              <a:rPr lang="en-GB" sz="2000" dirty="0" smtClean="0">
                <a:latin typeface="Arial" pitchFamily="34" charset="0"/>
                <a:cs typeface="Arial" pitchFamily="34" charset="0"/>
              </a:rPr>
              <a:t>3Rec V = 27,600 features</a:t>
            </a:r>
          </a:p>
          <a:p>
            <a:pPr marL="914400" lvl="1" indent="-457200">
              <a:lnSpc>
                <a:spcPct val="150000"/>
              </a:lnSpc>
              <a:buFont typeface="Arial" pitchFamily="34" charset="0"/>
              <a:buChar char="•"/>
            </a:pPr>
            <a:r>
              <a:rPr lang="en-GB" sz="2000" dirty="0" smtClean="0">
                <a:latin typeface="Arial" pitchFamily="34" charset="0"/>
                <a:cs typeface="Arial" pitchFamily="34" charset="0"/>
              </a:rPr>
              <a:t>4 </a:t>
            </a:r>
            <a:r>
              <a:rPr lang="en-GB" sz="2000" dirty="0" err="1" smtClean="0">
                <a:latin typeface="Arial" pitchFamily="34" charset="0"/>
                <a:cs typeface="Arial" pitchFamily="34" charset="0"/>
              </a:rPr>
              <a:t>Rec</a:t>
            </a:r>
            <a:r>
              <a:rPr lang="en-GB" sz="2000" dirty="0" smtClean="0">
                <a:latin typeface="Arial" pitchFamily="34" charset="0"/>
                <a:cs typeface="Arial" pitchFamily="34" charset="0"/>
              </a:rPr>
              <a:t>    = 20,736 features</a:t>
            </a:r>
          </a:p>
          <a:p>
            <a:pPr marL="914400" lvl="1" indent="-457200">
              <a:lnSpc>
                <a:spcPct val="150000"/>
              </a:lnSpc>
            </a:pPr>
            <a:endParaRPr lang="en-GB" sz="2000" dirty="0" smtClean="0">
              <a:latin typeface="Arial" pitchFamily="34" charset="0"/>
              <a:cs typeface="Arial" pitchFamily="34" charset="0"/>
            </a:endParaRPr>
          </a:p>
          <a:p>
            <a:pPr marL="914400" lvl="1" indent="-457200">
              <a:lnSpc>
                <a:spcPct val="150000"/>
              </a:lnSpc>
            </a:pPr>
            <a:r>
              <a:rPr lang="en-GB" sz="2000" dirty="0" smtClean="0">
                <a:latin typeface="Arial" pitchFamily="34" charset="0"/>
                <a:cs typeface="Arial" pitchFamily="34" charset="0"/>
              </a:rPr>
              <a:t>Total = 162,336 features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17</a:t>
            </a:fld>
            <a:endParaRPr lang="en-US" dirty="0"/>
          </a:p>
        </p:txBody>
      </p:sp>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Haar</a:t>
            </a: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Features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066800"/>
            <a:ext cx="6629400" cy="1938992"/>
          </a:xfrm>
          <a:prstGeom prst="rect">
            <a:avLst/>
          </a:prstGeom>
          <a:noFill/>
        </p:spPr>
        <p:txBody>
          <a:bodyPr wrap="square" rtlCol="0">
            <a:spAutoFit/>
          </a:bodyPr>
          <a:lstStyle/>
          <a:p>
            <a:pPr marL="457200" indent="-457200">
              <a:lnSpc>
                <a:spcPct val="150000"/>
              </a:lnSpc>
              <a:buFont typeface="Arial" pitchFamily="34" charset="0"/>
              <a:buChar char="•"/>
            </a:pPr>
            <a:r>
              <a:rPr lang="en-GB" sz="2000" dirty="0" smtClean="0">
                <a:latin typeface="Arial" pitchFamily="34" charset="0"/>
                <a:cs typeface="Arial" pitchFamily="34" charset="0"/>
              </a:rPr>
              <a:t>For example: in 2Rec V, the smallest feature size is 1 x 2. </a:t>
            </a:r>
          </a:p>
          <a:p>
            <a:pPr marL="457200" indent="-457200">
              <a:lnSpc>
                <a:spcPct val="150000"/>
              </a:lnSpc>
              <a:buFont typeface="Arial" pitchFamily="34" charset="0"/>
              <a:buChar char="•"/>
            </a:pPr>
            <a:r>
              <a:rPr lang="en-GB" sz="2000" dirty="0" smtClean="0">
                <a:latin typeface="Arial" pitchFamily="34" charset="0"/>
                <a:cs typeface="Arial" pitchFamily="34" charset="0"/>
              </a:rPr>
              <a:t>Then the size is increased until reaching the maximum size 24 x 24.</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18</a:t>
            </a:fld>
            <a:endParaRPr lang="en-US" dirty="0"/>
          </a:p>
        </p:txBody>
      </p:sp>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Haar</a:t>
            </a: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Features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pic>
        <p:nvPicPr>
          <p:cNvPr id="7" name="Picture 6" descr="ExtractingFeaturesFrom24by24.jpg"/>
          <p:cNvPicPr>
            <a:picLocks noChangeAspect="1"/>
          </p:cNvPicPr>
          <p:nvPr/>
        </p:nvPicPr>
        <p:blipFill>
          <a:blip r:embed="rId4" cstate="print"/>
          <a:stretch>
            <a:fillRect/>
          </a:stretch>
        </p:blipFill>
        <p:spPr>
          <a:xfrm>
            <a:off x="899160" y="3398520"/>
            <a:ext cx="8092440" cy="1249680"/>
          </a:xfrm>
          <a:prstGeom prst="rect">
            <a:avLst/>
          </a:prstGeom>
        </p:spPr>
      </p:pic>
      <p:sp>
        <p:nvSpPr>
          <p:cNvPr id="8" name="Rectangle 7"/>
          <p:cNvSpPr/>
          <p:nvPr/>
        </p:nvSpPr>
        <p:spPr>
          <a:xfrm>
            <a:off x="3436233" y="5040868"/>
            <a:ext cx="2659767" cy="369332"/>
          </a:xfrm>
          <a:prstGeom prst="rect">
            <a:avLst/>
          </a:prstGeom>
        </p:spPr>
        <p:txBody>
          <a:bodyPr wrap="none">
            <a:spAutoFit/>
          </a:bodyPr>
          <a:lstStyle/>
          <a:p>
            <a:r>
              <a:rPr lang="en-GB" dirty="0" smtClean="0">
                <a:latin typeface="Arial" pitchFamily="34" charset="0"/>
                <a:cs typeface="Arial" pitchFamily="34" charset="0"/>
              </a:rPr>
              <a:t>Total of 43,200 features </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909310"/>
          </a:xfrm>
          <a:prstGeom prst="rect">
            <a:avLst/>
          </a:prstGeom>
          <a:noFill/>
        </p:spPr>
        <p:txBody>
          <a:bodyPr wrap="square" rtlCol="0">
            <a:spAutoFit/>
          </a:bodyPr>
          <a:lstStyle/>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r>
              <a:rPr lang="en-GB" sz="2000" dirty="0" smtClean="0">
                <a:latin typeface="Arial" pitchFamily="34" charset="0"/>
                <a:cs typeface="Arial" pitchFamily="34" charset="0"/>
              </a:rPr>
              <a:t>We have used 4,916 faces and 7,960 non-faces.</a:t>
            </a:r>
          </a:p>
          <a:p>
            <a:pPr marL="914400" lvl="1" indent="-457200">
              <a:lnSpc>
                <a:spcPct val="150000"/>
              </a:lnSpc>
              <a:buFont typeface="Arial" pitchFamily="34" charset="0"/>
              <a:buChar char="•"/>
            </a:pPr>
            <a:r>
              <a:rPr lang="en-GB" sz="2000" dirty="0" smtClean="0">
                <a:latin typeface="Arial" pitchFamily="34" charset="0"/>
                <a:cs typeface="Arial" pitchFamily="34" charset="0"/>
              </a:rPr>
              <a:t>Total of all images = 12,876 </a:t>
            </a:r>
          </a:p>
          <a:p>
            <a:pPr marL="457200" indent="-457200">
              <a:lnSpc>
                <a:spcPct val="150000"/>
              </a:lnSpc>
              <a:buFont typeface="Arial" pitchFamily="34" charset="0"/>
              <a:buChar char="•"/>
            </a:pPr>
            <a:r>
              <a:rPr lang="en-GB" sz="2000" dirty="0" smtClean="0">
                <a:latin typeface="Arial" pitchFamily="34" charset="0"/>
                <a:cs typeface="Arial" pitchFamily="34" charset="0"/>
              </a:rPr>
              <a:t>For each image there is 162,336 features.</a:t>
            </a:r>
          </a:p>
          <a:p>
            <a:pPr marL="457200" indent="-457200">
              <a:lnSpc>
                <a:spcPct val="150000"/>
              </a:lnSpc>
              <a:buFont typeface="Arial" pitchFamily="34" charset="0"/>
              <a:buChar char="•"/>
            </a:pPr>
            <a:r>
              <a:rPr lang="en-GB" sz="2000" dirty="0" smtClean="0">
                <a:latin typeface="Arial" pitchFamily="34" charset="0"/>
                <a:cs typeface="Arial" pitchFamily="34" charset="0"/>
              </a:rPr>
              <a:t>There are 2,090,238,336 data points from the features in this training set.</a:t>
            </a:r>
          </a:p>
          <a:p>
            <a:pPr marL="457200" indent="-457200">
              <a:lnSpc>
                <a:spcPct val="150000"/>
              </a:lnSpc>
              <a:buFont typeface="Arial" pitchFamily="34" charset="0"/>
              <a:buChar char="•"/>
            </a:pPr>
            <a:r>
              <a:rPr lang="en-GB" sz="2000" dirty="0" smtClean="0">
                <a:latin typeface="Arial" pitchFamily="34" charset="0"/>
                <a:cs typeface="Arial" pitchFamily="34" charset="0"/>
              </a:rPr>
              <a:t>As a result, a very large amount of data has to be used in </a:t>
            </a:r>
            <a:r>
              <a:rPr lang="en-GB" sz="2000" dirty="0" err="1" smtClean="0">
                <a:latin typeface="Arial" pitchFamily="34" charset="0"/>
                <a:cs typeface="Arial" pitchFamily="34" charset="0"/>
              </a:rPr>
              <a:t>AdaBoost</a:t>
            </a:r>
            <a:r>
              <a:rPr lang="en-GB" sz="2000" dirty="0" smtClean="0">
                <a:latin typeface="Arial" pitchFamily="34" charset="0"/>
                <a:cs typeface="Arial" pitchFamily="34" charset="0"/>
              </a:rPr>
              <a:t>.</a:t>
            </a:r>
          </a:p>
          <a:p>
            <a:pPr marL="457200" indent="-457200">
              <a:lnSpc>
                <a:spcPct val="150000"/>
              </a:lnSpc>
              <a:buFont typeface="Arial" pitchFamily="34" charset="0"/>
              <a:buChar char="•"/>
            </a:pPr>
            <a:endParaRPr lang="en-GB" sz="2400" dirty="0" smtClean="0">
              <a:latin typeface="Arial" pitchFamily="34" charset="0"/>
              <a:cs typeface="Arial" pitchFamily="34" charset="0"/>
            </a:endParaRPr>
          </a:p>
          <a:p>
            <a:pPr marL="914400" lvl="1" indent="-457200">
              <a:lnSpc>
                <a:spcPct val="150000"/>
              </a:lnSpc>
            </a:pPr>
            <a:endParaRPr lang="en-GB" sz="2400" dirty="0" smtClean="0">
              <a:latin typeface="Arial" pitchFamily="34" charset="0"/>
              <a:cs typeface="Arial" pitchFamily="34" charset="0"/>
            </a:endParaRPr>
          </a:p>
          <a:p>
            <a:pPr marL="914400" lvl="1" indent="-457200">
              <a:lnSpc>
                <a:spcPct val="150000"/>
              </a:lnSpc>
            </a:pPr>
            <a:endParaRPr lang="en-GB"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19</a:t>
            </a:fld>
            <a:endParaRPr lang="en-US" dirty="0"/>
          </a:p>
        </p:txBody>
      </p:sp>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Haar</a:t>
            </a: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Features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grpSp>
        <p:nvGrpSpPr>
          <p:cNvPr id="24" name="Group 23"/>
          <p:cNvGrpSpPr/>
          <p:nvPr/>
        </p:nvGrpSpPr>
        <p:grpSpPr>
          <a:xfrm>
            <a:off x="1031140" y="1143000"/>
            <a:ext cx="8112860" cy="696313"/>
            <a:chOff x="1031140" y="1143000"/>
            <a:chExt cx="8112860" cy="696313"/>
          </a:xfrm>
        </p:grpSpPr>
        <p:pic>
          <p:nvPicPr>
            <p:cNvPr id="7" name="Picture 6" descr="faces_and_nonfaces_set.png"/>
            <p:cNvPicPr>
              <a:picLocks noChangeAspect="1"/>
            </p:cNvPicPr>
            <p:nvPr/>
          </p:nvPicPr>
          <p:blipFill>
            <a:blip r:embed="rId4" cstate="print"/>
            <a:stretch>
              <a:fillRect/>
            </a:stretch>
          </p:blipFill>
          <p:spPr>
            <a:xfrm>
              <a:off x="1031140" y="1143000"/>
              <a:ext cx="8112860" cy="696313"/>
            </a:xfrm>
            <a:prstGeom prst="rect">
              <a:avLst/>
            </a:prstGeom>
          </p:spPr>
        </p:pic>
        <p:pic>
          <p:nvPicPr>
            <p:cNvPr id="8" name="Picture 7" descr="face0001.gif"/>
            <p:cNvPicPr>
              <a:picLocks/>
            </p:cNvPicPr>
            <p:nvPr/>
          </p:nvPicPr>
          <p:blipFill>
            <a:blip r:embed="rId5" cstate="print"/>
            <a:srcRect l="-20000" r="-20000"/>
            <a:stretch>
              <a:fillRect/>
            </a:stretch>
          </p:blipFill>
          <p:spPr>
            <a:xfrm>
              <a:off x="1097280" y="1447800"/>
              <a:ext cx="274320" cy="274320"/>
            </a:xfrm>
            <a:prstGeom prst="rect">
              <a:avLst/>
            </a:prstGeom>
          </p:spPr>
        </p:pic>
        <p:pic>
          <p:nvPicPr>
            <p:cNvPr id="10" name="Picture 9" descr="face0002.gif"/>
            <p:cNvPicPr>
              <a:picLocks/>
            </p:cNvPicPr>
            <p:nvPr/>
          </p:nvPicPr>
          <p:blipFill>
            <a:blip r:embed="rId6" cstate="print"/>
            <a:srcRect l="-20000" r="-20000"/>
            <a:stretch>
              <a:fillRect/>
            </a:stretch>
          </p:blipFill>
          <p:spPr>
            <a:xfrm>
              <a:off x="1402080" y="1447800"/>
              <a:ext cx="274320" cy="274320"/>
            </a:xfrm>
            <a:prstGeom prst="rect">
              <a:avLst/>
            </a:prstGeom>
          </p:spPr>
        </p:pic>
        <p:pic>
          <p:nvPicPr>
            <p:cNvPr id="11" name="Picture 10" descr="face0003.gif"/>
            <p:cNvPicPr>
              <a:picLocks/>
            </p:cNvPicPr>
            <p:nvPr/>
          </p:nvPicPr>
          <p:blipFill>
            <a:blip r:embed="rId7" cstate="print"/>
            <a:srcRect l="-20000" r="-20000"/>
            <a:stretch>
              <a:fillRect/>
            </a:stretch>
          </p:blipFill>
          <p:spPr>
            <a:xfrm>
              <a:off x="1752600" y="1447800"/>
              <a:ext cx="274320" cy="274320"/>
            </a:xfrm>
            <a:prstGeom prst="rect">
              <a:avLst/>
            </a:prstGeom>
          </p:spPr>
        </p:pic>
        <p:pic>
          <p:nvPicPr>
            <p:cNvPr id="12" name="Picture 11" descr="face0004.gif"/>
            <p:cNvPicPr>
              <a:picLocks/>
            </p:cNvPicPr>
            <p:nvPr/>
          </p:nvPicPr>
          <p:blipFill>
            <a:blip r:embed="rId8" cstate="print"/>
            <a:srcRect l="-20000" r="-20000"/>
            <a:stretch>
              <a:fillRect/>
            </a:stretch>
          </p:blipFill>
          <p:spPr>
            <a:xfrm>
              <a:off x="2057400" y="1447800"/>
              <a:ext cx="274320" cy="274320"/>
            </a:xfrm>
            <a:prstGeom prst="rect">
              <a:avLst/>
            </a:prstGeom>
          </p:spPr>
        </p:pic>
        <p:pic>
          <p:nvPicPr>
            <p:cNvPr id="13" name="Picture 12" descr="face0005.gif"/>
            <p:cNvPicPr>
              <a:picLocks/>
            </p:cNvPicPr>
            <p:nvPr/>
          </p:nvPicPr>
          <p:blipFill>
            <a:blip r:embed="rId9" cstate="print"/>
            <a:srcRect l="-20000" r="-20000"/>
            <a:stretch>
              <a:fillRect/>
            </a:stretch>
          </p:blipFill>
          <p:spPr>
            <a:xfrm>
              <a:off x="3764280" y="1447800"/>
              <a:ext cx="274320" cy="274320"/>
            </a:xfrm>
            <a:prstGeom prst="rect">
              <a:avLst/>
            </a:prstGeom>
          </p:spPr>
        </p:pic>
        <p:pic>
          <p:nvPicPr>
            <p:cNvPr id="14" name="Picture 13" descr="face0006.gif"/>
            <p:cNvPicPr>
              <a:picLocks/>
            </p:cNvPicPr>
            <p:nvPr/>
          </p:nvPicPr>
          <p:blipFill>
            <a:blip r:embed="rId10" cstate="print"/>
            <a:srcRect l="-20000" r="-20000"/>
            <a:stretch>
              <a:fillRect/>
            </a:stretch>
          </p:blipFill>
          <p:spPr>
            <a:xfrm>
              <a:off x="4114800" y="1447800"/>
              <a:ext cx="274320" cy="274320"/>
            </a:xfrm>
            <a:prstGeom prst="rect">
              <a:avLst/>
            </a:prstGeom>
          </p:spPr>
        </p:pic>
        <p:pic>
          <p:nvPicPr>
            <p:cNvPr id="15" name="Picture 14" descr="face0007.gif"/>
            <p:cNvPicPr>
              <a:picLocks/>
            </p:cNvPicPr>
            <p:nvPr/>
          </p:nvPicPr>
          <p:blipFill>
            <a:blip r:embed="rId11" cstate="print"/>
            <a:srcRect l="-20000" r="-20000"/>
            <a:stretch>
              <a:fillRect/>
            </a:stretch>
          </p:blipFill>
          <p:spPr>
            <a:xfrm>
              <a:off x="4419600" y="1447800"/>
              <a:ext cx="274320" cy="274320"/>
            </a:xfrm>
            <a:prstGeom prst="rect">
              <a:avLst/>
            </a:prstGeom>
          </p:spPr>
        </p:pic>
        <p:pic>
          <p:nvPicPr>
            <p:cNvPr id="16" name="Picture 15" descr="nonface0001.gif"/>
            <p:cNvPicPr>
              <a:picLocks/>
            </p:cNvPicPr>
            <p:nvPr/>
          </p:nvPicPr>
          <p:blipFill>
            <a:blip r:embed="rId12" cstate="print"/>
            <a:srcRect l="-20000" r="-20000"/>
            <a:stretch>
              <a:fillRect/>
            </a:stretch>
          </p:blipFill>
          <p:spPr>
            <a:xfrm>
              <a:off x="4754880" y="1447800"/>
              <a:ext cx="274320" cy="274320"/>
            </a:xfrm>
            <a:prstGeom prst="rect">
              <a:avLst/>
            </a:prstGeom>
          </p:spPr>
        </p:pic>
        <p:pic>
          <p:nvPicPr>
            <p:cNvPr id="17" name="Picture 16" descr="nonface0002.gif"/>
            <p:cNvPicPr>
              <a:picLocks/>
            </p:cNvPicPr>
            <p:nvPr/>
          </p:nvPicPr>
          <p:blipFill>
            <a:blip r:embed="rId13" cstate="print"/>
            <a:srcRect l="-20000" r="-20000"/>
            <a:stretch>
              <a:fillRect/>
            </a:stretch>
          </p:blipFill>
          <p:spPr>
            <a:xfrm>
              <a:off x="5410200" y="1447800"/>
              <a:ext cx="274320" cy="274320"/>
            </a:xfrm>
            <a:prstGeom prst="rect">
              <a:avLst/>
            </a:prstGeom>
          </p:spPr>
        </p:pic>
        <p:pic>
          <p:nvPicPr>
            <p:cNvPr id="18" name="Picture 17" descr="nonface0003.gif"/>
            <p:cNvPicPr>
              <a:picLocks/>
            </p:cNvPicPr>
            <p:nvPr/>
          </p:nvPicPr>
          <p:blipFill>
            <a:blip r:embed="rId14" cstate="print"/>
            <a:srcRect l="-20000" r="-20000"/>
            <a:stretch>
              <a:fillRect/>
            </a:stretch>
          </p:blipFill>
          <p:spPr>
            <a:xfrm>
              <a:off x="5105400" y="1447800"/>
              <a:ext cx="274320" cy="274320"/>
            </a:xfrm>
            <a:prstGeom prst="rect">
              <a:avLst/>
            </a:prstGeom>
          </p:spPr>
        </p:pic>
        <p:pic>
          <p:nvPicPr>
            <p:cNvPr id="19" name="Picture 18" descr="nonface0004.gif"/>
            <p:cNvPicPr>
              <a:picLocks/>
            </p:cNvPicPr>
            <p:nvPr/>
          </p:nvPicPr>
          <p:blipFill>
            <a:blip r:embed="rId15" cstate="print"/>
            <a:srcRect l="-20000" r="-20000"/>
            <a:stretch>
              <a:fillRect/>
            </a:stretch>
          </p:blipFill>
          <p:spPr>
            <a:xfrm>
              <a:off x="5745480" y="1447800"/>
              <a:ext cx="274320" cy="274320"/>
            </a:xfrm>
            <a:prstGeom prst="rect">
              <a:avLst/>
            </a:prstGeom>
          </p:spPr>
        </p:pic>
        <p:pic>
          <p:nvPicPr>
            <p:cNvPr id="20" name="Picture 19" descr="nonface0005.gif"/>
            <p:cNvPicPr>
              <a:picLocks/>
            </p:cNvPicPr>
            <p:nvPr/>
          </p:nvPicPr>
          <p:blipFill>
            <a:blip r:embed="rId16" cstate="print"/>
            <a:srcRect l="-20000" r="-20000"/>
            <a:stretch>
              <a:fillRect/>
            </a:stretch>
          </p:blipFill>
          <p:spPr>
            <a:xfrm>
              <a:off x="7421880" y="1447800"/>
              <a:ext cx="274320" cy="274320"/>
            </a:xfrm>
            <a:prstGeom prst="rect">
              <a:avLst/>
            </a:prstGeom>
          </p:spPr>
        </p:pic>
        <p:pic>
          <p:nvPicPr>
            <p:cNvPr id="21" name="Picture 20" descr="nonface0006.gif"/>
            <p:cNvPicPr>
              <a:picLocks/>
            </p:cNvPicPr>
            <p:nvPr/>
          </p:nvPicPr>
          <p:blipFill>
            <a:blip r:embed="rId17" cstate="print"/>
            <a:srcRect l="-20000" r="-20000"/>
            <a:stretch>
              <a:fillRect/>
            </a:stretch>
          </p:blipFill>
          <p:spPr>
            <a:xfrm>
              <a:off x="7772400" y="1447800"/>
              <a:ext cx="274320" cy="274320"/>
            </a:xfrm>
            <a:prstGeom prst="rect">
              <a:avLst/>
            </a:prstGeom>
          </p:spPr>
        </p:pic>
        <p:pic>
          <p:nvPicPr>
            <p:cNvPr id="22" name="Picture 21" descr="nonface0007.gif"/>
            <p:cNvPicPr>
              <a:picLocks/>
            </p:cNvPicPr>
            <p:nvPr/>
          </p:nvPicPr>
          <p:blipFill>
            <a:blip r:embed="rId18" cstate="print"/>
            <a:srcRect l="-20000" r="-20000"/>
            <a:stretch>
              <a:fillRect/>
            </a:stretch>
          </p:blipFill>
          <p:spPr>
            <a:xfrm>
              <a:off x="8107680" y="1447800"/>
              <a:ext cx="274320" cy="274320"/>
            </a:xfrm>
            <a:prstGeom prst="rect">
              <a:avLst/>
            </a:prstGeom>
          </p:spPr>
        </p:pic>
      </p:grpSp>
      <p:pic>
        <p:nvPicPr>
          <p:cNvPr id="25" name="Picture 24" descr="twoBillion.png"/>
          <p:cNvPicPr>
            <a:picLocks noChangeAspect="1"/>
          </p:cNvPicPr>
          <p:nvPr/>
        </p:nvPicPr>
        <p:blipFill>
          <a:blip r:embed="rId19" cstate="print"/>
          <a:stretch>
            <a:fillRect/>
          </a:stretch>
        </p:blipFill>
        <p:spPr>
          <a:xfrm>
            <a:off x="6705600" y="3886200"/>
            <a:ext cx="2013053" cy="368319"/>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8" name="Title 1"/>
          <p:cNvSpPr>
            <a:spLocks noGrp="1"/>
          </p:cNvSpPr>
          <p:nvPr>
            <p:ph type="title"/>
          </p:nvPr>
        </p:nvSpPr>
        <p:spPr>
          <a:xfrm>
            <a:off x="838200" y="76200"/>
            <a:ext cx="7848600" cy="1143000"/>
          </a:xfrm>
        </p:spPr>
        <p:txBody>
          <a:bodyPr>
            <a:normAutofit/>
          </a:bodyPr>
          <a:lstStyle/>
          <a:p>
            <a:pPr algn="ctr"/>
            <a:r>
              <a:rPr lang="en-US" sz="2400" dirty="0" smtClean="0">
                <a:latin typeface="Arial" pitchFamily="34" charset="0"/>
                <a:cs typeface="Arial" pitchFamily="34" charset="0"/>
              </a:rPr>
              <a:t>Outline</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a:t>
            </a:fld>
            <a:endParaRPr lang="en-US" dirty="0"/>
          </a:p>
        </p:txBody>
      </p:sp>
      <p:sp>
        <p:nvSpPr>
          <p:cNvPr id="10" name="TextBox 9"/>
          <p:cNvSpPr txBox="1"/>
          <p:nvPr/>
        </p:nvSpPr>
        <p:spPr>
          <a:xfrm>
            <a:off x="1600200" y="1066800"/>
            <a:ext cx="7162800" cy="4247317"/>
          </a:xfrm>
          <a:prstGeom prst="rect">
            <a:avLst/>
          </a:prstGeom>
          <a:noFill/>
        </p:spPr>
        <p:txBody>
          <a:bodyPr wrap="square" rtlCol="0">
            <a:spAutoFit/>
          </a:bodyPr>
          <a:lstStyle/>
          <a:p>
            <a:pPr marL="457200" indent="-457200">
              <a:lnSpc>
                <a:spcPct val="150000"/>
              </a:lnSpc>
              <a:buFont typeface="+mj-lt"/>
              <a:buAutoNum type="arabicPeriod"/>
            </a:pPr>
            <a:r>
              <a:rPr lang="en-US" dirty="0">
                <a:latin typeface="Arial" pitchFamily="34" charset="0"/>
                <a:cs typeface="Arial" pitchFamily="34" charset="0"/>
              </a:rPr>
              <a:t>Introduction </a:t>
            </a:r>
            <a:endParaRPr lang="en-US" dirty="0" smtClean="0">
              <a:latin typeface="Arial" pitchFamily="34" charset="0"/>
              <a:cs typeface="Arial" pitchFamily="34" charset="0"/>
            </a:endParaRPr>
          </a:p>
          <a:p>
            <a:pPr marL="457200" indent="-457200">
              <a:lnSpc>
                <a:spcPct val="150000"/>
              </a:lnSpc>
              <a:buFont typeface="+mj-lt"/>
              <a:buAutoNum type="arabicPeriod"/>
            </a:pPr>
            <a:r>
              <a:rPr lang="en-US" dirty="0" smtClean="0">
                <a:latin typeface="Arial" pitchFamily="34" charset="0"/>
                <a:cs typeface="Arial" pitchFamily="34" charset="0"/>
              </a:rPr>
              <a:t>Contributions </a:t>
            </a:r>
            <a:r>
              <a:rPr lang="en-US" dirty="0" smtClean="0">
                <a:latin typeface="Arial" pitchFamily="34" charset="0"/>
                <a:cs typeface="Arial" pitchFamily="34" charset="0"/>
              </a:rPr>
              <a:t>of the Research</a:t>
            </a:r>
          </a:p>
          <a:p>
            <a:pPr marL="457200" indent="-457200">
              <a:lnSpc>
                <a:spcPct val="150000"/>
              </a:lnSpc>
              <a:buFont typeface="+mj-lt"/>
              <a:buAutoNum type="arabicPeriod"/>
            </a:pPr>
            <a:r>
              <a:rPr lang="en-US" dirty="0" err="1" smtClean="0">
                <a:latin typeface="Arial" pitchFamily="34" charset="0"/>
                <a:cs typeface="Arial" pitchFamily="34" charset="0"/>
              </a:rPr>
              <a:t>AdaBoost</a:t>
            </a:r>
            <a:r>
              <a:rPr lang="en-US" dirty="0" smtClean="0">
                <a:latin typeface="Arial" pitchFamily="34" charset="0"/>
                <a:cs typeface="Arial" pitchFamily="34" charset="0"/>
              </a:rPr>
              <a:t> Algorithm</a:t>
            </a:r>
          </a:p>
          <a:p>
            <a:pPr marL="457200" indent="-457200">
              <a:lnSpc>
                <a:spcPct val="150000"/>
              </a:lnSpc>
              <a:buFont typeface="+mj-lt"/>
              <a:buAutoNum type="arabicPeriod"/>
            </a:pPr>
            <a:r>
              <a:rPr lang="en-US" dirty="0" smtClean="0">
                <a:latin typeface="Arial" pitchFamily="34" charset="0"/>
                <a:cs typeface="Arial" pitchFamily="34" charset="0"/>
              </a:rPr>
              <a:t>Parallel and Distributed </a:t>
            </a:r>
            <a:r>
              <a:rPr lang="en-US" dirty="0" err="1" smtClean="0">
                <a:latin typeface="Arial" pitchFamily="34" charset="0"/>
                <a:cs typeface="Arial" pitchFamily="34" charset="0"/>
              </a:rPr>
              <a:t>AdaBoost</a:t>
            </a:r>
            <a:r>
              <a:rPr lang="en-US" dirty="0" smtClean="0">
                <a:latin typeface="Arial" pitchFamily="34" charset="0"/>
                <a:cs typeface="Arial" pitchFamily="34" charset="0"/>
              </a:rPr>
              <a:t> Algorithm</a:t>
            </a:r>
          </a:p>
          <a:p>
            <a:pPr marL="457200" indent="-457200">
              <a:lnSpc>
                <a:spcPct val="150000"/>
              </a:lnSpc>
              <a:buFont typeface="+mj-lt"/>
              <a:buAutoNum type="arabicPeriod"/>
            </a:pPr>
            <a:r>
              <a:rPr lang="en-US" dirty="0" smtClean="0">
                <a:latin typeface="Arial" pitchFamily="34" charset="0"/>
                <a:cs typeface="Arial" pitchFamily="34" charset="0"/>
              </a:rPr>
              <a:t>Extracting Optimized Subset</a:t>
            </a:r>
          </a:p>
          <a:p>
            <a:pPr marL="457200" indent="-457200">
              <a:lnSpc>
                <a:spcPct val="150000"/>
              </a:lnSpc>
              <a:buFont typeface="+mj-lt"/>
              <a:buAutoNum type="arabicPeriod"/>
            </a:pPr>
            <a:r>
              <a:rPr lang="en-US" dirty="0" smtClean="0">
                <a:latin typeface="Arial" pitchFamily="34" charset="0"/>
                <a:cs typeface="Arial" pitchFamily="34" charset="0"/>
              </a:rPr>
              <a:t>Implementing a Cascade Structure based on an Optimized Small Training Set</a:t>
            </a:r>
          </a:p>
          <a:p>
            <a:pPr marL="457200" indent="-457200">
              <a:lnSpc>
                <a:spcPct val="150000"/>
              </a:lnSpc>
              <a:buFont typeface="+mj-lt"/>
              <a:buAutoNum type="arabicPeriod"/>
            </a:pPr>
            <a:r>
              <a:rPr lang="en-US" dirty="0" smtClean="0">
                <a:latin typeface="Arial" pitchFamily="34" charset="0"/>
                <a:cs typeface="Arial" pitchFamily="34" charset="0"/>
              </a:rPr>
              <a:t>Retraining</a:t>
            </a:r>
            <a:endParaRPr lang="en-US" dirty="0" smtClean="0">
              <a:latin typeface="Arial" pitchFamily="34" charset="0"/>
              <a:cs typeface="Arial" pitchFamily="34" charset="0"/>
            </a:endParaRPr>
          </a:p>
          <a:p>
            <a:pPr marL="457200" indent="-457200">
              <a:lnSpc>
                <a:spcPct val="150000"/>
              </a:lnSpc>
              <a:buFont typeface="+mj-lt"/>
              <a:buAutoNum type="arabicPeriod"/>
            </a:pPr>
            <a:r>
              <a:rPr lang="en-US" dirty="0" smtClean="0">
                <a:latin typeface="Arial" pitchFamily="34" charset="0"/>
                <a:cs typeface="Arial" pitchFamily="34" charset="0"/>
              </a:rPr>
              <a:t>Results</a:t>
            </a:r>
          </a:p>
          <a:p>
            <a:pPr marL="457200" indent="-457200">
              <a:lnSpc>
                <a:spcPct val="150000"/>
              </a:lnSpc>
              <a:buFont typeface="+mj-lt"/>
              <a:buAutoNum type="arabicPeriod"/>
            </a:pPr>
            <a:r>
              <a:rPr lang="en-US" dirty="0" smtClean="0">
                <a:latin typeface="Arial" pitchFamily="34" charset="0"/>
                <a:cs typeface="Arial" pitchFamily="34" charset="0"/>
              </a:rPr>
              <a:t>Conclusion</a:t>
            </a:r>
            <a:endParaRPr lang="en-US"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848600" cy="914400"/>
          </a:xfrm>
        </p:spPr>
        <p:txBody>
          <a:bodyPr>
            <a:noAutofit/>
          </a:bodyPr>
          <a:lstStyle/>
          <a:p>
            <a:pPr algn="ctr"/>
            <a:r>
              <a:rPr lang="en-US" sz="2400" dirty="0" smtClean="0">
                <a:latin typeface="Arial" pitchFamily="34" charset="0"/>
                <a:cs typeface="Arial" pitchFamily="34" charset="0"/>
              </a:rPr>
              <a:t>Parallel and Distributed </a:t>
            </a:r>
            <a:r>
              <a:rPr lang="en-US" sz="2400" dirty="0" err="1" smtClean="0">
                <a:latin typeface="Arial" pitchFamily="34" charset="0"/>
                <a:cs typeface="Arial" pitchFamily="34" charset="0"/>
              </a:rPr>
              <a:t>AdaBoost</a:t>
            </a:r>
            <a:r>
              <a:rPr lang="en-US" sz="2400" dirty="0" smtClean="0">
                <a:latin typeface="Arial" pitchFamily="34" charset="0"/>
                <a:cs typeface="Arial" pitchFamily="34" charset="0"/>
              </a:rPr>
              <a:t> Algorithm</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20</a:t>
            </a:fld>
            <a:endParaRPr lang="en-US" dirty="0"/>
          </a:p>
        </p:txBody>
      </p:sp>
      <p:sp>
        <p:nvSpPr>
          <p:cNvPr id="4" name="TextBox 3"/>
          <p:cNvSpPr txBox="1"/>
          <p:nvPr/>
        </p:nvSpPr>
        <p:spPr>
          <a:xfrm>
            <a:off x="990600" y="1066800"/>
            <a:ext cx="7239000" cy="8771632"/>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Our parallel approach speeds up the execution time by efficiently parallelizing the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algorithm</a:t>
            </a:r>
            <a:r>
              <a:rPr lang="en-US" sz="2000" dirty="0" smtClean="0">
                <a:latin typeface="Arial" pitchFamily="34" charset="0"/>
                <a:cs typeface="Arial" pitchFamily="34" charset="0"/>
              </a:rPr>
              <a:t>.</a:t>
            </a:r>
          </a:p>
          <a:p>
            <a:pPr marL="457200" indent="-457200">
              <a:lnSpc>
                <a:spcPct val="150000"/>
              </a:lnSpc>
              <a:buFont typeface="Arial" pitchFamily="34" charset="0"/>
              <a:buChar char="•"/>
            </a:pPr>
            <a:endParaRPr lang="en-US" sz="2000" dirty="0">
              <a:latin typeface="Arial" pitchFamily="34" charset="0"/>
              <a:cs typeface="Arial" pitchFamily="34" charset="0"/>
            </a:endParaRPr>
          </a:p>
          <a:p>
            <a:pPr marL="457200" indent="-457200">
              <a:lnSpc>
                <a:spcPct val="150000"/>
              </a:lnSpc>
              <a:buFont typeface="Arial" pitchFamily="34" charset="0"/>
              <a:buChar char="•"/>
            </a:pPr>
            <a:r>
              <a:rPr lang="en-US" sz="2000" dirty="0">
                <a:latin typeface="Arial" pitchFamily="34" charset="0"/>
                <a:cs typeface="Arial" pitchFamily="34" charset="0"/>
              </a:rPr>
              <a:t>We run the main computational part of </a:t>
            </a:r>
            <a:r>
              <a:rPr lang="en-US" sz="2000" dirty="0" err="1">
                <a:latin typeface="Arial" pitchFamily="34" charset="0"/>
                <a:cs typeface="Arial" pitchFamily="34" charset="0"/>
              </a:rPr>
              <a:t>AdaBoost</a:t>
            </a:r>
            <a:r>
              <a:rPr lang="en-US" sz="2000" dirty="0">
                <a:latin typeface="Arial" pitchFamily="34" charset="0"/>
                <a:cs typeface="Arial" pitchFamily="34" charset="0"/>
              </a:rPr>
              <a:t> in parallel, using Task Parallel Library (TPL), which is a built-in library in the Microsoft .NET framework. </a:t>
            </a: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a:latin typeface="Arial" pitchFamily="34" charset="0"/>
              <a:cs typeface="Arial" pitchFamily="34" charset="0"/>
            </a:endParaRPr>
          </a:p>
          <a:p>
            <a:pPr marL="457200" indent="-457200">
              <a:lnSpc>
                <a:spcPct val="150000"/>
              </a:lnSpc>
              <a:buFont typeface="Arial" pitchFamily="34" charset="0"/>
              <a:buChar char="•"/>
            </a:pPr>
            <a:r>
              <a:rPr lang="en-US" sz="2000" dirty="0">
                <a:latin typeface="Arial" pitchFamily="34" charset="0"/>
                <a:cs typeface="Arial" pitchFamily="34" charset="0"/>
              </a:rPr>
              <a:t>The advantage of using TPL is apparent in multi-core CPUs where the declared parallel workload is automatically distributed between the different CPU cores.</a:t>
            </a:r>
          </a:p>
          <a:p>
            <a:pPr marL="914400" lvl="1" indent="-457200">
              <a:lnSpc>
                <a:spcPct val="150000"/>
              </a:lnSpc>
              <a:buFont typeface="Arial" pitchFamily="34" charset="0"/>
              <a:buChar char="•"/>
            </a:pPr>
            <a:r>
              <a:rPr lang="en-US" sz="1600" dirty="0">
                <a:latin typeface="Arial" pitchFamily="34" charset="0"/>
                <a:cs typeface="Arial" pitchFamily="34" charset="0"/>
              </a:rPr>
              <a:t>This is done by creating light weight threads called tasks.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1477328"/>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To further improve the execution time of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we use web services to run parallel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on multiple workstations in a distributed manner.</a:t>
            </a:r>
            <a:endParaRPr lang="en-GB"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21</a:t>
            </a:fld>
            <a:endParaRPr lang="en-US" dirty="0"/>
          </a:p>
        </p:txBody>
      </p:sp>
      <p:sp>
        <p:nvSpPr>
          <p:cNvPr id="6"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Parallel and Distributed </a:t>
            </a:r>
            <a:r>
              <a:rPr lang="en-US" sz="2400" dirty="0" err="1"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AdaBoost</a:t>
            </a: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 Algorithm Cont…</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pic>
        <p:nvPicPr>
          <p:cNvPr id="7" name="Picture 6" descr="DistributedManner.png"/>
          <p:cNvPicPr>
            <a:picLocks noChangeAspect="1"/>
          </p:cNvPicPr>
          <p:nvPr/>
        </p:nvPicPr>
        <p:blipFill>
          <a:blip r:embed="rId4" cstate="print"/>
          <a:stretch>
            <a:fillRect/>
          </a:stretch>
        </p:blipFill>
        <p:spPr>
          <a:xfrm>
            <a:off x="2114282" y="2743200"/>
            <a:ext cx="5200918" cy="3087529"/>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848600" cy="1143000"/>
          </a:xfrm>
        </p:spPr>
        <p:txBody>
          <a:bodyPr>
            <a:noAutofit/>
          </a:bodyPr>
          <a:lstStyle/>
          <a:p>
            <a:pPr algn="ctr"/>
            <a:r>
              <a:rPr lang="en-US" sz="2300" dirty="0" smtClean="0">
                <a:latin typeface="Arial" pitchFamily="34" charset="0"/>
                <a:cs typeface="Arial" pitchFamily="34" charset="0"/>
              </a:rPr>
              <a:t>Our </a:t>
            </a:r>
            <a:r>
              <a:rPr lang="en-US" sz="2400" dirty="0" smtClean="0">
                <a:latin typeface="Arial" pitchFamily="34" charset="0"/>
                <a:cs typeface="Arial" pitchFamily="34" charset="0"/>
              </a:rPr>
              <a:t>implementation of the </a:t>
            </a:r>
            <a:r>
              <a:rPr lang="en-US" sz="2300" dirty="0" smtClean="0">
                <a:latin typeface="Arial" pitchFamily="34" charset="0"/>
                <a:cs typeface="Arial" pitchFamily="34" charset="0"/>
              </a:rPr>
              <a:t>Parallel and Distributed </a:t>
            </a:r>
            <a:r>
              <a:rPr lang="en-US" sz="2300" dirty="0" err="1" smtClean="0">
                <a:latin typeface="Arial" pitchFamily="34" charset="0"/>
                <a:cs typeface="Arial" pitchFamily="34" charset="0"/>
              </a:rPr>
              <a:t>AdaBoost</a:t>
            </a:r>
            <a:r>
              <a:rPr lang="en-US" sz="2300" dirty="0" smtClean="0">
                <a:latin typeface="Arial" pitchFamily="34" charset="0"/>
                <a:cs typeface="Arial" pitchFamily="34" charset="0"/>
              </a:rPr>
              <a:t> Algorithm</a:t>
            </a:r>
            <a:endParaRPr lang="en-US" sz="23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22</a:t>
            </a:fld>
            <a:endParaRPr lang="en-US" dirty="0"/>
          </a:p>
        </p:txBody>
      </p:sp>
      <p:sp>
        <p:nvSpPr>
          <p:cNvPr id="4" name="TextBox 3"/>
          <p:cNvSpPr txBox="1"/>
          <p:nvPr/>
        </p:nvSpPr>
        <p:spPr>
          <a:xfrm>
            <a:off x="990600" y="1066800"/>
            <a:ext cx="7239000" cy="5262979"/>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We implement a four-way approach to get results in the shortest possible time compared to the sequential approach:</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1371600" lvl="2" indent="-457200">
              <a:lnSpc>
                <a:spcPct val="150000"/>
              </a:lnSpc>
              <a:buFont typeface="+mj-lt"/>
              <a:buAutoNum type="arabicPeriod"/>
            </a:pPr>
            <a:r>
              <a:rPr lang="en-US" dirty="0" smtClean="0">
                <a:latin typeface="Arial" pitchFamily="34" charset="0"/>
                <a:cs typeface="Arial" pitchFamily="34" charset="0"/>
              </a:rPr>
              <a:t>Sequential algorithm</a:t>
            </a:r>
          </a:p>
          <a:p>
            <a:pPr marL="1371600" lvl="2" indent="-457200">
              <a:lnSpc>
                <a:spcPct val="150000"/>
              </a:lnSpc>
              <a:buFont typeface="+mj-lt"/>
              <a:buAutoNum type="arabicPeriod"/>
            </a:pPr>
            <a:r>
              <a:rPr lang="en-US" dirty="0" smtClean="0">
                <a:latin typeface="Arial" pitchFamily="34" charset="0"/>
                <a:cs typeface="Arial" pitchFamily="34" charset="0"/>
              </a:rPr>
              <a:t>Parallel on one machine</a:t>
            </a:r>
          </a:p>
          <a:p>
            <a:pPr marL="1371600" lvl="2" indent="-457200">
              <a:lnSpc>
                <a:spcPct val="150000"/>
              </a:lnSpc>
              <a:buFont typeface="+mj-lt"/>
              <a:buAutoNum type="arabicPeriod"/>
            </a:pPr>
            <a:r>
              <a:rPr lang="en-US" dirty="0" smtClean="0">
                <a:latin typeface="Arial" pitchFamily="34" charset="0"/>
                <a:cs typeface="Arial" pitchFamily="34" charset="0"/>
              </a:rPr>
              <a:t>Web services and parallel execution on one hierarchal level</a:t>
            </a:r>
          </a:p>
          <a:p>
            <a:pPr marL="1371600" lvl="2" indent="-457200">
              <a:lnSpc>
                <a:spcPct val="150000"/>
              </a:lnSpc>
              <a:buFont typeface="+mj-lt"/>
              <a:buAutoNum type="arabicPeriod"/>
            </a:pPr>
            <a:r>
              <a:rPr lang="en-US" dirty="0" smtClean="0">
                <a:latin typeface="Arial" pitchFamily="34" charset="0"/>
                <a:cs typeface="Arial" pitchFamily="34" charset="0"/>
              </a:rPr>
              <a:t>Web services and parallel execution on two hierarchal levels</a:t>
            </a:r>
          </a:p>
          <a:p>
            <a:pPr marL="1371600" lvl="2" indent="-457200">
              <a:lnSpc>
                <a:spcPct val="150000"/>
              </a:lnSpc>
              <a:buFont typeface="+mj-lt"/>
              <a:buAutoNum type="arabicPeriod"/>
            </a:pPr>
            <a:r>
              <a:rPr lang="en-US" dirty="0" smtClean="0">
                <a:latin typeface="Arial" pitchFamily="34" charset="0"/>
                <a:cs typeface="Arial" pitchFamily="34" charset="0"/>
              </a:rPr>
              <a:t>Web services and parallel execution on one hierarchal level and N slave nodes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1143000"/>
          </a:xfrm>
        </p:spPr>
        <p:txBody>
          <a:bodyPr>
            <a:noAutofit/>
          </a:bodyPr>
          <a:lstStyle/>
          <a:p>
            <a:pPr algn="ctr"/>
            <a:r>
              <a:rPr lang="en-US" sz="2400" dirty="0" smtClean="0">
                <a:latin typeface="Arial" pitchFamily="34" charset="0"/>
                <a:cs typeface="Arial" pitchFamily="34" charset="0"/>
              </a:rPr>
              <a:t>Parallel execution on a single machine</a:t>
            </a:r>
          </a:p>
        </p:txBody>
      </p:sp>
      <p:sp>
        <p:nvSpPr>
          <p:cNvPr id="5" name="Slide Number Placeholder 4"/>
          <p:cNvSpPr>
            <a:spLocks noGrp="1"/>
          </p:cNvSpPr>
          <p:nvPr>
            <p:ph type="sldNum" sz="quarter" idx="12"/>
          </p:nvPr>
        </p:nvSpPr>
        <p:spPr/>
        <p:txBody>
          <a:bodyPr/>
          <a:lstStyle/>
          <a:p>
            <a:fld id="{283AAEF0-E1C5-40C2-BE36-2EA3B0A212F4}" type="slidenum">
              <a:rPr lang="en-US" smtClean="0"/>
              <a:pPr/>
              <a:t>23</a:t>
            </a:fld>
            <a:endParaRPr lang="en-US" dirty="0"/>
          </a:p>
        </p:txBody>
      </p:sp>
      <p:sp>
        <p:nvSpPr>
          <p:cNvPr id="4" name="TextBox 3"/>
          <p:cNvSpPr txBox="1"/>
          <p:nvPr/>
        </p:nvSpPr>
        <p:spPr>
          <a:xfrm>
            <a:off x="990600" y="1066800"/>
            <a:ext cx="7239000" cy="5770811"/>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All features are grouped on the same machine based on type,</a:t>
            </a:r>
          </a:p>
          <a:p>
            <a:pPr marL="914400" lvl="1" indent="-457200">
              <a:lnSpc>
                <a:spcPct val="150000"/>
              </a:lnSpc>
              <a:buFont typeface="Arial" pitchFamily="34" charset="0"/>
              <a:buChar char="•"/>
            </a:pPr>
            <a:r>
              <a:rPr lang="en-US" dirty="0" smtClean="0">
                <a:latin typeface="Arial" pitchFamily="34" charset="0"/>
                <a:cs typeface="Arial" pitchFamily="34" charset="0"/>
              </a:rPr>
              <a:t>Three rectangle horizontal.</a:t>
            </a:r>
          </a:p>
          <a:p>
            <a:pPr marL="914400" lvl="1" indent="-457200">
              <a:lnSpc>
                <a:spcPct val="150000"/>
              </a:lnSpc>
              <a:buFont typeface="Arial" pitchFamily="34" charset="0"/>
              <a:buChar char="•"/>
            </a:pPr>
            <a:r>
              <a:rPr lang="en-US" dirty="0" smtClean="0">
                <a:latin typeface="Arial" pitchFamily="34" charset="0"/>
                <a:cs typeface="Arial" pitchFamily="34" charset="0"/>
              </a:rPr>
              <a:t>Three rectangle vertical.</a:t>
            </a:r>
          </a:p>
          <a:p>
            <a:pPr marL="914400" lvl="1" indent="-457200">
              <a:lnSpc>
                <a:spcPct val="150000"/>
              </a:lnSpc>
              <a:buFont typeface="Arial" pitchFamily="34" charset="0"/>
              <a:buChar char="•"/>
            </a:pPr>
            <a:r>
              <a:rPr lang="en-US" dirty="0" smtClean="0">
                <a:latin typeface="Arial" pitchFamily="34" charset="0"/>
                <a:cs typeface="Arial" pitchFamily="34" charset="0"/>
              </a:rPr>
              <a:t>Two rectangle horizontal.</a:t>
            </a:r>
          </a:p>
          <a:p>
            <a:pPr marL="914400" lvl="1" indent="-457200">
              <a:lnSpc>
                <a:spcPct val="150000"/>
              </a:lnSpc>
              <a:buFont typeface="Arial" pitchFamily="34" charset="0"/>
              <a:buChar char="•"/>
            </a:pPr>
            <a:r>
              <a:rPr lang="en-US" dirty="0" smtClean="0">
                <a:latin typeface="Arial" pitchFamily="34" charset="0"/>
                <a:cs typeface="Arial" pitchFamily="34" charset="0"/>
              </a:rPr>
              <a:t>Two rectangle vertical.</a:t>
            </a:r>
          </a:p>
          <a:p>
            <a:pPr marL="914400" lvl="1" indent="-457200">
              <a:lnSpc>
                <a:spcPct val="150000"/>
              </a:lnSpc>
              <a:buFont typeface="Arial" pitchFamily="34" charset="0"/>
              <a:buChar char="•"/>
            </a:pPr>
            <a:r>
              <a:rPr lang="en-US" dirty="0" smtClean="0">
                <a:latin typeface="Arial" pitchFamily="34" charset="0"/>
                <a:cs typeface="Arial" pitchFamily="34" charset="0"/>
              </a:rPr>
              <a:t>Four rectangle. </a:t>
            </a:r>
          </a:p>
          <a:p>
            <a:pPr marL="914400" lvl="1" indent="-457200">
              <a:lnSpc>
                <a:spcPct val="150000"/>
              </a:lnSpc>
              <a:buFont typeface="Arial" pitchFamily="34" charset="0"/>
              <a:buChar char="•"/>
            </a:pPr>
            <a:endParaRPr lang="en-US" dirty="0" smtClean="0">
              <a:latin typeface="Arial" pitchFamily="34" charset="0"/>
              <a:cs typeface="Arial" pitchFamily="34" charset="0"/>
            </a:endParaRPr>
          </a:p>
          <a:p>
            <a:pPr marL="914400" lvl="1" indent="-457200">
              <a:lnSpc>
                <a:spcPct val="150000"/>
              </a:lnSpc>
              <a:buFont typeface="Arial" pitchFamily="34" charset="0"/>
              <a:buChar char="•"/>
            </a:pPr>
            <a:endParaRPr lang="en-US"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Each group is uploaded to the system memory in parallel.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Once all of these have been loaded,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rounds </a:t>
            </a:r>
            <a:r>
              <a:rPr lang="en-US" sz="2000" dirty="0" smtClean="0">
                <a:latin typeface="Arial" pitchFamily="34" charset="0"/>
                <a:cs typeface="Arial" pitchFamily="34" charset="0"/>
              </a:rPr>
              <a:t>are </a:t>
            </a:r>
            <a:r>
              <a:rPr lang="en-US" sz="2000" dirty="0" smtClean="0">
                <a:latin typeface="Arial" pitchFamily="34" charset="0"/>
                <a:cs typeface="Arial" pitchFamily="34" charset="0"/>
              </a:rPr>
              <a:t>started. </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7" name="Picture 6" descr="multiCoreCPU3_1.jpg"/>
          <p:cNvPicPr>
            <a:picLocks noChangeAspect="1"/>
          </p:cNvPicPr>
          <p:nvPr/>
        </p:nvPicPr>
        <p:blipFill>
          <a:blip r:embed="rId4" cstate="print"/>
          <a:stretch>
            <a:fillRect/>
          </a:stretch>
        </p:blipFill>
        <p:spPr>
          <a:xfrm>
            <a:off x="4991100" y="1828800"/>
            <a:ext cx="3771900" cy="2159000"/>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Autofit/>
          </a:bodyPr>
          <a:lstStyle/>
          <a:p>
            <a:pPr algn="ctr"/>
            <a:r>
              <a:rPr lang="en-US" sz="2400" dirty="0" smtClean="0">
                <a:latin typeface="Arial" pitchFamily="34" charset="0"/>
                <a:cs typeface="Arial" pitchFamily="34" charset="0"/>
              </a:rPr>
              <a:t>Web Services and Parallel execution on one hierarchal level</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24</a:t>
            </a:fld>
            <a:endParaRPr lang="en-US" dirty="0"/>
          </a:p>
        </p:txBody>
      </p:sp>
      <p:sp>
        <p:nvSpPr>
          <p:cNvPr id="4" name="TextBox 3"/>
          <p:cNvSpPr txBox="1"/>
          <p:nvPr/>
        </p:nvSpPr>
        <p:spPr>
          <a:xfrm>
            <a:off x="990600" y="1066800"/>
            <a:ext cx="7239000" cy="5170646"/>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Each group of features is distributed to a separate PC.</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Since five feature types are exist, five PCs are used for feature calculations. </a:t>
            </a:r>
          </a:p>
          <a:p>
            <a:pPr marL="914400" lvl="1" indent="-457200">
              <a:lnSpc>
                <a:spcPct val="150000"/>
              </a:lnSpc>
              <a:buFont typeface="Arial" pitchFamily="34" charset="0"/>
              <a:buChar char="•"/>
            </a:pPr>
            <a:r>
              <a:rPr lang="en-US" sz="1600" dirty="0" smtClean="0">
                <a:latin typeface="Arial" pitchFamily="34" charset="0"/>
                <a:cs typeface="Arial" pitchFamily="34" charset="0"/>
              </a:rPr>
              <a:t>The master workstation coordinates the five PCs.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6" name="Picture 5" descr="Master_5slaves.png"/>
          <p:cNvPicPr>
            <a:picLocks noChangeAspect="1"/>
          </p:cNvPicPr>
          <p:nvPr/>
        </p:nvPicPr>
        <p:blipFill>
          <a:blip r:embed="rId4" cstate="print"/>
          <a:stretch>
            <a:fillRect/>
          </a:stretch>
        </p:blipFill>
        <p:spPr>
          <a:xfrm>
            <a:off x="2667000" y="1219200"/>
            <a:ext cx="4258529" cy="2289293"/>
          </a:xfrm>
          <a:prstGeom prst="rect">
            <a:avLst/>
          </a:prstGeom>
        </p:spPr>
      </p:pic>
      <p:sp>
        <p:nvSpPr>
          <p:cNvPr id="7" name="Rectangle 1"/>
          <p:cNvSpPr>
            <a:spLocks noChangeArrowheads="1"/>
          </p:cNvSpPr>
          <p:nvPr/>
        </p:nvSpPr>
        <p:spPr bwMode="auto">
          <a:xfrm>
            <a:off x="1600200" y="3581400"/>
            <a:ext cx="6444392"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3 One hierarchal level for Web Services and Parallel </a:t>
            </a:r>
            <a:r>
              <a:rPr kumimoji="0" lang="en-US" sz="1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AdaBoost</a:t>
            </a: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based on master and five slaves (Total of six PCs)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Autofit/>
          </a:bodyPr>
          <a:lstStyle/>
          <a:p>
            <a:pPr algn="ctr"/>
            <a:r>
              <a:rPr lang="en-US" sz="2400" dirty="0" smtClean="0">
                <a:latin typeface="Arial" pitchFamily="34" charset="0"/>
                <a:cs typeface="Arial" pitchFamily="34" charset="0"/>
              </a:rPr>
              <a:t>Web Services and Parallel execution on two hierarchal Levels</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25</a:t>
            </a:fld>
            <a:endParaRPr lang="en-US" dirty="0"/>
          </a:p>
        </p:txBody>
      </p:sp>
      <p:sp>
        <p:nvSpPr>
          <p:cNvPr id="4" name="TextBox 3"/>
          <p:cNvSpPr txBox="1"/>
          <p:nvPr/>
        </p:nvSpPr>
        <p:spPr>
          <a:xfrm>
            <a:off x="990600" y="1066800"/>
            <a:ext cx="7239000" cy="5262979"/>
          </a:xfrm>
          <a:prstGeom prst="rect">
            <a:avLst/>
          </a:prstGeom>
          <a:noFill/>
        </p:spPr>
        <p:txBody>
          <a:bodyPr wrap="square" rtlCol="0">
            <a:spAutoFit/>
          </a:bodyPr>
          <a:lstStyle/>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r>
              <a:rPr lang="en-US" sz="2000" dirty="0" smtClean="0">
                <a:latin typeface="Arial" pitchFamily="34" charset="0"/>
                <a:cs typeface="Arial" pitchFamily="34" charset="0"/>
              </a:rPr>
              <a:t>The previous technique divided the work based on feature type. </a:t>
            </a:r>
          </a:p>
          <a:p>
            <a:pPr marL="457200" indent="-457200" algn="just">
              <a:lnSpc>
                <a:spcPct val="150000"/>
              </a:lnSpc>
              <a:buFont typeface="Arial" pitchFamily="34" charset="0"/>
              <a:buChar char="•"/>
            </a:pPr>
            <a:r>
              <a:rPr lang="en-US" sz="2000" dirty="0" smtClean="0">
                <a:latin typeface="Arial" pitchFamily="34" charset="0"/>
                <a:cs typeface="Arial" pitchFamily="34" charset="0"/>
              </a:rPr>
              <a:t>Now, we further distribute the calculations in a feature type to another set of machines in the next hierarchical level.</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Rectangle 1"/>
          <p:cNvSpPr>
            <a:spLocks noChangeArrowheads="1"/>
          </p:cNvSpPr>
          <p:nvPr/>
        </p:nvSpPr>
        <p:spPr bwMode="auto">
          <a:xfrm>
            <a:off x="1143000" y="4038600"/>
            <a:ext cx="754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000" dirty="0" smtClean="0">
                <a:latin typeface="Times New Roman" pitchFamily="18" charset="0"/>
                <a:ea typeface="Calibri" pitchFamily="34" charset="0"/>
                <a:cs typeface="Times New Roman" pitchFamily="18" charset="0"/>
              </a:rPr>
              <a:t>Figure 4 Two hierarchal level for Web Services and Parallel </a:t>
            </a:r>
            <a:r>
              <a:rPr lang="en-US" sz="1000" dirty="0" err="1" smtClean="0">
                <a:latin typeface="Times New Roman" pitchFamily="18" charset="0"/>
                <a:ea typeface="Calibri" pitchFamily="34" charset="0"/>
                <a:cs typeface="Times New Roman" pitchFamily="18" charset="0"/>
              </a:rPr>
              <a:t>AdaBoost</a:t>
            </a:r>
            <a:r>
              <a:rPr lang="en-US" sz="1000" dirty="0" smtClean="0">
                <a:latin typeface="Times New Roman" pitchFamily="18" charset="0"/>
                <a:ea typeface="Calibri" pitchFamily="34" charset="0"/>
                <a:cs typeface="Times New Roman" pitchFamily="18" charset="0"/>
              </a:rPr>
              <a:t>, based on master and five sub-master and 3 slaves for each sub-master (Total of twenty one PCs)</a:t>
            </a:r>
          </a:p>
        </p:txBody>
      </p:sp>
      <p:pic>
        <p:nvPicPr>
          <p:cNvPr id="7" name="Picture 6" descr="Master_5sub_master_3slaves_.png"/>
          <p:cNvPicPr>
            <a:picLocks noChangeAspect="1"/>
          </p:cNvPicPr>
          <p:nvPr/>
        </p:nvPicPr>
        <p:blipFill>
          <a:blip r:embed="rId4" cstate="print"/>
          <a:stretch>
            <a:fillRect/>
          </a:stretch>
        </p:blipFill>
        <p:spPr>
          <a:xfrm>
            <a:off x="1295400" y="1219200"/>
            <a:ext cx="6976469" cy="2781443"/>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848600" cy="1143000"/>
          </a:xfrm>
        </p:spPr>
        <p:txBody>
          <a:bodyPr>
            <a:noAutofit/>
          </a:bodyPr>
          <a:lstStyle/>
          <a:p>
            <a:pPr algn="ctr"/>
            <a:r>
              <a:rPr lang="en-US" sz="2400" dirty="0" smtClean="0">
                <a:latin typeface="Arial" pitchFamily="34" charset="0"/>
                <a:cs typeface="Arial" pitchFamily="34" charset="0"/>
              </a:rPr>
              <a:t>Web Services and parallel execution on one hierarchal level with N number of slave nodes</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26</a:t>
            </a:fld>
            <a:endParaRPr lang="en-US" dirty="0"/>
          </a:p>
        </p:txBody>
      </p:sp>
      <p:sp>
        <p:nvSpPr>
          <p:cNvPr id="4" name="TextBox 3"/>
          <p:cNvSpPr txBox="1"/>
          <p:nvPr/>
        </p:nvSpPr>
        <p:spPr>
          <a:xfrm>
            <a:off x="990600" y="1938278"/>
            <a:ext cx="7239000" cy="4616648"/>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The previous techniques divided the work based on feature type. </a:t>
            </a:r>
          </a:p>
          <a:p>
            <a:pPr marL="457200" indent="-457200">
              <a:lnSpc>
                <a:spcPct val="150000"/>
              </a:lnSpc>
              <a:buFont typeface="Arial" pitchFamily="34" charset="0"/>
              <a:buChar char="•"/>
            </a:pPr>
            <a:r>
              <a:rPr lang="en-US" sz="2000" dirty="0" smtClean="0">
                <a:latin typeface="Arial" pitchFamily="34" charset="0"/>
                <a:cs typeface="Arial" pitchFamily="34" charset="0"/>
              </a:rPr>
              <a:t>Now, we further distribute the work to all slave nodes in balance, where each node will receive approximately the same number of features.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Rectangle 1"/>
          <p:cNvSpPr>
            <a:spLocks noChangeArrowheads="1"/>
          </p:cNvSpPr>
          <p:nvPr/>
        </p:nvSpPr>
        <p:spPr bwMode="auto">
          <a:xfrm>
            <a:off x="1219200" y="3352800"/>
            <a:ext cx="75438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000" dirty="0" smtClean="0">
                <a:latin typeface="Times New Roman" pitchFamily="18" charset="0"/>
                <a:ea typeface="Calibri" pitchFamily="34" charset="0"/>
                <a:cs typeface="Times New Roman" pitchFamily="18" charset="0"/>
              </a:rPr>
              <a:t>Figure 5 One hierarchal level for Web Services and Parallel </a:t>
            </a:r>
            <a:r>
              <a:rPr lang="en-US" sz="1000" dirty="0" err="1" smtClean="0">
                <a:latin typeface="Times New Roman" pitchFamily="18" charset="0"/>
                <a:ea typeface="Calibri" pitchFamily="34" charset="0"/>
                <a:cs typeface="Times New Roman" pitchFamily="18" charset="0"/>
              </a:rPr>
              <a:t>AdaBoost</a:t>
            </a:r>
            <a:r>
              <a:rPr lang="en-US" sz="1000" dirty="0" smtClean="0">
                <a:latin typeface="Times New Roman" pitchFamily="18" charset="0"/>
                <a:ea typeface="Calibri" pitchFamily="34" charset="0"/>
                <a:cs typeface="Times New Roman" pitchFamily="18" charset="0"/>
              </a:rPr>
              <a:t>, based on master and N slaves</a:t>
            </a:r>
          </a:p>
        </p:txBody>
      </p:sp>
      <p:pic>
        <p:nvPicPr>
          <p:cNvPr id="7" name="Picture 6"/>
          <p:cNvPicPr>
            <a:picLocks noChangeAspect="1"/>
          </p:cNvPicPr>
          <p:nvPr/>
        </p:nvPicPr>
        <p:blipFill>
          <a:blip r:embed="rId4" cstate="print"/>
          <a:srcRect/>
          <a:stretch>
            <a:fillRect/>
          </a:stretch>
        </p:blipFill>
        <p:spPr bwMode="auto">
          <a:xfrm>
            <a:off x="1524000" y="1066800"/>
            <a:ext cx="6496685" cy="236505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848600" cy="914400"/>
          </a:xfrm>
        </p:spPr>
        <p:txBody>
          <a:bodyPr>
            <a:normAutofit/>
          </a:bodyPr>
          <a:lstStyle/>
          <a:p>
            <a:pPr algn="ctr"/>
            <a:r>
              <a:rPr lang="en-US" sz="2400" dirty="0" smtClean="0">
                <a:latin typeface="Arial" pitchFamily="34" charset="0"/>
                <a:cs typeface="Arial" pitchFamily="34" charset="0"/>
              </a:rPr>
              <a:t>Extracting Optimized Subset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27</a:t>
            </a:fld>
            <a:endParaRPr lang="en-US" dirty="0"/>
          </a:p>
        </p:txBody>
      </p:sp>
      <p:sp>
        <p:nvSpPr>
          <p:cNvPr id="4" name="TextBox 3"/>
          <p:cNvSpPr txBox="1"/>
          <p:nvPr/>
        </p:nvSpPr>
        <p:spPr>
          <a:xfrm>
            <a:off x="990600" y="1066800"/>
            <a:ext cx="7239000" cy="1846659"/>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In order to be able to retrain in a </a:t>
            </a:r>
            <a:r>
              <a:rPr lang="en-US" sz="2000" dirty="0" smtClean="0">
                <a:latin typeface="Arial" pitchFamily="34" charset="0"/>
                <a:cs typeface="Arial" pitchFamily="34" charset="0"/>
              </a:rPr>
              <a:t>near real-time fashion, </a:t>
            </a:r>
            <a:r>
              <a:rPr lang="en-US" sz="2000" dirty="0" smtClean="0">
                <a:latin typeface="Arial" pitchFamily="34" charset="0"/>
                <a:cs typeface="Arial" pitchFamily="34" charset="0"/>
              </a:rPr>
              <a:t>we find a small optimized subset for both faces and non-faces that is capable of achieving 100% detection rates </a:t>
            </a:r>
          </a:p>
          <a:p>
            <a:pPr marL="914400" lvl="1" indent="-457200">
              <a:lnSpc>
                <a:spcPct val="150000"/>
              </a:lnSpc>
              <a:buFont typeface="Arial" pitchFamily="34" charset="0"/>
              <a:buChar char="•"/>
            </a:pPr>
            <a:r>
              <a:rPr lang="en-US" sz="1600" dirty="0" smtClean="0">
                <a:latin typeface="Arial" pitchFamily="34" charset="0"/>
                <a:cs typeface="Arial" pitchFamily="34" charset="0"/>
              </a:rPr>
              <a:t>Once the optimized subset is created, it is tested on the entire set.</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4801314"/>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For faces, the full training set has 4,916 faces and 7,960 non-faces. </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838200" y="-1524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Extracting Optimized Subset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28</a:t>
            </a:fld>
            <a:endParaRPr lang="en-US" dirty="0"/>
          </a:p>
        </p:txBody>
      </p:sp>
      <p:pic>
        <p:nvPicPr>
          <p:cNvPr id="7" name="Picture 6" descr="OptimizedSubsetImage.jpg"/>
          <p:cNvPicPr>
            <a:picLocks noChangeAspect="1"/>
          </p:cNvPicPr>
          <p:nvPr/>
        </p:nvPicPr>
        <p:blipFill>
          <a:blip r:embed="rId4" cstate="print"/>
          <a:stretch>
            <a:fillRect/>
          </a:stretch>
        </p:blipFill>
        <p:spPr>
          <a:xfrm>
            <a:off x="1828803" y="635000"/>
            <a:ext cx="5636895" cy="3632200"/>
          </a:xfrm>
          <a:prstGeom prst="rect">
            <a:avLst/>
          </a:prstGeom>
        </p:spPr>
      </p:pic>
      <p:sp>
        <p:nvSpPr>
          <p:cNvPr id="8" name="Rectangle 1"/>
          <p:cNvSpPr>
            <a:spLocks noChangeArrowheads="1"/>
          </p:cNvSpPr>
          <p:nvPr/>
        </p:nvSpPr>
        <p:spPr bwMode="auto">
          <a:xfrm>
            <a:off x="2842420" y="4343400"/>
            <a:ext cx="3655168"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10 Replacing faces and non-faces to get an optimized subset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262979"/>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We start with a small set of faces and non-faces, and replace some of the images that have lowest weights based on the Parallel and Distributed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algorithm. </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838200" y="-1524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Extracting Optimized Subset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29</a:t>
            </a:fld>
            <a:endParaRPr lang="en-US" dirty="0"/>
          </a:p>
        </p:txBody>
      </p:sp>
      <p:pic>
        <p:nvPicPr>
          <p:cNvPr id="7" name="Picture 6" descr="OptimizedSubsetImage.jpg"/>
          <p:cNvPicPr>
            <a:picLocks noChangeAspect="1"/>
          </p:cNvPicPr>
          <p:nvPr/>
        </p:nvPicPr>
        <p:blipFill>
          <a:blip r:embed="rId4" cstate="print"/>
          <a:stretch>
            <a:fillRect/>
          </a:stretch>
        </p:blipFill>
        <p:spPr>
          <a:xfrm>
            <a:off x="1828803" y="635000"/>
            <a:ext cx="5636895" cy="3632200"/>
          </a:xfrm>
          <a:prstGeom prst="rect">
            <a:avLst/>
          </a:prstGeom>
        </p:spPr>
      </p:pic>
      <p:sp>
        <p:nvSpPr>
          <p:cNvPr id="8" name="Rectangle 1"/>
          <p:cNvSpPr>
            <a:spLocks noChangeArrowheads="1"/>
          </p:cNvSpPr>
          <p:nvPr/>
        </p:nvSpPr>
        <p:spPr bwMode="auto">
          <a:xfrm>
            <a:off x="2842420" y="4343400"/>
            <a:ext cx="3655168"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10 Replacing faces and non-faces to get an optimized subset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1143000"/>
          </a:xfrm>
        </p:spPr>
        <p:txBody>
          <a:bodyPr>
            <a:normAutofit/>
          </a:bodyPr>
          <a:lstStyle/>
          <a:p>
            <a:pPr algn="ctr"/>
            <a:r>
              <a:rPr lang="en-US" sz="2400" dirty="0" smtClean="0">
                <a:latin typeface="Arial" pitchFamily="34" charset="0"/>
                <a:cs typeface="Arial" pitchFamily="34" charset="0"/>
              </a:rPr>
              <a:t>Introduction</a:t>
            </a:r>
            <a:endParaRPr lang="en-US" sz="2400" dirty="0" smtClean="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3</a:t>
            </a:fld>
            <a:endParaRPr lang="en-US" dirty="0"/>
          </a:p>
        </p:txBody>
      </p:sp>
      <p:sp>
        <p:nvSpPr>
          <p:cNvPr id="4" name="TextBox 3"/>
          <p:cNvSpPr txBox="1"/>
          <p:nvPr/>
        </p:nvSpPr>
        <p:spPr>
          <a:xfrm>
            <a:off x="990600" y="1066800"/>
            <a:ext cx="6629400" cy="4708981"/>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Object detection is an important area of research in computer vision. </a:t>
            </a: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GB"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One of the most popular approaches for object detection is called Boosting</a:t>
            </a:r>
            <a:r>
              <a:rPr lang="en-US" sz="2000" dirty="0" smtClean="0">
                <a:latin typeface="Arial" pitchFamily="34" charset="0"/>
                <a:cs typeface="Arial" pitchFamily="34" charset="0"/>
              </a:rPr>
              <a:t>.</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a:latin typeface="Arial" pitchFamily="34" charset="0"/>
                <a:cs typeface="Arial" pitchFamily="34" charset="0"/>
              </a:rPr>
              <a:t>Boosting has been applied to many different object detection implementations such as face, car, and airplane detection.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6" name="Picture 5" descr="computerVision.jpg"/>
          <p:cNvPicPr>
            <a:picLocks noChangeAspect="1"/>
          </p:cNvPicPr>
          <p:nvPr/>
        </p:nvPicPr>
        <p:blipFill>
          <a:blip r:embed="rId4" cstate="print"/>
          <a:stretch>
            <a:fillRect/>
          </a:stretch>
        </p:blipFill>
        <p:spPr>
          <a:xfrm>
            <a:off x="7467600" y="990600"/>
            <a:ext cx="1524000" cy="1524000"/>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447645"/>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After extensive testing on the faces training set:</a:t>
            </a:r>
          </a:p>
          <a:p>
            <a:pPr marL="914400" lvl="1" indent="-457200">
              <a:lnSpc>
                <a:spcPct val="150000"/>
              </a:lnSpc>
              <a:buFont typeface="Arial" pitchFamily="34" charset="0"/>
              <a:buChar char="•"/>
            </a:pPr>
            <a:r>
              <a:rPr lang="en-US" sz="1600" dirty="0" smtClean="0">
                <a:latin typeface="Arial" pitchFamily="34" charset="0"/>
                <a:cs typeface="Arial" pitchFamily="34" charset="0"/>
              </a:rPr>
              <a:t>We have found that extracting 200 features from a subset of 800 faces and 800 non-faces is able to correctly classify all the images of the full set.</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838200" y="-1524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Extracting Optimized Subset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30</a:t>
            </a:fld>
            <a:endParaRPr lang="en-US" dirty="0"/>
          </a:p>
        </p:txBody>
      </p:sp>
      <p:pic>
        <p:nvPicPr>
          <p:cNvPr id="7" name="Picture 6" descr="OptimizedSubsetImage.jpg"/>
          <p:cNvPicPr>
            <a:picLocks noChangeAspect="1"/>
          </p:cNvPicPr>
          <p:nvPr/>
        </p:nvPicPr>
        <p:blipFill>
          <a:blip r:embed="rId4" cstate="print"/>
          <a:stretch>
            <a:fillRect/>
          </a:stretch>
        </p:blipFill>
        <p:spPr>
          <a:xfrm>
            <a:off x="1828803" y="635000"/>
            <a:ext cx="5636895" cy="3632200"/>
          </a:xfrm>
          <a:prstGeom prst="rect">
            <a:avLst/>
          </a:prstGeom>
        </p:spPr>
      </p:pic>
      <p:sp>
        <p:nvSpPr>
          <p:cNvPr id="8" name="Rectangle 1"/>
          <p:cNvSpPr>
            <a:spLocks noChangeArrowheads="1"/>
          </p:cNvSpPr>
          <p:nvPr/>
        </p:nvSpPr>
        <p:spPr bwMode="auto">
          <a:xfrm>
            <a:off x="2842420" y="4343400"/>
            <a:ext cx="3655168"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10 Replacing faces and non-faces to get an optimized subset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6186309"/>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Which means:</a:t>
            </a:r>
          </a:p>
          <a:p>
            <a:pPr marL="914400" lvl="1" indent="-457200">
              <a:lnSpc>
                <a:spcPct val="150000"/>
              </a:lnSpc>
              <a:buFont typeface="Arial" pitchFamily="34" charset="0"/>
              <a:buChar char="•"/>
            </a:pPr>
            <a:r>
              <a:rPr lang="en-US" sz="2000" dirty="0" smtClean="0">
                <a:latin typeface="Arial" pitchFamily="34" charset="0"/>
                <a:cs typeface="Arial" pitchFamily="34" charset="0"/>
              </a:rPr>
              <a:t>A classifier trained on 800 faces and 800 non-faces is able to </a:t>
            </a:r>
            <a:r>
              <a:rPr lang="en-US" sz="2000" dirty="0" smtClean="0">
                <a:latin typeface="Arial" pitchFamily="34" charset="0"/>
                <a:cs typeface="Arial" pitchFamily="34" charset="0"/>
              </a:rPr>
              <a:t>perform 100</a:t>
            </a:r>
            <a:r>
              <a:rPr lang="en-US" sz="2000" dirty="0" smtClean="0">
                <a:latin typeface="Arial" pitchFamily="34" charset="0"/>
                <a:cs typeface="Arial" pitchFamily="34" charset="0"/>
              </a:rPr>
              <a:t>% detection on the entire set of 12,876 faces and non-faces. </a:t>
            </a:r>
          </a:p>
          <a:p>
            <a:pPr marL="914400" lvl="1" indent="-457200">
              <a:lnSpc>
                <a:spcPct val="150000"/>
              </a:lnSpc>
              <a:buFont typeface="Arial" pitchFamily="34" charset="0"/>
              <a:buChar char="•"/>
            </a:pPr>
            <a:r>
              <a:rPr lang="en-US" sz="2000" dirty="0" smtClean="0">
                <a:latin typeface="Arial" pitchFamily="34" charset="0"/>
                <a:cs typeface="Arial" pitchFamily="34" charset="0"/>
              </a:rPr>
              <a:t>A classifier trained on 60 cars and 60 non-cars is able to perform 100% detection on the entire set of 1,050 cars and non-cars.</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Thus we utilize around 12% of the training set as the optimized subset that is capable of achieving high detection rates. This further reduces the retraining execution time.</a:t>
            </a:r>
          </a:p>
          <a:p>
            <a:pPr marL="457200" indent="-457200">
              <a:lnSpc>
                <a:spcPct val="150000"/>
              </a:lnSpc>
              <a:buFont typeface="Arial" pitchFamily="34" charset="0"/>
              <a:buChar char="•"/>
            </a:pPr>
            <a:endParaRPr lang="en-US"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838200" y="76200"/>
            <a:ext cx="7848600" cy="1143000"/>
          </a:xfrm>
          <a:prstGeom prst="rect">
            <a:avLst/>
          </a:prstGeom>
        </p:spPr>
        <p:txBody>
          <a:bodyPr anchor="ctr">
            <a:normAutofit fontScale="97500"/>
          </a:bodyPr>
          <a:lstStyle/>
          <a:p>
            <a:pPr lvl="0" algn="ctr">
              <a:spcBef>
                <a:spcPct val="0"/>
              </a:spcBef>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Extracting Optimized Subset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31</a:t>
            </a:fld>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Autofit/>
          </a:bodyPr>
          <a:lstStyle/>
          <a:p>
            <a:pPr algn="ctr"/>
            <a:r>
              <a:rPr lang="en-US" sz="2400" dirty="0" smtClean="0">
                <a:latin typeface="Arial" pitchFamily="34" charset="0"/>
                <a:cs typeface="Arial" pitchFamily="34" charset="0"/>
              </a:rPr>
              <a:t> Implementing a Cascade Structure based on an Optimized Small Training Set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32</a:t>
            </a:fld>
            <a:endParaRPr lang="en-US" dirty="0"/>
          </a:p>
        </p:txBody>
      </p:sp>
      <p:sp>
        <p:nvSpPr>
          <p:cNvPr id="4" name="TextBox 3"/>
          <p:cNvSpPr txBox="1"/>
          <p:nvPr/>
        </p:nvSpPr>
        <p:spPr>
          <a:xfrm>
            <a:off x="990600" y="1066800"/>
            <a:ext cx="7239000" cy="4708981"/>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We are building a framework that is able to retrain in near real time by using a parallel and distributed structure.</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Classifiers in each stage are based on the optimized subset of the training set.</a:t>
            </a:r>
          </a:p>
          <a:p>
            <a:pPr marL="457200" indent="-457200">
              <a:lnSpc>
                <a:spcPct val="150000"/>
              </a:lnSpc>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The optimized subset of the full training set is able to get a 100% positive detection rate on objects for each stage after testing the classifier of each stage on the whole training set.</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2816156"/>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The Cascade was built to have 21 stages, where:</a:t>
            </a:r>
          </a:p>
          <a:p>
            <a:pPr marL="914400" lvl="1" indent="-457200">
              <a:lnSpc>
                <a:spcPct val="150000"/>
              </a:lnSpc>
              <a:buFont typeface="+mj-lt"/>
              <a:buAutoNum type="arabicPeriod"/>
            </a:pPr>
            <a:r>
              <a:rPr lang="en-US" sz="1600" dirty="0" smtClean="0">
                <a:latin typeface="Arial" pitchFamily="34" charset="0"/>
                <a:cs typeface="Arial" pitchFamily="34" charset="0"/>
              </a:rPr>
              <a:t>The first stage is based on 5 weak classifiers.</a:t>
            </a:r>
          </a:p>
          <a:p>
            <a:pPr marL="914400" lvl="1" indent="-457200">
              <a:lnSpc>
                <a:spcPct val="150000"/>
              </a:lnSpc>
              <a:buFont typeface="+mj-lt"/>
              <a:buAutoNum type="arabicPeriod"/>
            </a:pPr>
            <a:r>
              <a:rPr lang="en-US" sz="1600" dirty="0" smtClean="0">
                <a:latin typeface="Arial" pitchFamily="34" charset="0"/>
                <a:cs typeface="Arial" pitchFamily="34" charset="0"/>
              </a:rPr>
              <a:t>The second stage has 10 weak classifiers.</a:t>
            </a:r>
          </a:p>
          <a:p>
            <a:pPr marL="914400" lvl="1" indent="-457200">
              <a:lnSpc>
                <a:spcPct val="150000"/>
              </a:lnSpc>
              <a:buFont typeface="+mj-lt"/>
              <a:buAutoNum type="arabicPeriod"/>
            </a:pPr>
            <a:r>
              <a:rPr lang="en-US" sz="1600" dirty="0" smtClean="0">
                <a:latin typeface="Arial" pitchFamily="34" charset="0"/>
                <a:cs typeface="Arial" pitchFamily="34" charset="0"/>
              </a:rPr>
              <a:t>The third stage has 20 weak classifiers.</a:t>
            </a:r>
          </a:p>
          <a:p>
            <a:pPr marL="914400" lvl="1" indent="-457200">
              <a:lnSpc>
                <a:spcPct val="150000"/>
              </a:lnSpc>
              <a:buFont typeface="+mj-lt"/>
              <a:buAutoNum type="arabicPeriod"/>
            </a:pPr>
            <a:r>
              <a:rPr lang="en-US" sz="1600" dirty="0" smtClean="0">
                <a:latin typeface="Arial" pitchFamily="34" charset="0"/>
                <a:cs typeface="Arial" pitchFamily="34" charset="0"/>
              </a:rPr>
              <a:t>Each subsequent stage has 10 more weak classifiers.</a:t>
            </a:r>
          </a:p>
          <a:p>
            <a:pPr marL="914400" lvl="1" indent="-457200">
              <a:lnSpc>
                <a:spcPct val="150000"/>
              </a:lnSpc>
              <a:buFont typeface="+mj-lt"/>
              <a:buAutoNum type="arabicPeriod"/>
            </a:pPr>
            <a:r>
              <a:rPr lang="en-US" sz="1600" dirty="0" smtClean="0">
                <a:latin typeface="Arial" pitchFamily="34" charset="0"/>
                <a:cs typeface="Arial" pitchFamily="34" charset="0"/>
              </a:rPr>
              <a:t>Stage number twenty-one has 200 weak classifiers. </a:t>
            </a:r>
          </a:p>
          <a:p>
            <a:pPr marL="914400" lvl="1" indent="-457200">
              <a:lnSpc>
                <a:spcPct val="150000"/>
              </a:lnSpc>
              <a:buFont typeface="+mj-lt"/>
              <a:buAutoNum type="arabicPeriod"/>
            </a:pPr>
            <a:endParaRPr lang="en-US"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9906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Implementing a Cascade Structure based on an Optimized Small Training 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33</a:t>
            </a:fld>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4893647"/>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In the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algorithm that has been used to build classifiers on each stage of the cascade, </a:t>
            </a:r>
          </a:p>
          <a:p>
            <a:pPr marL="914400" lvl="1" indent="-457200">
              <a:lnSpc>
                <a:spcPct val="150000"/>
              </a:lnSpc>
              <a:buFont typeface="Arial" pitchFamily="34" charset="0"/>
              <a:buChar char="•"/>
            </a:pPr>
            <a:r>
              <a:rPr lang="en-US" sz="1600" dirty="0" smtClean="0">
                <a:latin typeface="Arial" pitchFamily="34" charset="0"/>
                <a:cs typeface="Arial" pitchFamily="34" charset="0"/>
              </a:rPr>
              <a:t>any sub window will be considered a positive object when the sum of alphas of all weak classifiers in the sub window are greater than or equal to 0.5 multiplied by the sum of alphas that were obtained during training classifiers; </a:t>
            </a:r>
          </a:p>
          <a:p>
            <a:pPr marL="914400" lvl="1" indent="-457200">
              <a:lnSpc>
                <a:spcPct val="150000"/>
              </a:lnSpc>
              <a:buFont typeface="Arial" pitchFamily="34" charset="0"/>
              <a:buChar char="•"/>
            </a:pPr>
            <a:r>
              <a:rPr lang="en-US" sz="1600" dirty="0" smtClean="0">
                <a:latin typeface="Arial" pitchFamily="34" charset="0"/>
                <a:cs typeface="Arial" pitchFamily="34" charset="0"/>
              </a:rPr>
              <a:t>this result is the threshold that will determine positive objects from non-objects.</a:t>
            </a:r>
          </a:p>
          <a:p>
            <a:pPr marL="457200" indent="-457200">
              <a:lnSpc>
                <a:spcPct val="150000"/>
              </a:lnSpc>
              <a:buFont typeface="Arial" pitchFamily="34" charset="0"/>
              <a:buChar char="•"/>
            </a:pPr>
            <a:endParaRPr lang="en-US"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9906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Implementing a Cascade Structure based on an Optimized Small Training 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34</a:t>
            </a:fld>
            <a:endParaRPr lang="en-US" dirty="0"/>
          </a:p>
        </p:txBody>
      </p:sp>
      <p:pic>
        <p:nvPicPr>
          <p:cNvPr id="7" name="Picture 3"/>
          <p:cNvPicPr>
            <a:picLocks noChangeAspect="1" noChangeArrowheads="1"/>
          </p:cNvPicPr>
          <p:nvPr/>
        </p:nvPicPr>
        <p:blipFill>
          <a:blip r:embed="rId4" cstate="print"/>
          <a:srcRect/>
          <a:stretch>
            <a:fillRect/>
          </a:stretch>
        </p:blipFill>
        <p:spPr bwMode="auto">
          <a:xfrm>
            <a:off x="1828800" y="1066800"/>
            <a:ext cx="5715000" cy="9829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3600986"/>
          </a:xfrm>
          <a:prstGeom prst="rect">
            <a:avLst/>
          </a:prstGeom>
          <a:noFill/>
        </p:spPr>
        <p:txBody>
          <a:bodyPr wrap="square" rtlCol="0">
            <a:spAutoFit/>
          </a:bodyPr>
          <a:lstStyle/>
          <a:p>
            <a:pPr marL="457200" indent="-457200">
              <a:lnSpc>
                <a:spcPct val="150000"/>
              </a:lnSpc>
            </a:pPr>
            <a:endParaRPr lang="en-US" sz="24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Using the few weak classifiers that were extracted based on the optimized training subset </a:t>
            </a:r>
          </a:p>
          <a:p>
            <a:pPr marL="914400" lvl="1" indent="-457200">
              <a:lnSpc>
                <a:spcPct val="150000"/>
              </a:lnSpc>
              <a:buFont typeface="Arial" pitchFamily="34" charset="0"/>
              <a:buChar char="•"/>
            </a:pPr>
            <a:r>
              <a:rPr lang="en-US" sz="1600" dirty="0" smtClean="0">
                <a:latin typeface="Arial" pitchFamily="34" charset="0"/>
                <a:cs typeface="Arial" pitchFamily="34" charset="0"/>
              </a:rPr>
              <a:t>Will not achieve 100% detection rate for positive objects (e.g. faces) when the threshold is based on multiplying the sum of alphas by 0.5. </a:t>
            </a: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To solve this problem, the threshold needs to be based on multiplying sum of alphas by a number less than 0.5. </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8" name="Title 1"/>
          <p:cNvSpPr txBox="1">
            <a:spLocks noGrp="1"/>
          </p:cNvSpPr>
          <p:nvPr>
            <p:ph type="title"/>
          </p:nvPr>
        </p:nvSpPr>
        <p:spPr>
          <a:xfrm>
            <a:off x="9906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Implementing a Cascade Structure based on an Optimized Small Training 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35</a:t>
            </a:fld>
            <a:endParaRPr lang="en-US" dirty="0"/>
          </a:p>
        </p:txBody>
      </p:sp>
      <p:pic>
        <p:nvPicPr>
          <p:cNvPr id="6" name="Picture 5" descr="SumOfAlphas.jpg"/>
          <p:cNvPicPr>
            <a:picLocks noChangeAspect="1"/>
          </p:cNvPicPr>
          <p:nvPr/>
        </p:nvPicPr>
        <p:blipFill>
          <a:blip r:embed="rId4" cstate="print"/>
          <a:stretch>
            <a:fillRect/>
          </a:stretch>
        </p:blipFill>
        <p:spPr>
          <a:xfrm>
            <a:off x="1167130" y="5032883"/>
            <a:ext cx="7062470" cy="1444117"/>
          </a:xfrm>
          <a:prstGeom prst="rect">
            <a:avLst/>
          </a:prstGeom>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2123658"/>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Our </a:t>
            </a:r>
            <a:r>
              <a:rPr lang="en-US" sz="2000" dirty="0" smtClean="0">
                <a:latin typeface="Arial" pitchFamily="34" charset="0"/>
                <a:cs typeface="Arial" pitchFamily="34" charset="0"/>
              </a:rPr>
              <a:t>implementation of cascade structure started with multiplying the sum of alphas by 0.5, then:</a:t>
            </a:r>
          </a:p>
          <a:p>
            <a:pPr marL="914400" lvl="1" indent="-457200">
              <a:lnSpc>
                <a:spcPct val="150000"/>
              </a:lnSpc>
              <a:buFont typeface="+mj-lt"/>
              <a:buAutoNum type="arabicPeriod"/>
            </a:pPr>
            <a:r>
              <a:rPr lang="en-US" sz="1600" dirty="0" smtClean="0">
                <a:latin typeface="Arial" pitchFamily="34" charset="0"/>
                <a:cs typeface="Arial" pitchFamily="34" charset="0"/>
              </a:rPr>
              <a:t>If the detection rate on the entire set is less than 99.9%, 0.01 was subtracted </a:t>
            </a:r>
          </a:p>
          <a:p>
            <a:pPr marL="914400" lvl="1" indent="-457200">
              <a:lnSpc>
                <a:spcPct val="150000"/>
              </a:lnSpc>
              <a:buFont typeface="+mj-lt"/>
              <a:buAutoNum type="arabicPeriod"/>
            </a:pPr>
            <a:r>
              <a:rPr lang="en-US" sz="1600" dirty="0" smtClean="0">
                <a:latin typeface="Arial" pitchFamily="34" charset="0"/>
                <a:cs typeface="Arial" pitchFamily="34" charset="0"/>
              </a:rPr>
              <a:t>If it is greater than or equal to 99.9%, 0.01 was added</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9906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Implementing a Cascade Structure based on an Optimized Small Training 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36</a:t>
            </a:fld>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4985980"/>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Our results found that, in the first stage, which has 5 weak classifiers, the new threshold obtained is based on multiplying the sum of alphas by 0.18.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And for the second stage, which has 10 weak classifiers, the new threshold obtained is based on multiplying sum of alphas by 0.29, etc.</a:t>
            </a: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7" name="Title 1"/>
          <p:cNvSpPr txBox="1">
            <a:spLocks noGrp="1"/>
          </p:cNvSpPr>
          <p:nvPr>
            <p:ph type="title"/>
          </p:nvPr>
        </p:nvSpPr>
        <p:spPr>
          <a:xfrm>
            <a:off x="9906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Implementing a Cascade Structure based on an Optimized Small Training Set 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37</a:t>
            </a:fld>
            <a:endParaRPr lang="en-US" dirty="0"/>
          </a:p>
        </p:txBody>
      </p:sp>
      <p:pic>
        <p:nvPicPr>
          <p:cNvPr id="6" name="Picture 5" descr="SumOfAlphas_with_data.jpg"/>
          <p:cNvPicPr>
            <a:picLocks noChangeAspect="1"/>
          </p:cNvPicPr>
          <p:nvPr/>
        </p:nvPicPr>
        <p:blipFill>
          <a:blip r:embed="rId4" cstate="print"/>
          <a:stretch>
            <a:fillRect/>
          </a:stretch>
        </p:blipFill>
        <p:spPr>
          <a:xfrm>
            <a:off x="1104900" y="4648200"/>
            <a:ext cx="7658100" cy="1565910"/>
          </a:xfrm>
          <a:prstGeom prst="rect">
            <a:avLst/>
          </a:prstGeom>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848600" cy="533400"/>
          </a:xfrm>
        </p:spPr>
        <p:txBody>
          <a:bodyPr>
            <a:normAutofit/>
          </a:bodyPr>
          <a:lstStyle/>
          <a:p>
            <a:pPr algn="ctr"/>
            <a:r>
              <a:rPr lang="en-US" sz="2400" dirty="0" smtClean="0">
                <a:latin typeface="Arial" pitchFamily="34" charset="0"/>
                <a:cs typeface="Arial" pitchFamily="34" charset="0"/>
              </a:rPr>
              <a:t>Retraining</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38</a:t>
            </a:fld>
            <a:endParaRPr lang="en-US" dirty="0"/>
          </a:p>
        </p:txBody>
      </p:sp>
      <p:sp>
        <p:nvSpPr>
          <p:cNvPr id="4" name="TextBox 3"/>
          <p:cNvSpPr txBox="1"/>
          <p:nvPr/>
        </p:nvSpPr>
        <p:spPr>
          <a:xfrm>
            <a:off x="990600" y="1066800"/>
            <a:ext cx="7239000" cy="6024726"/>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1900" dirty="0" smtClean="0">
              <a:latin typeface="Arial" pitchFamily="34" charset="0"/>
              <a:cs typeface="Arial" pitchFamily="34" charset="0"/>
            </a:endParaRPr>
          </a:p>
          <a:p>
            <a:pPr marL="457200" indent="-457200">
              <a:lnSpc>
                <a:spcPct val="150000"/>
              </a:lnSpc>
              <a:buFont typeface="Arial" pitchFamily="34" charset="0"/>
              <a:buChar char="•"/>
            </a:pPr>
            <a:r>
              <a:rPr lang="en-US" sz="1900" dirty="0" smtClean="0">
                <a:latin typeface="Arial" pitchFamily="34" charset="0"/>
                <a:cs typeface="Arial" pitchFamily="34" charset="0"/>
              </a:rPr>
              <a:t>After building a cascade of 21 stages where each one has a specific threshold to be used for detection purposes,</a:t>
            </a:r>
          </a:p>
          <a:p>
            <a:pPr marL="914400" lvl="1" indent="-457200">
              <a:lnSpc>
                <a:spcPct val="150000"/>
              </a:lnSpc>
              <a:buFont typeface="Arial" pitchFamily="34" charset="0"/>
              <a:buChar char="•"/>
            </a:pPr>
            <a:r>
              <a:rPr lang="en-US" sz="1500" dirty="0" smtClean="0">
                <a:latin typeface="Arial" pitchFamily="34" charset="0"/>
                <a:cs typeface="Arial" pitchFamily="34" charset="0"/>
              </a:rPr>
              <a:t>it is time to make the framework able to be retrained </a:t>
            </a:r>
            <a:r>
              <a:rPr lang="en-US" sz="1500" dirty="0" smtClean="0">
                <a:latin typeface="Arial" pitchFamily="34" charset="0"/>
                <a:cs typeface="Arial" pitchFamily="34" charset="0"/>
              </a:rPr>
              <a:t>using </a:t>
            </a:r>
            <a:r>
              <a:rPr lang="en-US" sz="1500" dirty="0" smtClean="0">
                <a:latin typeface="Arial" pitchFamily="34" charset="0"/>
                <a:cs typeface="Arial" pitchFamily="34" charset="0"/>
              </a:rPr>
              <a:t>parallel and distributed </a:t>
            </a:r>
            <a:r>
              <a:rPr lang="en-US" sz="1500" dirty="0" err="1" smtClean="0">
                <a:latin typeface="Arial" pitchFamily="34" charset="0"/>
                <a:cs typeface="Arial" pitchFamily="34" charset="0"/>
              </a:rPr>
              <a:t>AdaBoost</a:t>
            </a:r>
            <a:r>
              <a:rPr lang="en-US" sz="1500" dirty="0" smtClean="0">
                <a:latin typeface="Arial" pitchFamily="34" charset="0"/>
                <a:cs typeface="Arial" pitchFamily="34" charset="0"/>
              </a:rPr>
              <a:t>.</a:t>
            </a:r>
          </a:p>
          <a:p>
            <a:pPr marL="457200" indent="-457200">
              <a:lnSpc>
                <a:spcPct val="150000"/>
              </a:lnSpc>
              <a:buFont typeface="Arial" pitchFamily="34" charset="0"/>
              <a:buChar char="•"/>
            </a:pPr>
            <a:r>
              <a:rPr lang="en-US" dirty="0" smtClean="0">
                <a:latin typeface="Arial" pitchFamily="34" charset="0"/>
                <a:cs typeface="Arial" pitchFamily="34" charset="0"/>
              </a:rPr>
              <a:t>To do that, another stage is added, which will be copied from the last stage.</a:t>
            </a:r>
          </a:p>
          <a:p>
            <a:pPr marL="457200" indent="-457200">
              <a:lnSpc>
                <a:spcPct val="150000"/>
              </a:lnSpc>
              <a:buFont typeface="Arial" pitchFamily="34" charset="0"/>
              <a:buChar char="•"/>
            </a:pPr>
            <a:r>
              <a:rPr lang="en-US" dirty="0" smtClean="0">
                <a:latin typeface="Arial" pitchFamily="34" charset="0"/>
                <a:cs typeface="Arial" pitchFamily="34" charset="0"/>
              </a:rPr>
              <a:t>Now the total number of stages is 22. The reason for creating the new stage is for fast retraining.</a:t>
            </a:r>
          </a:p>
          <a:p>
            <a:pPr marL="457200" indent="-457200">
              <a:lnSpc>
                <a:spcPct val="150000"/>
              </a:lnSpc>
              <a:buFont typeface="Arial" pitchFamily="34" charset="0"/>
              <a:buChar char="•"/>
            </a:pPr>
            <a:r>
              <a:rPr lang="en-US" dirty="0" smtClean="0">
                <a:latin typeface="Arial" pitchFamily="34" charset="0"/>
                <a:cs typeface="Arial" pitchFamily="34" charset="0"/>
              </a:rPr>
              <a:t>The new stage will retrain based on missed objects and false positives to help the classifier to detect difficult cases in a simple and easy </a:t>
            </a:r>
            <a:r>
              <a:rPr lang="en-US" dirty="0" smtClean="0">
                <a:latin typeface="Arial" pitchFamily="34" charset="0"/>
                <a:cs typeface="Arial" pitchFamily="34" charset="0"/>
              </a:rPr>
              <a:t>way.</a:t>
            </a:r>
            <a:endParaRPr lang="en-US"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6" name="Picture 5" descr="ClassifiersStages.png"/>
          <p:cNvPicPr>
            <a:picLocks noChangeAspect="1"/>
          </p:cNvPicPr>
          <p:nvPr/>
        </p:nvPicPr>
        <p:blipFill>
          <a:blip r:embed="rId4" cstate="print"/>
          <a:stretch>
            <a:fillRect/>
          </a:stretch>
        </p:blipFill>
        <p:spPr>
          <a:xfrm>
            <a:off x="1600200" y="647631"/>
            <a:ext cx="5677193" cy="1333569"/>
          </a:xfrm>
          <a:prstGeom prst="rect">
            <a:avLst/>
          </a:prstGeom>
        </p:spPr>
      </p:pic>
      <p:sp>
        <p:nvSpPr>
          <p:cNvPr id="7" name="Rectangle 1"/>
          <p:cNvSpPr>
            <a:spLocks noChangeArrowheads="1"/>
          </p:cNvSpPr>
          <p:nvPr/>
        </p:nvSpPr>
        <p:spPr bwMode="auto">
          <a:xfrm>
            <a:off x="3780402" y="1676400"/>
            <a:ext cx="1669048"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11 Twenty one stages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778505"/>
          </a:xfrm>
          <a:prstGeom prst="rect">
            <a:avLst/>
          </a:prstGeom>
          <a:noFill/>
        </p:spPr>
        <p:txBody>
          <a:bodyPr wrap="square" rtlCol="0">
            <a:spAutoFit/>
          </a:bodyPr>
          <a:lstStyle/>
          <a:p>
            <a:pPr marL="457200" indent="-457200">
              <a:lnSpc>
                <a:spcPct val="150000"/>
              </a:lnSpc>
              <a:buFont typeface="Arial" pitchFamily="34" charset="0"/>
              <a:buChar char="•"/>
            </a:pPr>
            <a:r>
              <a:rPr lang="en-US" sz="1900" dirty="0" smtClean="0">
                <a:latin typeface="Arial" pitchFamily="34" charset="0"/>
                <a:cs typeface="Arial" pitchFamily="34" charset="0"/>
              </a:rPr>
              <a:t>The strategy used for retraining in the new stage to detect the missed objects and erase false positives is by:</a:t>
            </a:r>
          </a:p>
          <a:p>
            <a:pPr marL="914400" lvl="1" indent="-457200">
              <a:lnSpc>
                <a:spcPct val="150000"/>
              </a:lnSpc>
              <a:spcAft>
                <a:spcPts val="300"/>
              </a:spcAft>
              <a:buFont typeface="Arial" pitchFamily="34" charset="0"/>
              <a:buChar char="•"/>
            </a:pPr>
            <a:r>
              <a:rPr lang="en-US" sz="1500" dirty="0" smtClean="0">
                <a:latin typeface="Arial" pitchFamily="34" charset="0"/>
                <a:cs typeface="Arial" pitchFamily="34" charset="0"/>
              </a:rPr>
              <a:t>Adding specific missed objects as well as all false positives to the training set of the new stage.</a:t>
            </a:r>
          </a:p>
          <a:p>
            <a:pPr marL="457200" indent="-457200">
              <a:lnSpc>
                <a:spcPct val="150000"/>
              </a:lnSpc>
              <a:spcAft>
                <a:spcPts val="300"/>
              </a:spcAft>
              <a:buFont typeface="Arial" pitchFamily="34" charset="0"/>
              <a:buChar char="•"/>
            </a:pPr>
            <a:r>
              <a:rPr lang="en-US" sz="1900" dirty="0" smtClean="0">
                <a:latin typeface="Arial" pitchFamily="34" charset="0"/>
                <a:cs typeface="Arial" pitchFamily="34" charset="0"/>
              </a:rPr>
              <a:t>To make the missed objects stronger and the false positives weaker, </a:t>
            </a:r>
          </a:p>
          <a:p>
            <a:pPr marL="914400" lvl="1" indent="-457200">
              <a:lnSpc>
                <a:spcPct val="150000"/>
              </a:lnSpc>
              <a:spcAft>
                <a:spcPts val="300"/>
              </a:spcAft>
              <a:buFont typeface="Arial" pitchFamily="34" charset="0"/>
              <a:buChar char="•"/>
            </a:pPr>
            <a:r>
              <a:rPr lang="en-US" sz="1500" dirty="0" smtClean="0">
                <a:latin typeface="Arial" pitchFamily="34" charset="0"/>
                <a:cs typeface="Arial" pitchFamily="34" charset="0"/>
              </a:rPr>
              <a:t>We added rectangles that overlap with the missed objects and false positives, to increase the chance of detecting the missed objects and to erase the false positives after finishing the retraining process.</a:t>
            </a:r>
          </a:p>
          <a:p>
            <a:pPr marL="457200" indent="-457200">
              <a:lnSpc>
                <a:spcPct val="150000"/>
              </a:lnSpc>
              <a:buFont typeface="Arial" pitchFamily="34" charset="0"/>
              <a:buChar char="•"/>
            </a:pPr>
            <a:r>
              <a:rPr lang="en-US" sz="1900" dirty="0" smtClean="0">
                <a:latin typeface="Arial" pitchFamily="34" charset="0"/>
                <a:cs typeface="Arial" pitchFamily="34" charset="0"/>
              </a:rPr>
              <a:t>Now, false negatives and positives and their overlapping rectangles will be added together in the new stage and will be given a high weight so more focus is given to them during retraining.</a:t>
            </a:r>
          </a:p>
          <a:p>
            <a:pPr marL="914400" lvl="1" indent="-457200">
              <a:lnSpc>
                <a:spcPct val="150000"/>
              </a:lnSpc>
              <a:buFont typeface="Arial" pitchFamily="34" charset="0"/>
              <a:buChar char="•"/>
            </a:pPr>
            <a:endParaRPr lang="en-US" sz="16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noGrp="1"/>
          </p:cNvSpPr>
          <p:nvPr>
            <p:ph type="title"/>
          </p:nvPr>
        </p:nvSpPr>
        <p:spPr>
          <a:xfrm>
            <a:off x="8382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Retraining </a:t>
            </a:r>
            <a:r>
              <a:rPr lang="en-US" sz="2400" dirty="0" smtClean="0">
                <a:latin typeface="Arial" pitchFamily="34" charset="0"/>
                <a:cs typeface="Arial" pitchFamily="34" charset="0"/>
              </a:rPr>
              <a:t>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39</a:t>
            </a:fld>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83AAEF0-E1C5-40C2-BE36-2EA3B0A212F4}" type="slidenum">
              <a:rPr lang="en-US" smtClean="0"/>
              <a:pPr/>
              <a:t>4</a:t>
            </a:fld>
            <a:endParaRPr lang="en-US" dirty="0"/>
          </a:p>
        </p:txBody>
      </p:sp>
      <p:sp>
        <p:nvSpPr>
          <p:cNvPr id="4" name="TextBox 3"/>
          <p:cNvSpPr txBox="1"/>
          <p:nvPr/>
        </p:nvSpPr>
        <p:spPr>
          <a:xfrm>
            <a:off x="990600" y="1066800"/>
            <a:ext cx="7543800" cy="3323987"/>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One of the most significant contributions to </a:t>
            </a:r>
            <a:r>
              <a:rPr lang="en-US" sz="2000" dirty="0" smtClean="0">
                <a:latin typeface="Arial" pitchFamily="34" charset="0"/>
                <a:cs typeface="Arial" pitchFamily="34" charset="0"/>
              </a:rPr>
              <a:t>object detection </a:t>
            </a:r>
            <a:r>
              <a:rPr lang="en-US" sz="2000" dirty="0" smtClean="0">
                <a:latin typeface="Arial" pitchFamily="34" charset="0"/>
                <a:cs typeface="Arial" pitchFamily="34" charset="0"/>
              </a:rPr>
              <a:t>work is from Viola and Jones [1].</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14400" y="533400"/>
            <a:ext cx="7848600" cy="838200"/>
          </a:xfrm>
          <a:prstGeom prst="rect">
            <a:avLst/>
          </a:prstGeom>
        </p:spPr>
        <p:txBody>
          <a:bodyPr anchor="ctr">
            <a:normAutofit fontScale="97500"/>
          </a:bodyPr>
          <a:lstStyle/>
          <a:p>
            <a:pPr algn="ctr">
              <a:spcBef>
                <a:spcPct val="0"/>
              </a:spcBef>
              <a:defRPr/>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rPr>
              <a:t>Introduction</a:t>
            </a:r>
            <a:endPar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ea typeface="+mj-ea"/>
              <a:cs typeface="Arial" pitchFamily="34" charset="0"/>
            </a:endParaRPr>
          </a:p>
        </p:txBody>
      </p:sp>
      <p:pic>
        <p:nvPicPr>
          <p:cNvPr id="7" name="Picture 6" descr="ViolaAndJonesIcon.jpg"/>
          <p:cNvPicPr>
            <a:picLocks noChangeAspect="1"/>
          </p:cNvPicPr>
          <p:nvPr/>
        </p:nvPicPr>
        <p:blipFill>
          <a:blip r:embed="rId4" cstate="print"/>
          <a:stretch>
            <a:fillRect/>
          </a:stretch>
        </p:blipFill>
        <p:spPr>
          <a:xfrm>
            <a:off x="3276600" y="2238054"/>
            <a:ext cx="2967567" cy="1800546"/>
          </a:xfrm>
          <a:prstGeom prst="rect">
            <a:avLst/>
          </a:prstGeom>
        </p:spPr>
      </p:pic>
      <p:sp>
        <p:nvSpPr>
          <p:cNvPr id="8" name="Rectangle 7"/>
          <p:cNvSpPr/>
          <p:nvPr/>
        </p:nvSpPr>
        <p:spPr>
          <a:xfrm>
            <a:off x="0" y="6629400"/>
            <a:ext cx="8534400" cy="215444"/>
          </a:xfrm>
          <a:prstGeom prst="rect">
            <a:avLst/>
          </a:prstGeom>
        </p:spPr>
        <p:txBody>
          <a:bodyPr wrap="square">
            <a:spAutoFit/>
          </a:bodyPr>
          <a:lstStyle/>
          <a:p>
            <a:r>
              <a:rPr lang="en-US" sz="800" dirty="0" smtClean="0">
                <a:latin typeface="Arial" pitchFamily="34" charset="0"/>
                <a:cs typeface="Arial" pitchFamily="34" charset="0"/>
              </a:rPr>
              <a:t>[1]  </a:t>
            </a:r>
            <a:r>
              <a:rPr lang="en-US" sz="800" dirty="0" smtClean="0"/>
              <a:t>P. Viola and M. Jones, "Robust real-time face detection," in Computer Vision, 2001. ICCV 2001. Proceedings. Eighth IEEE</a:t>
            </a:r>
            <a:endParaRPr lang="en-US" sz="800"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7" name="Title 1"/>
          <p:cNvSpPr txBox="1">
            <a:spLocks noGrp="1"/>
          </p:cNvSpPr>
          <p:nvPr>
            <p:ph type="title"/>
          </p:nvPr>
        </p:nvSpPr>
        <p:spPr>
          <a:xfrm>
            <a:off x="838200" y="76200"/>
            <a:ext cx="7848600" cy="1143000"/>
          </a:xfrm>
          <a:prstGeom prst="rect">
            <a:avLst/>
          </a:prstGeom>
        </p:spPr>
        <p:txBody>
          <a:bodyPr anchor="ctr">
            <a:normAutofit fontScale="97500"/>
          </a:bodyPr>
          <a:lstStyle/>
          <a:p>
            <a:pPr lvl="0" algn="ctr"/>
            <a:r>
              <a:rPr lang="en-US" sz="2400" dirty="0" smtClean="0">
                <a:latin typeface="Arial" pitchFamily="34" charset="0"/>
                <a:cs typeface="Arial" pitchFamily="34" charset="0"/>
              </a:rPr>
              <a:t>Retraining </a:t>
            </a:r>
            <a:r>
              <a:rPr lang="en-US" sz="2400" dirty="0" smtClean="0">
                <a:latin typeface="Arial" pitchFamily="34" charset="0"/>
                <a:cs typeface="Arial" pitchFamily="34" charset="0"/>
              </a:rPr>
              <a:t>Cont…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40</a:t>
            </a:fld>
            <a:endParaRPr lang="en-US" dirty="0"/>
          </a:p>
        </p:txBody>
      </p:sp>
      <p:sp>
        <p:nvSpPr>
          <p:cNvPr id="8" name="Rectangle 1"/>
          <p:cNvSpPr>
            <a:spLocks noChangeArrowheads="1"/>
          </p:cNvSpPr>
          <p:nvPr/>
        </p:nvSpPr>
        <p:spPr bwMode="auto">
          <a:xfrm>
            <a:off x="3383433" y="4478179"/>
            <a:ext cx="2573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fontAlgn="base">
              <a:spcBef>
                <a:spcPct val="0"/>
              </a:spcBef>
              <a:spcAft>
                <a:spcPct val="0"/>
              </a:spcAft>
            </a:pP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a:t>
            </a:r>
            <a:r>
              <a:rPr lang="en-US" sz="1000" dirty="0" smtClean="0">
                <a:latin typeface="Times New Roman" pitchFamily="18" charset="0"/>
                <a:ea typeface="Calibri" pitchFamily="34" charset="0"/>
                <a:cs typeface="Times New Roman" pitchFamily="18" charset="0"/>
              </a:rPr>
              <a:t>12 Architecture for </a:t>
            </a:r>
            <a:r>
              <a:rPr lang="en-US" sz="1000" dirty="0" err="1" smtClean="0">
                <a:latin typeface="Times New Roman" pitchFamily="18" charset="0"/>
                <a:ea typeface="Calibri" pitchFamily="34" charset="0"/>
                <a:cs typeface="Times New Roman" pitchFamily="18" charset="0"/>
              </a:rPr>
              <a:t>Retrainable</a:t>
            </a:r>
            <a:r>
              <a:rPr lang="en-US" sz="1000" dirty="0" smtClean="0">
                <a:latin typeface="Times New Roman" pitchFamily="18" charset="0"/>
                <a:ea typeface="Calibri" pitchFamily="34" charset="0"/>
                <a:cs typeface="Times New Roman" pitchFamily="18" charset="0"/>
              </a:rPr>
              <a:t> System</a:t>
            </a:r>
          </a:p>
        </p:txBody>
      </p:sp>
      <p:pic>
        <p:nvPicPr>
          <p:cNvPr id="10" name="Picture 9" descr="block diagram of the retraining process_updated.png"/>
          <p:cNvPicPr>
            <a:picLocks noChangeAspect="1"/>
          </p:cNvPicPr>
          <p:nvPr/>
        </p:nvPicPr>
        <p:blipFill>
          <a:blip r:embed="rId4" cstate="print"/>
          <a:stretch>
            <a:fillRect/>
          </a:stretch>
        </p:blipFill>
        <p:spPr>
          <a:xfrm>
            <a:off x="533400" y="1938214"/>
            <a:ext cx="8334804" cy="2405186"/>
          </a:xfrm>
          <a:prstGeom prst="rect">
            <a:avLst/>
          </a:prstGeom>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76200"/>
            <a:ext cx="7848600" cy="1143000"/>
          </a:xfrm>
        </p:spPr>
        <p:txBody>
          <a:bodyPr>
            <a:noAutofit/>
          </a:bodyPr>
          <a:lstStyle/>
          <a:p>
            <a:pPr algn="ctr"/>
            <a:r>
              <a:rPr lang="en-US" sz="2400" dirty="0" smtClean="0">
                <a:latin typeface="Arial" pitchFamily="34" charset="0"/>
                <a:cs typeface="Arial" pitchFamily="34" charset="0"/>
              </a:rPr>
              <a:t>Web Services and parallel execution time for the first three approaches</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41</a:t>
            </a:fld>
            <a:endParaRPr lang="en-US" dirty="0"/>
          </a:p>
        </p:txBody>
      </p:sp>
      <p:pic>
        <p:nvPicPr>
          <p:cNvPr id="86018" name="Picture 2"/>
          <p:cNvPicPr>
            <a:picLocks noChangeAspect="1" noChangeArrowheads="1"/>
          </p:cNvPicPr>
          <p:nvPr/>
        </p:nvPicPr>
        <p:blipFill>
          <a:blip r:embed="rId4" cstate="print"/>
          <a:srcRect/>
          <a:stretch>
            <a:fillRect/>
          </a:stretch>
        </p:blipFill>
        <p:spPr bwMode="auto">
          <a:xfrm>
            <a:off x="1022985" y="1474262"/>
            <a:ext cx="7892415" cy="4200525"/>
          </a:xfrm>
          <a:prstGeom prst="rect">
            <a:avLst/>
          </a:prstGeom>
          <a:noFill/>
          <a:ln w="9525">
            <a:noFill/>
            <a:miter lim="800000"/>
            <a:headEnd/>
            <a:tailEnd/>
          </a:ln>
        </p:spPr>
      </p:pic>
      <p:sp>
        <p:nvSpPr>
          <p:cNvPr id="7" name="Rectangle 1"/>
          <p:cNvSpPr>
            <a:spLocks noChangeArrowheads="1"/>
          </p:cNvSpPr>
          <p:nvPr/>
        </p:nvSpPr>
        <p:spPr bwMode="auto">
          <a:xfrm>
            <a:off x="1066800" y="1295400"/>
            <a:ext cx="75438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000" dirty="0" smtClean="0">
                <a:latin typeface="Times New Roman" pitchFamily="18" charset="0"/>
                <a:ea typeface="Calibri" pitchFamily="34" charset="0"/>
                <a:cs typeface="Times New Roman" pitchFamily="18" charset="0"/>
              </a:rPr>
              <a:t>Table 1 Comparison of the first four approaches used</a:t>
            </a:r>
          </a:p>
        </p:txBody>
      </p:sp>
      <p:sp>
        <p:nvSpPr>
          <p:cNvPr id="2" name="Rectangle 1"/>
          <p:cNvSpPr/>
          <p:nvPr/>
        </p:nvSpPr>
        <p:spPr>
          <a:xfrm>
            <a:off x="914400" y="5638800"/>
            <a:ext cx="7816215" cy="923330"/>
          </a:xfrm>
          <a:prstGeom prst="rect">
            <a:avLst/>
          </a:prstGeom>
        </p:spPr>
        <p:txBody>
          <a:bodyPr wrap="square">
            <a:spAutoFit/>
          </a:bodyPr>
          <a:lstStyle/>
          <a:p>
            <a:pPr marL="457200" indent="-457200">
              <a:lnSpc>
                <a:spcPct val="150000"/>
              </a:lnSpc>
              <a:buFont typeface="Arial" pitchFamily="34" charset="0"/>
              <a:buChar char="•"/>
            </a:pPr>
            <a:r>
              <a:rPr lang="en-US" dirty="0">
                <a:latin typeface="Arial" pitchFamily="34" charset="0"/>
                <a:cs typeface="Arial" pitchFamily="34" charset="0"/>
              </a:rPr>
              <a:t>By using 31 machines, an execution time of 4.8 seconds per feature is achieved.</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11" name="Title 1"/>
          <p:cNvSpPr>
            <a:spLocks noGrp="1"/>
          </p:cNvSpPr>
          <p:nvPr>
            <p:ph type="title"/>
          </p:nvPr>
        </p:nvSpPr>
        <p:spPr>
          <a:xfrm>
            <a:off x="838200" y="76200"/>
            <a:ext cx="7848600" cy="1143000"/>
          </a:xfrm>
        </p:spPr>
        <p:txBody>
          <a:bodyPr>
            <a:noAutofit/>
          </a:bodyPr>
          <a:lstStyle/>
          <a:p>
            <a:pPr algn="ctr"/>
            <a:r>
              <a:rPr lang="en-US" sz="2400" dirty="0" smtClean="0">
                <a:latin typeface="Arial" pitchFamily="34" charset="0"/>
                <a:cs typeface="Arial" pitchFamily="34" charset="0"/>
              </a:rPr>
              <a:t>Web Services and parallel execution time for the last approach</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42</a:t>
            </a:fld>
            <a:endParaRPr lang="en-US" dirty="0"/>
          </a:p>
        </p:txBody>
      </p:sp>
      <p:sp>
        <p:nvSpPr>
          <p:cNvPr id="8" name="Rectangle 1"/>
          <p:cNvSpPr>
            <a:spLocks noChangeArrowheads="1"/>
          </p:cNvSpPr>
          <p:nvPr/>
        </p:nvSpPr>
        <p:spPr bwMode="auto">
          <a:xfrm>
            <a:off x="1066800" y="1295400"/>
            <a:ext cx="75438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000" dirty="0" smtClean="0">
                <a:latin typeface="Times New Roman" pitchFamily="18" charset="0"/>
                <a:ea typeface="Calibri" pitchFamily="34" charset="0"/>
                <a:cs typeface="Times New Roman" pitchFamily="18" charset="0"/>
              </a:rPr>
              <a:t>Table 2 Comparison of the fifth approach with different number of nodes</a:t>
            </a:r>
          </a:p>
        </p:txBody>
      </p:sp>
      <p:pic>
        <p:nvPicPr>
          <p:cNvPr id="103426" name="Picture 2"/>
          <p:cNvPicPr>
            <a:picLocks noChangeAspect="1" noChangeArrowheads="1"/>
          </p:cNvPicPr>
          <p:nvPr/>
        </p:nvPicPr>
        <p:blipFill>
          <a:blip r:embed="rId4" cstate="print"/>
          <a:srcRect/>
          <a:stretch>
            <a:fillRect/>
          </a:stretch>
        </p:blipFill>
        <p:spPr bwMode="auto">
          <a:xfrm>
            <a:off x="1017270" y="1607820"/>
            <a:ext cx="7745730" cy="44881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632311"/>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To be able to predict the speedup for any number of machines available, the following predictive equation was developed</a:t>
            </a:r>
          </a:p>
          <a:p>
            <a:pPr marL="914400" lvl="1" indent="-457200">
              <a:lnSpc>
                <a:spcPct val="150000"/>
              </a:lnSpc>
              <a:buFont typeface="Arial" pitchFamily="34" charset="0"/>
              <a:buChar char="•"/>
            </a:pPr>
            <a:r>
              <a:rPr lang="en-US" sz="1600" dirty="0" smtClean="0">
                <a:latin typeface="Arial" pitchFamily="34" charset="0"/>
                <a:cs typeface="Arial" pitchFamily="34" charset="0"/>
              </a:rPr>
              <a:t>for calculating parallel execution time based on the number of nodes attached to master node.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where  n is the number of nodes attached to a master node, and  m </a:t>
            </a:r>
            <a:r>
              <a:rPr lang="en-GB" sz="2000" dirty="0" smtClean="0">
                <a:latin typeface="Arial" pitchFamily="34" charset="0"/>
                <a:cs typeface="Arial" pitchFamily="34" charset="0"/>
              </a:rPr>
              <a:t>is the total number of features</a:t>
            </a:r>
            <a:r>
              <a:rPr lang="en-US" sz="2000" dirty="0" smtClean="0">
                <a:latin typeface="Arial" pitchFamily="34" charset="0"/>
                <a:cs typeface="Arial" pitchFamily="34" charset="0"/>
              </a:rPr>
              <a:t>.</a:t>
            </a:r>
          </a:p>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nSpc>
                <a:spcPct val="150000"/>
              </a:lnSpc>
              <a:buFont typeface="Arial" pitchFamily="34" charset="0"/>
              <a:buChar char="•"/>
            </a:pPr>
            <a:endParaRPr lang="en-US"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43</a:t>
            </a:fld>
            <a:endParaRPr lang="en-US" dirty="0"/>
          </a:p>
        </p:txBody>
      </p:sp>
      <p:pic>
        <p:nvPicPr>
          <p:cNvPr id="104450" name="Picture 2"/>
          <p:cNvPicPr>
            <a:picLocks noChangeAspect="1" noChangeArrowheads="1"/>
          </p:cNvPicPr>
          <p:nvPr/>
        </p:nvPicPr>
        <p:blipFill>
          <a:blip r:embed="rId4" cstate="print"/>
          <a:srcRect/>
          <a:stretch>
            <a:fillRect/>
          </a:stretch>
        </p:blipFill>
        <p:spPr bwMode="auto">
          <a:xfrm>
            <a:off x="1400175" y="3495675"/>
            <a:ext cx="7591425" cy="923925"/>
          </a:xfrm>
          <a:prstGeom prst="rect">
            <a:avLst/>
          </a:prstGeom>
          <a:noFill/>
          <a:ln w="9525">
            <a:noFill/>
            <a:miter lim="800000"/>
            <a:headEnd/>
            <a:tailEnd/>
          </a:ln>
        </p:spPr>
      </p:pic>
      <p:sp>
        <p:nvSpPr>
          <p:cNvPr id="7"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3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Web Services and parallel execution time for the last approach Cont…</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44</a:t>
            </a:fld>
            <a:endParaRPr lang="en-US" dirty="0"/>
          </a:p>
        </p:txBody>
      </p:sp>
      <p:graphicFrame>
        <p:nvGraphicFramePr>
          <p:cNvPr id="6" name="Chart 5"/>
          <p:cNvGraphicFramePr/>
          <p:nvPr/>
        </p:nvGraphicFramePr>
        <p:xfrm>
          <a:off x="1066800" y="1295400"/>
          <a:ext cx="7620000" cy="4343400"/>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1"/>
          <p:cNvSpPr>
            <a:spLocks noChangeArrowheads="1"/>
          </p:cNvSpPr>
          <p:nvPr/>
        </p:nvSpPr>
        <p:spPr bwMode="auto">
          <a:xfrm>
            <a:off x="533400" y="5849779"/>
            <a:ext cx="75438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000" dirty="0" smtClean="0">
                <a:latin typeface="Times New Roman" pitchFamily="18" charset="0"/>
                <a:ea typeface="Calibri" pitchFamily="34" charset="0"/>
                <a:cs typeface="Times New Roman" pitchFamily="18" charset="0"/>
              </a:rPr>
              <a:t>Figure 9 Real and predictive parallel execution time based on total number of slave nodes using master – N slave nodes approach</a:t>
            </a:r>
          </a:p>
        </p:txBody>
      </p:sp>
      <p:sp>
        <p:nvSpPr>
          <p:cNvPr id="8" name="Title 1"/>
          <p:cNvSpPr txBox="1">
            <a:spLocks/>
          </p:cNvSpPr>
          <p:nvPr/>
        </p:nvSpPr>
        <p:spPr>
          <a:xfrm>
            <a:off x="990600" y="76200"/>
            <a:ext cx="7848600" cy="1143000"/>
          </a:xfrm>
          <a:prstGeom prst="rect">
            <a:avLst/>
          </a:prstGeom>
        </p:spPr>
        <p:txBody>
          <a:bodyPr anchor="ctr">
            <a:normAutofit fontScale="97500"/>
          </a:bodyPr>
          <a:lstStyle/>
          <a:p>
            <a:pPr lvl="0" algn="ctr">
              <a:spcBef>
                <a:spcPct val="0"/>
              </a:spcBef>
            </a:pPr>
            <a:r>
              <a:rPr lang="en-US" sz="23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Web Services and parallel execution time for the last approach Cont…</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5170646"/>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The following are cases where cars and faces were not detected based on the existing trained classifier.</a:t>
            </a:r>
          </a:p>
          <a:p>
            <a:pPr marL="914400" lvl="1" indent="-457200">
              <a:lnSpc>
                <a:spcPct val="150000"/>
              </a:lnSpc>
              <a:buFont typeface="Arial" pitchFamily="34" charset="0"/>
              <a:buChar char="•"/>
            </a:pPr>
            <a:r>
              <a:rPr lang="en-US" sz="2000" dirty="0" smtClean="0">
                <a:latin typeface="Arial" pitchFamily="34" charset="0"/>
                <a:cs typeface="Arial" pitchFamily="34" charset="0"/>
              </a:rPr>
              <a:t>For cars, the optimized training set size was around 60 cars and 60 non-cars.</a:t>
            </a:r>
          </a:p>
          <a:p>
            <a:pPr marL="914400" lvl="1" indent="-457200">
              <a:lnSpc>
                <a:spcPct val="150000"/>
              </a:lnSpc>
              <a:buFont typeface="Arial" pitchFamily="34" charset="0"/>
              <a:buChar char="•"/>
            </a:pPr>
            <a:r>
              <a:rPr lang="en-US" sz="2000" dirty="0" smtClean="0">
                <a:latin typeface="Arial" pitchFamily="34" charset="0"/>
                <a:cs typeface="Arial" pitchFamily="34" charset="0"/>
              </a:rPr>
              <a:t>For faces, the optimized training set size was around 800 faces and 800 non-faces</a:t>
            </a:r>
            <a:r>
              <a:rPr lang="en-US" sz="2000" dirty="0" smtClean="0">
                <a:latin typeface="Arial" pitchFamily="34" charset="0"/>
                <a:cs typeface="Arial" pitchFamily="34" charset="0"/>
              </a:rPr>
              <a:t>.</a:t>
            </a:r>
          </a:p>
          <a:p>
            <a:pPr marL="914400" lvl="1"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A short retraining will make the false positives weaker and the missed cars or faces stronger; then the previously missed car or face should be detected. </a:t>
            </a:r>
          </a:p>
          <a:p>
            <a:pPr marL="457200" indent="-457200">
              <a:lnSpc>
                <a:spcPct val="150000"/>
              </a:lnSpc>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a:latin typeface="Arial" pitchFamily="34" charset="0"/>
                <a:cs typeface="Arial" pitchFamily="34" charset="0"/>
              </a:rPr>
              <a:t>after retraining</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45</a:t>
            </a:fld>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4"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smtClean="0">
                <a:latin typeface="Arial" pitchFamily="34" charset="0"/>
                <a:cs typeface="Arial" pitchFamily="34" charset="0"/>
              </a:rPr>
              <a:t>after retraining </a:t>
            </a:r>
            <a:r>
              <a:rPr lang="en-US" sz="2400" dirty="0" smtClean="0">
                <a:latin typeface="Arial" pitchFamily="34" charset="0"/>
                <a:cs typeface="Arial" pitchFamily="34" charset="0"/>
              </a:rPr>
              <a:t>Cont…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46</a:t>
            </a:fld>
            <a:endParaRPr lang="en-US" dirty="0"/>
          </a:p>
        </p:txBody>
      </p:sp>
      <p:graphicFrame>
        <p:nvGraphicFramePr>
          <p:cNvPr id="6" name="Table 5"/>
          <p:cNvGraphicFramePr>
            <a:graphicFrameLocks noGrp="1"/>
          </p:cNvGraphicFramePr>
          <p:nvPr/>
        </p:nvGraphicFramePr>
        <p:xfrm>
          <a:off x="228600" y="1183492"/>
          <a:ext cx="8686800" cy="4531508"/>
        </p:xfrm>
        <a:graphic>
          <a:graphicData uri="http://schemas.openxmlformats.org/drawingml/2006/table">
            <a:tbl>
              <a:tblPr/>
              <a:tblGrid>
                <a:gridCol w="3433130"/>
                <a:gridCol w="4339269"/>
                <a:gridCol w="914401"/>
              </a:tblGrid>
              <a:tr h="507815">
                <a:tc>
                  <a:txBody>
                    <a:bodyPr/>
                    <a:lstStyle/>
                    <a:p>
                      <a:pPr marL="0" marR="0" algn="just">
                        <a:lnSpc>
                          <a:spcPct val="200000"/>
                        </a:lnSpc>
                        <a:spcBef>
                          <a:spcPts val="0"/>
                        </a:spcBef>
                        <a:spcAft>
                          <a:spcPts val="0"/>
                        </a:spcAft>
                      </a:pPr>
                      <a:r>
                        <a:rPr lang="en-GB" sz="900" b="1" dirty="0">
                          <a:latin typeface="Calibri"/>
                          <a:ea typeface="Calibri"/>
                          <a:cs typeface="Times New Roman"/>
                        </a:rPr>
                        <a:t>Output</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Calibri"/>
                          <a:ea typeface="Calibri"/>
                          <a:cs typeface="Times New Roman"/>
                        </a:rPr>
                        <a:t>After re-training</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Calibri"/>
                          <a:ea typeface="Calibri"/>
                          <a:cs typeface="Times New Roman"/>
                        </a:rPr>
                        <a:t>Re-training time (seconds)</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5717">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US" sz="1500" dirty="0">
                          <a:latin typeface="Times New Roman"/>
                          <a:ea typeface="Calibri"/>
                          <a:cs typeface="Times New Roman"/>
                        </a:rPr>
                        <a:t>22.4</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5717">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200000"/>
                        </a:lnSpc>
                        <a:spcBef>
                          <a:spcPts val="0"/>
                        </a:spcBef>
                        <a:spcAft>
                          <a:spcPts val="0"/>
                        </a:spcAft>
                        <a:buClrTx/>
                        <a:buSzTx/>
                        <a:buFontTx/>
                        <a:buNone/>
                        <a:tabLst/>
                        <a:defRPr/>
                      </a:pPr>
                      <a:r>
                        <a:rPr lang="en-US" sz="1500" dirty="0" smtClean="0">
                          <a:latin typeface="Times New Roman"/>
                          <a:ea typeface="Calibri"/>
                          <a:cs typeface="Times New Roman"/>
                        </a:rPr>
                        <a:t>23.1</a:t>
                      </a:r>
                      <a:endParaRPr lang="en-US" sz="1500" dirty="0" smtClean="0">
                        <a:latin typeface="Calibri"/>
                        <a:ea typeface="Calibri"/>
                        <a:cs typeface="Times New Roman"/>
                      </a:endParaRPr>
                    </a:p>
                    <a:p>
                      <a:pPr marL="0" marR="0" algn="just">
                        <a:lnSpc>
                          <a:spcPct val="200000"/>
                        </a:lnSpc>
                        <a:spcBef>
                          <a:spcPts val="0"/>
                        </a:spcBef>
                        <a:spcAft>
                          <a:spcPts val="0"/>
                        </a:spcAft>
                      </a:pP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5717">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200000"/>
                        </a:lnSpc>
                        <a:spcBef>
                          <a:spcPts val="0"/>
                        </a:spcBef>
                        <a:spcAft>
                          <a:spcPts val="0"/>
                        </a:spcAft>
                        <a:buClrTx/>
                        <a:buSzTx/>
                        <a:buFontTx/>
                        <a:buNone/>
                        <a:tabLst/>
                        <a:defRPr/>
                      </a:pPr>
                      <a:r>
                        <a:rPr lang="en-US" sz="1500" dirty="0" smtClean="0">
                          <a:latin typeface="Times New Roman"/>
                          <a:ea typeface="Calibri"/>
                          <a:cs typeface="Times New Roman"/>
                        </a:rPr>
                        <a:t>22.4</a:t>
                      </a:r>
                      <a:endParaRPr lang="en-US" sz="1500" dirty="0" smtClean="0">
                        <a:latin typeface="Calibri"/>
                        <a:ea typeface="Calibri"/>
                        <a:cs typeface="Times New Roman"/>
                      </a:endParaRPr>
                    </a:p>
                    <a:p>
                      <a:pPr marL="0" marR="0" algn="just">
                        <a:lnSpc>
                          <a:spcPct val="200000"/>
                        </a:lnSpc>
                        <a:spcBef>
                          <a:spcPts val="0"/>
                        </a:spcBef>
                        <a:spcAft>
                          <a:spcPts val="0"/>
                        </a:spcAft>
                      </a:pP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5717">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200000"/>
                        </a:lnSpc>
                        <a:spcBef>
                          <a:spcPts val="0"/>
                        </a:spcBef>
                        <a:spcAft>
                          <a:spcPts val="0"/>
                        </a:spcAft>
                        <a:buClrTx/>
                        <a:buSzTx/>
                        <a:buFontTx/>
                        <a:buNone/>
                        <a:tabLst/>
                        <a:defRPr/>
                      </a:pPr>
                      <a:r>
                        <a:rPr lang="en-US" sz="1500" dirty="0" smtClean="0">
                          <a:latin typeface="Times New Roman"/>
                          <a:ea typeface="Calibri"/>
                          <a:cs typeface="Times New Roman"/>
                        </a:rPr>
                        <a:t>23.9</a:t>
                      </a:r>
                      <a:endParaRPr lang="en-US" sz="1500" dirty="0" smtClean="0">
                        <a:latin typeface="Calibri"/>
                        <a:ea typeface="Calibri"/>
                        <a:cs typeface="Times New Roman"/>
                      </a:endParaRPr>
                    </a:p>
                    <a:p>
                      <a:pPr marL="0" marR="0" algn="just">
                        <a:lnSpc>
                          <a:spcPct val="200000"/>
                        </a:lnSpc>
                        <a:spcBef>
                          <a:spcPts val="0"/>
                        </a:spcBef>
                        <a:spcAft>
                          <a:spcPts val="0"/>
                        </a:spcAft>
                      </a:pP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082" name="Object 10"/>
          <p:cNvGraphicFramePr>
            <a:graphicFrameLocks noChangeAspect="1"/>
          </p:cNvGraphicFramePr>
          <p:nvPr/>
        </p:nvGraphicFramePr>
        <p:xfrm>
          <a:off x="1295400" y="1793092"/>
          <a:ext cx="1517650" cy="774700"/>
        </p:xfrm>
        <a:graphic>
          <a:graphicData uri="http://schemas.openxmlformats.org/presentationml/2006/ole">
            <mc:AlternateContent xmlns:mc="http://schemas.openxmlformats.org/markup-compatibility/2006">
              <mc:Choice xmlns:v="urn:schemas-microsoft-com:vml" Requires="v">
                <p:oleObj spid="_x0000_s3374" name="Bitmap Image" r:id="rId5" imgW="1828894" imgH="940014" progId="PBrush">
                  <p:embed/>
                </p:oleObj>
              </mc:Choice>
              <mc:Fallback>
                <p:oleObj name="Bitmap Image" r:id="rId5" imgW="1828894" imgH="940014" progId="PBrush">
                  <p:embed/>
                  <p:pic>
                    <p:nvPicPr>
                      <p:cNvPr id="0"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793092"/>
                        <a:ext cx="151765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1" name="Object 9"/>
          <p:cNvGraphicFramePr>
            <a:graphicFrameLocks noChangeAspect="1"/>
          </p:cNvGraphicFramePr>
          <p:nvPr/>
        </p:nvGraphicFramePr>
        <p:xfrm>
          <a:off x="4703762" y="1853417"/>
          <a:ext cx="1544638" cy="777875"/>
        </p:xfrm>
        <a:graphic>
          <a:graphicData uri="http://schemas.openxmlformats.org/presentationml/2006/ole">
            <mc:AlternateContent xmlns:mc="http://schemas.openxmlformats.org/markup-compatibility/2006">
              <mc:Choice xmlns:v="urn:schemas-microsoft-com:vml" Requires="v">
                <p:oleObj spid="_x0000_s3375" name="Bitmap Image" r:id="rId7" imgW="1816193" imgH="914447" progId="PBrush">
                  <p:embed/>
                </p:oleObj>
              </mc:Choice>
              <mc:Fallback>
                <p:oleObj name="Bitmap Image" r:id="rId7" imgW="1816193" imgH="914447" progId="PBrush">
                  <p:embed/>
                  <p:pic>
                    <p:nvPicPr>
                      <p:cNvPr id="0" name="Picture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3762" y="1853417"/>
                        <a:ext cx="1544638" cy="77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8" name="Object 6"/>
          <p:cNvGraphicFramePr>
            <a:graphicFrameLocks noChangeAspect="1"/>
          </p:cNvGraphicFramePr>
          <p:nvPr/>
        </p:nvGraphicFramePr>
        <p:xfrm>
          <a:off x="1219200" y="2783692"/>
          <a:ext cx="1654175" cy="862013"/>
        </p:xfrm>
        <a:graphic>
          <a:graphicData uri="http://schemas.openxmlformats.org/presentationml/2006/ole">
            <mc:AlternateContent xmlns:mc="http://schemas.openxmlformats.org/markup-compatibility/2006">
              <mc:Choice xmlns:v="urn:schemas-microsoft-com:vml" Requires="v">
                <p:oleObj spid="_x0000_s3376" name="Bitmap Image" r:id="rId9" imgW="1841270" imgH="946032" progId="PBrush">
                  <p:embed/>
                </p:oleObj>
              </mc:Choice>
              <mc:Fallback>
                <p:oleObj name="Bitmap Image" r:id="rId9" imgW="1841270" imgH="946032" progId="PBrush">
                  <p:embed/>
                  <p:pic>
                    <p:nvPicPr>
                      <p:cNvPr id="0"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19200" y="2783692"/>
                        <a:ext cx="1654175" cy="862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5"/>
          <p:cNvGraphicFramePr>
            <a:graphicFrameLocks noChangeAspect="1"/>
          </p:cNvGraphicFramePr>
          <p:nvPr/>
        </p:nvGraphicFramePr>
        <p:xfrm>
          <a:off x="4724400" y="2783692"/>
          <a:ext cx="1654175" cy="844550"/>
        </p:xfrm>
        <a:graphic>
          <a:graphicData uri="http://schemas.openxmlformats.org/presentationml/2006/ole">
            <mc:AlternateContent xmlns:mc="http://schemas.openxmlformats.org/markup-compatibility/2006">
              <mc:Choice xmlns:v="urn:schemas-microsoft-com:vml" Requires="v">
                <p:oleObj spid="_x0000_s3377" name="Bitmap Image" r:id="rId11" imgW="1879697" imgH="952549" progId="PBrush">
                  <p:embed/>
                </p:oleObj>
              </mc:Choice>
              <mc:Fallback>
                <p:oleObj name="Bitmap Image" r:id="rId11" imgW="1879697" imgH="952549" progId="PBrush">
                  <p:embed/>
                  <p:pic>
                    <p:nvPicPr>
                      <p:cNvPr id="0" name="Picture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24400" y="2783692"/>
                        <a:ext cx="1654175" cy="844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4"/>
          <p:cNvGraphicFramePr>
            <a:graphicFrameLocks noChangeAspect="1"/>
          </p:cNvGraphicFramePr>
          <p:nvPr/>
        </p:nvGraphicFramePr>
        <p:xfrm>
          <a:off x="1219200" y="3774292"/>
          <a:ext cx="1955800" cy="901700"/>
        </p:xfrm>
        <a:graphic>
          <a:graphicData uri="http://schemas.openxmlformats.org/presentationml/2006/ole">
            <mc:AlternateContent xmlns:mc="http://schemas.openxmlformats.org/markup-compatibility/2006">
              <mc:Choice xmlns:v="urn:schemas-microsoft-com:vml" Requires="v">
                <p:oleObj spid="_x0000_s3378" name="Bitmap Image" r:id="rId13" imgW="1955901" imgH="907937" progId="PBrush">
                  <p:embed/>
                </p:oleObj>
              </mc:Choice>
              <mc:Fallback>
                <p:oleObj name="Bitmap Image" r:id="rId13" imgW="1955901" imgH="907937" progId="PBrush">
                  <p:embed/>
                  <p:pic>
                    <p:nvPicPr>
                      <p:cNvPr id="0" name="Picture 2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19200" y="3774292"/>
                        <a:ext cx="19558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nvGraphicFramePr>
        <p:xfrm>
          <a:off x="4724400" y="3774292"/>
          <a:ext cx="1955800" cy="901700"/>
        </p:xfrm>
        <a:graphic>
          <a:graphicData uri="http://schemas.openxmlformats.org/presentationml/2006/ole">
            <mc:AlternateContent xmlns:mc="http://schemas.openxmlformats.org/markup-compatibility/2006">
              <mc:Choice xmlns:v="urn:schemas-microsoft-com:vml" Requires="v">
                <p:oleObj spid="_x0000_s3379" name="Bitmap Image" r:id="rId15" imgW="1955901" imgH="901746" progId="PBrush">
                  <p:embed/>
                </p:oleObj>
              </mc:Choice>
              <mc:Fallback>
                <p:oleObj name="Bitmap Image" r:id="rId15" imgW="1955901" imgH="901746" progId="PBrush">
                  <p:embed/>
                  <p:pic>
                    <p:nvPicPr>
                      <p:cNvPr id="0" name="Picture 2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24400" y="3774292"/>
                        <a:ext cx="19558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4" name="Object 2"/>
          <p:cNvGraphicFramePr>
            <a:graphicFrameLocks noChangeAspect="1"/>
          </p:cNvGraphicFramePr>
          <p:nvPr/>
        </p:nvGraphicFramePr>
        <p:xfrm>
          <a:off x="1241425" y="4826804"/>
          <a:ext cx="1252538" cy="852488"/>
        </p:xfrm>
        <a:graphic>
          <a:graphicData uri="http://schemas.openxmlformats.org/presentationml/2006/ole">
            <mc:AlternateContent xmlns:mc="http://schemas.openxmlformats.org/markup-compatibility/2006">
              <mc:Choice xmlns:v="urn:schemas-microsoft-com:vml" Requires="v">
                <p:oleObj spid="_x0000_s3380" name="Bitmap Image" r:id="rId17" imgW="2082907" imgH="1415873" progId="PBrush">
                  <p:embed/>
                </p:oleObj>
              </mc:Choice>
              <mc:Fallback>
                <p:oleObj name="Bitmap Image" r:id="rId17" imgW="2082907" imgH="1415873" progId="PBrush">
                  <p:embed/>
                  <p:pic>
                    <p:nvPicPr>
                      <p:cNvPr id="0" name="Picture 2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41425" y="4826804"/>
                        <a:ext cx="1252538" cy="852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5" name="Object 13"/>
          <p:cNvGraphicFramePr>
            <a:graphicFrameLocks noChangeAspect="1"/>
          </p:cNvGraphicFramePr>
          <p:nvPr/>
        </p:nvGraphicFramePr>
        <p:xfrm>
          <a:off x="4724400" y="4828392"/>
          <a:ext cx="1252538" cy="850900"/>
        </p:xfrm>
        <a:graphic>
          <a:graphicData uri="http://schemas.openxmlformats.org/presentationml/2006/ole">
            <mc:AlternateContent xmlns:mc="http://schemas.openxmlformats.org/markup-compatibility/2006">
              <mc:Choice xmlns:v="urn:schemas-microsoft-com:vml" Requires="v">
                <p:oleObj spid="_x0000_s3381" name="Bitmap Image" r:id="rId19" imgW="2082907" imgH="1415873" progId="PBrush">
                  <p:embed/>
                </p:oleObj>
              </mc:Choice>
              <mc:Fallback>
                <p:oleObj name="Bitmap Image" r:id="rId19" imgW="2082907" imgH="1415873" progId="PBrush">
                  <p:embed/>
                  <p:pic>
                    <p:nvPicPr>
                      <p:cNvPr id="0" name="Picture 2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24400" y="4828392"/>
                        <a:ext cx="1252538" cy="85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4"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a:latin typeface="Arial" pitchFamily="34" charset="0"/>
                <a:cs typeface="Arial" pitchFamily="34" charset="0"/>
              </a:rPr>
              <a:t>after retraining </a:t>
            </a:r>
            <a:r>
              <a:rPr lang="en-US" sz="2400" dirty="0" smtClean="0">
                <a:latin typeface="Arial" pitchFamily="34" charset="0"/>
                <a:cs typeface="Arial" pitchFamily="34" charset="0"/>
              </a:rPr>
              <a:t>Cont…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47</a:t>
            </a:fld>
            <a:endParaRPr lang="en-US" dirty="0"/>
          </a:p>
        </p:txBody>
      </p:sp>
      <p:graphicFrame>
        <p:nvGraphicFramePr>
          <p:cNvPr id="14" name="Table 13"/>
          <p:cNvGraphicFramePr>
            <a:graphicFrameLocks noGrp="1"/>
          </p:cNvGraphicFramePr>
          <p:nvPr/>
        </p:nvGraphicFramePr>
        <p:xfrm>
          <a:off x="609600" y="1219200"/>
          <a:ext cx="8077201" cy="3633786"/>
        </p:xfrm>
        <a:graphic>
          <a:graphicData uri="http://schemas.openxmlformats.org/drawingml/2006/table">
            <a:tbl>
              <a:tblPr/>
              <a:tblGrid>
                <a:gridCol w="3580746"/>
                <a:gridCol w="3553385"/>
                <a:gridCol w="943070"/>
              </a:tblGrid>
              <a:tr h="457200">
                <a:tc>
                  <a:txBody>
                    <a:bodyPr/>
                    <a:lstStyle/>
                    <a:p>
                      <a:pPr marL="0" marR="0" algn="just">
                        <a:lnSpc>
                          <a:spcPct val="200000"/>
                        </a:lnSpc>
                        <a:spcBef>
                          <a:spcPts val="0"/>
                        </a:spcBef>
                        <a:spcAft>
                          <a:spcPts val="0"/>
                        </a:spcAft>
                      </a:pPr>
                      <a:r>
                        <a:rPr lang="en-GB" sz="900" b="1" dirty="0">
                          <a:latin typeface="Calibri"/>
                          <a:ea typeface="Calibri"/>
                          <a:cs typeface="Times New Roman"/>
                        </a:rPr>
                        <a:t>Output</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smtClean="0">
                          <a:latin typeface="Calibri"/>
                          <a:ea typeface="Calibri"/>
                          <a:cs typeface="Times New Roman"/>
                        </a:rPr>
                        <a:t>After re-training</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Calibri"/>
                          <a:ea typeface="Calibri"/>
                          <a:cs typeface="Times New Roman"/>
                        </a:rPr>
                        <a:t>Re-training time (seconds)</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5146">
                <a:tc>
                  <a:txBody>
                    <a:bodyPr/>
                    <a:lstStyle/>
                    <a:p>
                      <a:pPr marL="0" marR="0" algn="ctr">
                        <a:lnSpc>
                          <a:spcPct val="115000"/>
                        </a:lnSpc>
                        <a:spcBef>
                          <a:spcPts val="0"/>
                        </a:spcBef>
                        <a:spcAft>
                          <a:spcPts val="1000"/>
                        </a:spcAft>
                      </a:pPr>
                      <a:endParaRPr lang="en-US" sz="13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3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500" dirty="0">
                          <a:latin typeface="Calibri"/>
                          <a:ea typeface="Calibri"/>
                          <a:cs typeface="Times New Roman"/>
                        </a:rPr>
                        <a:t>384.2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90475" name="Object 11"/>
          <p:cNvGraphicFramePr>
            <a:graphicFrameLocks noChangeAspect="1"/>
          </p:cNvGraphicFramePr>
          <p:nvPr/>
        </p:nvGraphicFramePr>
        <p:xfrm>
          <a:off x="1549400" y="1930400"/>
          <a:ext cx="1574800" cy="2336800"/>
        </p:xfrm>
        <a:graphic>
          <a:graphicData uri="http://schemas.openxmlformats.org/presentationml/2006/ole">
            <mc:AlternateContent xmlns:mc="http://schemas.openxmlformats.org/markup-compatibility/2006">
              <mc:Choice xmlns:v="urn:schemas-microsoft-com:vml" Requires="v">
                <p:oleObj spid="_x0000_s190548" name="Bitmap Image" r:id="rId5" imgW="1568531" imgH="2336920" progId="PBrush">
                  <p:embed/>
                </p:oleObj>
              </mc:Choice>
              <mc:Fallback>
                <p:oleObj name="Bitmap Image" r:id="rId5" imgW="1568531" imgH="2336920" progId="PBrush">
                  <p:embed/>
                  <p:pic>
                    <p:nvPicPr>
                      <p:cNvPr id="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9400" y="1930400"/>
                        <a:ext cx="1574800" cy="233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0474" name="Object 10"/>
          <p:cNvGraphicFramePr>
            <a:graphicFrameLocks noChangeAspect="1"/>
          </p:cNvGraphicFramePr>
          <p:nvPr/>
        </p:nvGraphicFramePr>
        <p:xfrm>
          <a:off x="5181600" y="1905000"/>
          <a:ext cx="1549400" cy="2330450"/>
        </p:xfrm>
        <a:graphic>
          <a:graphicData uri="http://schemas.openxmlformats.org/presentationml/2006/ole">
            <mc:AlternateContent xmlns:mc="http://schemas.openxmlformats.org/markup-compatibility/2006">
              <mc:Choice xmlns:v="urn:schemas-microsoft-com:vml" Requires="v">
                <p:oleObj spid="_x0000_s190549" name="Bitmap Image" r:id="rId7" imgW="1549480" imgH="2330159" progId="PBrush">
                  <p:embed/>
                </p:oleObj>
              </mc:Choice>
              <mc:Fallback>
                <p:oleObj name="Bitmap Image" r:id="rId7" imgW="1549480" imgH="2330159" progId="PBrush">
                  <p:embed/>
                  <p:pic>
                    <p:nvPicPr>
                      <p:cNvPr id="0"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1600" y="1905000"/>
                        <a:ext cx="1549400" cy="2330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3877985"/>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The following are cases where cars and faces were detected based on the existing trained classifier. However, there were also some false positives. </a:t>
            </a: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A short retraining will make these false positives weaker; then it should not be detected again as a car or a face</a:t>
            </a:r>
            <a:r>
              <a:rPr lang="en-US" sz="2400" dirty="0" smtClean="0">
                <a:latin typeface="Arial" pitchFamily="34" charset="0"/>
                <a:cs typeface="Arial" pitchFamily="34" charset="0"/>
              </a:rPr>
              <a:t>.</a:t>
            </a: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a:latin typeface="Arial" pitchFamily="34" charset="0"/>
                <a:cs typeface="Arial" pitchFamily="34" charset="0"/>
              </a:rPr>
              <a:t>after retraining </a:t>
            </a:r>
            <a:r>
              <a:rPr lang="en-US" sz="2400" dirty="0" smtClean="0">
                <a:latin typeface="Arial" pitchFamily="34" charset="0"/>
                <a:cs typeface="Arial" pitchFamily="34" charset="0"/>
              </a:rPr>
              <a:t>Cont…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48</a:t>
            </a:fld>
            <a:endParaRPr lang="en-US" dirty="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4"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a:latin typeface="Arial" pitchFamily="34" charset="0"/>
                <a:cs typeface="Arial" pitchFamily="34" charset="0"/>
              </a:rPr>
              <a:t>after retraining </a:t>
            </a:r>
            <a:r>
              <a:rPr lang="en-US" sz="2400" dirty="0" smtClean="0">
                <a:latin typeface="Arial" pitchFamily="34" charset="0"/>
                <a:cs typeface="Arial" pitchFamily="34" charset="0"/>
              </a:rPr>
              <a:t>Cont…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49</a:t>
            </a:fld>
            <a:endParaRPr lang="en-US" dirty="0"/>
          </a:p>
        </p:txBody>
      </p:sp>
      <p:graphicFrame>
        <p:nvGraphicFramePr>
          <p:cNvPr id="6" name="Table 5"/>
          <p:cNvGraphicFramePr>
            <a:graphicFrameLocks noGrp="1"/>
          </p:cNvGraphicFramePr>
          <p:nvPr/>
        </p:nvGraphicFramePr>
        <p:xfrm>
          <a:off x="990600" y="1295400"/>
          <a:ext cx="7848599" cy="4551480"/>
        </p:xfrm>
        <a:graphic>
          <a:graphicData uri="http://schemas.openxmlformats.org/drawingml/2006/table">
            <a:tbl>
              <a:tblPr/>
              <a:tblGrid>
                <a:gridCol w="3089455"/>
                <a:gridCol w="3089455"/>
                <a:gridCol w="1669689"/>
              </a:tblGrid>
              <a:tr h="381000">
                <a:tc>
                  <a:txBody>
                    <a:bodyPr/>
                    <a:lstStyle/>
                    <a:p>
                      <a:pPr marL="0" marR="0" algn="just">
                        <a:lnSpc>
                          <a:spcPct val="200000"/>
                        </a:lnSpc>
                        <a:spcBef>
                          <a:spcPts val="0"/>
                        </a:spcBef>
                        <a:spcAft>
                          <a:spcPts val="0"/>
                        </a:spcAft>
                      </a:pPr>
                      <a:r>
                        <a:rPr lang="en-GB" sz="900" b="1" dirty="0">
                          <a:latin typeface="+mj-lt"/>
                          <a:ea typeface="Calibri"/>
                          <a:cs typeface="Times New Roman"/>
                        </a:rPr>
                        <a:t>Output</a:t>
                      </a:r>
                      <a:endParaRPr lang="en-US" sz="9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mj-lt"/>
                          <a:ea typeface="Calibri"/>
                          <a:cs typeface="Times New Roman"/>
                        </a:rPr>
                        <a:t>After re-training</a:t>
                      </a:r>
                      <a:endParaRPr lang="en-US" sz="9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mj-lt"/>
                          <a:ea typeface="Calibri"/>
                          <a:cs typeface="Times New Roman"/>
                        </a:rPr>
                        <a:t>Re-training time (seconds)</a:t>
                      </a:r>
                      <a:endParaRPr lang="en-US" sz="9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620">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kumimoji="0" lang="en-US" sz="1500" kern="1200" dirty="0" smtClean="0">
                          <a:solidFill>
                            <a:schemeClr val="tx1"/>
                          </a:solidFill>
                          <a:latin typeface="+mj-lt"/>
                          <a:ea typeface="+mn-ea"/>
                          <a:cs typeface="+mn-cs"/>
                        </a:rPr>
                        <a:t>19.2</a:t>
                      </a:r>
                      <a:endParaRPr lang="en-US" sz="15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620">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kumimoji="0" lang="en-US" sz="1500" kern="1200" dirty="0" smtClean="0">
                          <a:solidFill>
                            <a:schemeClr val="tx1"/>
                          </a:solidFill>
                          <a:latin typeface="+mj-lt"/>
                          <a:ea typeface="+mn-ea"/>
                          <a:cs typeface="+mn-cs"/>
                        </a:rPr>
                        <a:t>21.2</a:t>
                      </a:r>
                      <a:endParaRPr lang="en-US" sz="15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620">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kumimoji="0" lang="en-US" sz="1500" kern="1200" dirty="0" smtClean="0">
                          <a:solidFill>
                            <a:schemeClr val="tx1"/>
                          </a:solidFill>
                          <a:latin typeface="+mj-lt"/>
                          <a:ea typeface="+mn-ea"/>
                          <a:cs typeface="+mn-cs"/>
                        </a:rPr>
                        <a:t>28.5</a:t>
                      </a:r>
                      <a:endParaRPr lang="en-US" sz="15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620">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endParaRPr lang="en-US" sz="90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kumimoji="0" lang="en-US" sz="1500" kern="1200" dirty="0" smtClean="0">
                          <a:solidFill>
                            <a:schemeClr val="tx1"/>
                          </a:solidFill>
                          <a:latin typeface="+mj-lt"/>
                          <a:ea typeface="+mn-ea"/>
                          <a:cs typeface="+mn-cs"/>
                        </a:rPr>
                        <a:t>23.4</a:t>
                      </a:r>
                      <a:endParaRPr lang="en-US" sz="1500" dirty="0">
                        <a:latin typeface="+mj-lt"/>
                        <a:ea typeface="Calibri"/>
                        <a:cs typeface="Times New Roman"/>
                      </a:endParaRPr>
                    </a:p>
                  </a:txBody>
                  <a:tcPr marL="29882" marR="29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93582" name="Object 46"/>
          <p:cNvGraphicFramePr>
            <a:graphicFrameLocks noChangeAspect="1"/>
          </p:cNvGraphicFramePr>
          <p:nvPr/>
        </p:nvGraphicFramePr>
        <p:xfrm>
          <a:off x="1524000" y="3881437"/>
          <a:ext cx="1490663" cy="842963"/>
        </p:xfrm>
        <a:graphic>
          <a:graphicData uri="http://schemas.openxmlformats.org/presentationml/2006/ole">
            <mc:AlternateContent xmlns:mc="http://schemas.openxmlformats.org/markup-compatibility/2006">
              <mc:Choice xmlns:v="urn:schemas-microsoft-com:vml" Requires="v">
                <p:oleObj spid="_x0000_s193871" name="Bitmap Image" r:id="rId5" imgW="1980952" imgH="1111307" progId="PBrush">
                  <p:embed/>
                </p:oleObj>
              </mc:Choice>
              <mc:Fallback>
                <p:oleObj name="Bitmap Image" r:id="rId5" imgW="1980952" imgH="1111307" progId="PBrush">
                  <p:embed/>
                  <p:pic>
                    <p:nvPicPr>
                      <p:cNvPr id="0" name="Picture 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881437"/>
                        <a:ext cx="1490663" cy="842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81" name="Object 45"/>
          <p:cNvGraphicFramePr>
            <a:graphicFrameLocks noChangeAspect="1"/>
          </p:cNvGraphicFramePr>
          <p:nvPr/>
        </p:nvGraphicFramePr>
        <p:xfrm>
          <a:off x="4664075" y="3890962"/>
          <a:ext cx="1508125" cy="833438"/>
        </p:xfrm>
        <a:graphic>
          <a:graphicData uri="http://schemas.openxmlformats.org/presentationml/2006/ole">
            <mc:AlternateContent xmlns:mc="http://schemas.openxmlformats.org/markup-compatibility/2006">
              <mc:Choice xmlns:v="urn:schemas-microsoft-com:vml" Requires="v">
                <p:oleObj spid="_x0000_s193872" name="Bitmap Image" r:id="rId7" imgW="1994002" imgH="1104762" progId="PBrush">
                  <p:embed/>
                </p:oleObj>
              </mc:Choice>
              <mc:Fallback>
                <p:oleObj name="Bitmap Image" r:id="rId7" imgW="1994002" imgH="1104762" progId="PBrush">
                  <p:embed/>
                  <p:pic>
                    <p:nvPicPr>
                      <p:cNvPr id="0" name="Picture 5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4075" y="3890962"/>
                        <a:ext cx="1508125" cy="833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80" name="Object 44"/>
          <p:cNvGraphicFramePr>
            <a:graphicFrameLocks noChangeAspect="1"/>
          </p:cNvGraphicFramePr>
          <p:nvPr/>
        </p:nvGraphicFramePr>
        <p:xfrm>
          <a:off x="1600200" y="1752600"/>
          <a:ext cx="1727200" cy="903288"/>
        </p:xfrm>
        <a:graphic>
          <a:graphicData uri="http://schemas.openxmlformats.org/presentationml/2006/ole">
            <mc:AlternateContent xmlns:mc="http://schemas.openxmlformats.org/markup-compatibility/2006">
              <mc:Choice xmlns:v="urn:schemas-microsoft-com:vml" Requires="v">
                <p:oleObj spid="_x0000_s193873" name="Bitmap Image" r:id="rId9" imgW="2069841" imgH="1079555" progId="PBrush">
                  <p:embed/>
                </p:oleObj>
              </mc:Choice>
              <mc:Fallback>
                <p:oleObj name="Bitmap Image" r:id="rId9" imgW="2069841" imgH="1079555" progId="PBrush">
                  <p:embed/>
                  <p:pic>
                    <p:nvPicPr>
                      <p:cNvPr id="0" name="Picture 5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0200" y="1752600"/>
                        <a:ext cx="1727200" cy="903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79" name="Object 43"/>
          <p:cNvGraphicFramePr>
            <a:graphicFrameLocks noChangeAspect="1"/>
          </p:cNvGraphicFramePr>
          <p:nvPr/>
        </p:nvGraphicFramePr>
        <p:xfrm>
          <a:off x="4648200" y="1762125"/>
          <a:ext cx="1719263" cy="904875"/>
        </p:xfrm>
        <a:graphic>
          <a:graphicData uri="http://schemas.openxmlformats.org/presentationml/2006/ole">
            <mc:AlternateContent xmlns:mc="http://schemas.openxmlformats.org/markup-compatibility/2006">
              <mc:Choice xmlns:v="urn:schemas-microsoft-com:vml" Requires="v">
                <p:oleObj spid="_x0000_s193874" name="Bitmap Image" r:id="rId11" imgW="2063856" imgH="1079555" progId="PBrush">
                  <p:embed/>
                </p:oleObj>
              </mc:Choice>
              <mc:Fallback>
                <p:oleObj name="Bitmap Image" r:id="rId11" imgW="2063856" imgH="1079555" progId="PBrush">
                  <p:embed/>
                  <p:pic>
                    <p:nvPicPr>
                      <p:cNvPr id="0" name="Picture 5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48200" y="1762125"/>
                        <a:ext cx="1719263" cy="904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78" name="Object 42"/>
          <p:cNvGraphicFramePr>
            <a:graphicFrameLocks noChangeAspect="1"/>
          </p:cNvGraphicFramePr>
          <p:nvPr/>
        </p:nvGraphicFramePr>
        <p:xfrm>
          <a:off x="1524000" y="2743200"/>
          <a:ext cx="2076450" cy="927100"/>
        </p:xfrm>
        <a:graphic>
          <a:graphicData uri="http://schemas.openxmlformats.org/presentationml/2006/ole">
            <mc:AlternateContent xmlns:mc="http://schemas.openxmlformats.org/markup-compatibility/2006">
              <mc:Choice xmlns:v="urn:schemas-microsoft-com:vml" Requires="v">
                <p:oleObj spid="_x0000_s193875" name="Bitmap Image" r:id="rId13" imgW="2069841" imgH="926984" progId="PBrush">
                  <p:embed/>
                </p:oleObj>
              </mc:Choice>
              <mc:Fallback>
                <p:oleObj name="Bitmap Image" r:id="rId13" imgW="2069841" imgH="926984" progId="PBrush">
                  <p:embed/>
                  <p:pic>
                    <p:nvPicPr>
                      <p:cNvPr id="0" name="Picture 5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2743200"/>
                        <a:ext cx="2076450" cy="927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77" name="Object 41"/>
          <p:cNvGraphicFramePr>
            <a:graphicFrameLocks noChangeAspect="1"/>
          </p:cNvGraphicFramePr>
          <p:nvPr/>
        </p:nvGraphicFramePr>
        <p:xfrm>
          <a:off x="4648200" y="2743200"/>
          <a:ext cx="2063750" cy="933450"/>
        </p:xfrm>
        <a:graphic>
          <a:graphicData uri="http://schemas.openxmlformats.org/presentationml/2006/ole">
            <mc:AlternateContent xmlns:mc="http://schemas.openxmlformats.org/markup-compatibility/2006">
              <mc:Choice xmlns:v="urn:schemas-microsoft-com:vml" Requires="v">
                <p:oleObj spid="_x0000_s193876" name="Bitmap Image" r:id="rId15" imgW="2063856" imgH="933498" progId="PBrush">
                  <p:embed/>
                </p:oleObj>
              </mc:Choice>
              <mc:Fallback>
                <p:oleObj name="Bitmap Image" r:id="rId15" imgW="2063856" imgH="933498" progId="PBrush">
                  <p:embed/>
                  <p:pic>
                    <p:nvPicPr>
                      <p:cNvPr id="0" name="Picture 6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48200" y="2743200"/>
                        <a:ext cx="2063750" cy="93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74" name="Object 38"/>
          <p:cNvGraphicFramePr>
            <a:graphicFrameLocks noChangeAspect="1"/>
          </p:cNvGraphicFramePr>
          <p:nvPr/>
        </p:nvGraphicFramePr>
        <p:xfrm>
          <a:off x="1600200" y="4953000"/>
          <a:ext cx="1873250" cy="806450"/>
        </p:xfrm>
        <a:graphic>
          <a:graphicData uri="http://schemas.openxmlformats.org/presentationml/2006/ole">
            <mc:AlternateContent xmlns:mc="http://schemas.openxmlformats.org/markup-compatibility/2006">
              <mc:Choice xmlns:v="urn:schemas-microsoft-com:vml" Requires="v">
                <p:oleObj spid="_x0000_s193877" name="Bitmap Image" r:id="rId17" imgW="1860317" imgH="819048" progId="PBrush">
                  <p:embed/>
                </p:oleObj>
              </mc:Choice>
              <mc:Fallback>
                <p:oleObj name="Bitmap Image" r:id="rId17" imgW="1860317" imgH="819048" progId="PBrush">
                  <p:embed/>
                  <p:pic>
                    <p:nvPicPr>
                      <p:cNvPr id="0" name="Picture 6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00200" y="4953000"/>
                        <a:ext cx="1873250"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3573" name="Object 37"/>
          <p:cNvGraphicFramePr>
            <a:graphicFrameLocks noChangeAspect="1"/>
          </p:cNvGraphicFramePr>
          <p:nvPr/>
        </p:nvGraphicFramePr>
        <p:xfrm>
          <a:off x="4679950" y="4953000"/>
          <a:ext cx="1873250" cy="806450"/>
        </p:xfrm>
        <a:graphic>
          <a:graphicData uri="http://schemas.openxmlformats.org/presentationml/2006/ole">
            <mc:AlternateContent xmlns:mc="http://schemas.openxmlformats.org/markup-compatibility/2006">
              <mc:Choice xmlns:v="urn:schemas-microsoft-com:vml" Requires="v">
                <p:oleObj spid="_x0000_s193878" name="Bitmap Image" r:id="rId19" imgW="1860317" imgH="819048" progId="PBrush">
                  <p:embed/>
                </p:oleObj>
              </mc:Choice>
              <mc:Fallback>
                <p:oleObj name="Bitmap Image" r:id="rId19" imgW="1860317" imgH="819048" progId="PBrush">
                  <p:embed/>
                  <p:pic>
                    <p:nvPicPr>
                      <p:cNvPr id="0" name="Picture 6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79950" y="4953000"/>
                        <a:ext cx="1873250"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pPr algn="ct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u="sng" dirty="0"/>
          </a:p>
        </p:txBody>
      </p:sp>
      <p:sp>
        <p:nvSpPr>
          <p:cNvPr id="5" name="Slide Number Placeholder 4"/>
          <p:cNvSpPr>
            <a:spLocks noGrp="1"/>
          </p:cNvSpPr>
          <p:nvPr>
            <p:ph type="sldNum" sz="quarter" idx="12"/>
          </p:nvPr>
        </p:nvSpPr>
        <p:spPr/>
        <p:txBody>
          <a:bodyPr/>
          <a:lstStyle/>
          <a:p>
            <a:fld id="{283AAEF0-E1C5-40C2-BE36-2EA3B0A212F4}" type="slidenum">
              <a:rPr lang="en-US" smtClean="0"/>
              <a:pPr/>
              <a:t>5</a:t>
            </a:fld>
            <a:endParaRPr lang="en-US" dirty="0"/>
          </a:p>
        </p:txBody>
      </p:sp>
      <p:sp>
        <p:nvSpPr>
          <p:cNvPr id="4" name="TextBox 3"/>
          <p:cNvSpPr txBox="1"/>
          <p:nvPr/>
        </p:nvSpPr>
        <p:spPr>
          <a:xfrm>
            <a:off x="990600" y="1066800"/>
            <a:ext cx="7239000" cy="4247317"/>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Viola and Jones’ algorithm</a:t>
            </a:r>
          </a:p>
          <a:p>
            <a:pPr marL="914400" lvl="1" indent="-457200">
              <a:lnSpc>
                <a:spcPct val="150000"/>
              </a:lnSpc>
              <a:buFont typeface="+mj-lt"/>
              <a:buAutoNum type="arabicPeriod"/>
            </a:pPr>
            <a:r>
              <a:rPr lang="en-US" sz="2000" dirty="0" smtClean="0">
                <a:latin typeface="Arial" pitchFamily="34" charset="0"/>
                <a:cs typeface="Arial" pitchFamily="34" charset="0"/>
              </a:rPr>
              <a:t>Based on a variation of boosting technique called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t>
            </a:r>
          </a:p>
          <a:p>
            <a:pPr marL="914400" lvl="1" indent="-457200">
              <a:lnSpc>
                <a:spcPct val="150000"/>
              </a:lnSpc>
              <a:buFont typeface="+mj-lt"/>
              <a:buAutoNum type="arabicPeriod"/>
            </a:pPr>
            <a:endParaRPr lang="en-US" sz="2000" dirty="0" smtClean="0">
              <a:latin typeface="Arial" pitchFamily="34" charset="0"/>
              <a:cs typeface="Arial" pitchFamily="34" charset="0"/>
            </a:endParaRPr>
          </a:p>
          <a:p>
            <a:pPr marL="914400" lvl="1" indent="-457200">
              <a:lnSpc>
                <a:spcPct val="150000"/>
              </a:lnSpc>
              <a:buFont typeface="+mj-lt"/>
              <a:buAutoNum type="arabicPeriod"/>
            </a:pPr>
            <a:endParaRPr lang="en-US" sz="2000" dirty="0" smtClean="0">
              <a:latin typeface="Arial" pitchFamily="34" charset="0"/>
              <a:cs typeface="Arial" pitchFamily="34" charset="0"/>
            </a:endParaRPr>
          </a:p>
          <a:p>
            <a:pPr marL="914400" lvl="1" indent="-457200">
              <a:lnSpc>
                <a:spcPct val="150000"/>
              </a:lnSpc>
              <a:buFont typeface="+mj-lt"/>
              <a:buAutoNum type="arabicPeriod"/>
            </a:pPr>
            <a:endParaRPr lang="en-US" sz="2000" dirty="0" smtClean="0">
              <a:latin typeface="Arial" pitchFamily="34" charset="0"/>
              <a:cs typeface="Arial" pitchFamily="34" charset="0"/>
            </a:endParaRPr>
          </a:p>
          <a:p>
            <a:pPr marL="914400" lvl="1" indent="-457200">
              <a:lnSpc>
                <a:spcPct val="150000"/>
              </a:lnSpc>
              <a:buFont typeface="+mj-lt"/>
              <a:buAutoNum type="arabicPeriod"/>
            </a:pPr>
            <a:r>
              <a:rPr lang="en-US" sz="2000" dirty="0" smtClean="0">
                <a:latin typeface="Arial" pitchFamily="34" charset="0"/>
                <a:cs typeface="Arial" pitchFamily="34" charset="0"/>
              </a:rPr>
              <a:t>Employs a concept called integral image that greatly reduces the computations in the detection algorithm. </a:t>
            </a:r>
          </a:p>
          <a:p>
            <a:pPr marL="914400" lvl="1" indent="-457200">
              <a:lnSpc>
                <a:spcPct val="150000"/>
              </a:lnSpc>
              <a:buFont typeface="+mj-lt"/>
              <a:buAutoNum type="arabicPeriod"/>
            </a:pPr>
            <a:endParaRPr lang="en-US" sz="20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90600" y="457200"/>
            <a:ext cx="7848600" cy="762000"/>
          </a:xfrm>
          <a:prstGeom prst="rect">
            <a:avLst/>
          </a:prstGeom>
        </p:spPr>
        <p:txBody>
          <a:bodyPr anchor="ctr">
            <a:normAutofit fontScale="97500"/>
          </a:bodyPr>
          <a:lstStyle/>
          <a:p>
            <a:pPr algn="ctr">
              <a:spcBef>
                <a:spcPct val="0"/>
              </a:spcBef>
              <a:defRPr/>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Introduction</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4" cstate="print"/>
          <a:srcRect/>
          <a:stretch>
            <a:fillRect/>
          </a:stretch>
        </p:blipFill>
        <p:spPr bwMode="auto">
          <a:xfrm>
            <a:off x="3365384" y="4940214"/>
            <a:ext cx="2273416" cy="1689186"/>
          </a:xfrm>
          <a:prstGeom prst="rect">
            <a:avLst/>
          </a:prstGeom>
          <a:noFill/>
          <a:ln w="9525">
            <a:noFill/>
            <a:miter lim="800000"/>
            <a:headEnd/>
            <a:tailEnd/>
          </a:ln>
        </p:spPr>
      </p:pic>
      <p:pic>
        <p:nvPicPr>
          <p:cNvPr id="10" name="Picture 9" descr="AdaBoost2.jpg"/>
          <p:cNvPicPr>
            <a:picLocks noChangeAspect="1"/>
          </p:cNvPicPr>
          <p:nvPr/>
        </p:nvPicPr>
        <p:blipFill>
          <a:blip r:embed="rId5" cstate="print"/>
          <a:stretch>
            <a:fillRect/>
          </a:stretch>
        </p:blipFill>
        <p:spPr>
          <a:xfrm>
            <a:off x="3350641" y="2165985"/>
            <a:ext cx="2288159" cy="1720215"/>
          </a:xfrm>
          <a:prstGeom prst="rect">
            <a:avLst/>
          </a:prstGeom>
          <a:noFill/>
        </p:spPr>
      </p:pic>
      <p:sp>
        <p:nvSpPr>
          <p:cNvPr id="11" name="Rectangle 10"/>
          <p:cNvSpPr/>
          <p:nvPr/>
        </p:nvSpPr>
        <p:spPr>
          <a:xfrm>
            <a:off x="-76200" y="6490156"/>
            <a:ext cx="2408032" cy="215444"/>
          </a:xfrm>
          <a:prstGeom prst="rect">
            <a:avLst/>
          </a:prstGeom>
        </p:spPr>
        <p:txBody>
          <a:bodyPr wrap="none">
            <a:spAutoFit/>
          </a:bodyPr>
          <a:lstStyle/>
          <a:p>
            <a:r>
              <a:rPr lang="en-US" sz="800" dirty="0" smtClean="0"/>
              <a:t>First image Ref: http://cs.adelaide.edu.au/~paulp/</a:t>
            </a:r>
            <a:endParaRPr lang="en-US" sz="800" dirty="0"/>
          </a:p>
        </p:txBody>
      </p:sp>
      <p:sp>
        <p:nvSpPr>
          <p:cNvPr id="12" name="Rectangle 11"/>
          <p:cNvSpPr/>
          <p:nvPr/>
        </p:nvSpPr>
        <p:spPr>
          <a:xfrm>
            <a:off x="-76200" y="6642556"/>
            <a:ext cx="5715000" cy="215444"/>
          </a:xfrm>
          <a:prstGeom prst="rect">
            <a:avLst/>
          </a:prstGeom>
        </p:spPr>
        <p:txBody>
          <a:bodyPr wrap="square">
            <a:spAutoFit/>
          </a:bodyPr>
          <a:lstStyle/>
          <a:p>
            <a:r>
              <a:rPr lang="en-US" sz="800" dirty="0" smtClean="0"/>
              <a:t>Second image Ref: http://www.codeproject.com/Articles/441226/Haar-feature-Object-Detection-in-Csharp</a:t>
            </a:r>
            <a:endParaRPr lang="en-US" sz="800"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mages.jpg"/>
          <p:cNvPicPr>
            <a:picLocks noChangeAspect="1"/>
          </p:cNvPicPr>
          <p:nvPr/>
        </p:nvPicPr>
        <p:blipFill>
          <a:blip r:embed="rId4" cstate="print"/>
          <a:stretch>
            <a:fillRect/>
          </a:stretch>
        </p:blipFill>
        <p:spPr>
          <a:xfrm>
            <a:off x="0" y="0"/>
            <a:ext cx="990600" cy="886326"/>
          </a:xfrm>
          <a:prstGeom prst="rect">
            <a:avLst/>
          </a:prstGeom>
        </p:spPr>
      </p:pic>
      <p:sp>
        <p:nvSpPr>
          <p:cNvPr id="10" name="Title 1"/>
          <p:cNvSpPr>
            <a:spLocks noGrp="1"/>
          </p:cNvSpPr>
          <p:nvPr>
            <p:ph type="title"/>
          </p:nvPr>
        </p:nvSpPr>
        <p:spPr>
          <a:xfrm>
            <a:off x="838200" y="152400"/>
            <a:ext cx="7848600" cy="685800"/>
          </a:xfrm>
        </p:spPr>
        <p:txBody>
          <a:bodyPr>
            <a:normAutofit/>
          </a:bodyPr>
          <a:lstStyle/>
          <a:p>
            <a:pPr algn="ctr"/>
            <a:r>
              <a:rPr lang="en-US" sz="2400" dirty="0" smtClean="0">
                <a:latin typeface="Arial" pitchFamily="34" charset="0"/>
                <a:cs typeface="Arial" pitchFamily="34" charset="0"/>
              </a:rPr>
              <a:t>Results </a:t>
            </a:r>
            <a:r>
              <a:rPr lang="en-US" sz="2400" dirty="0">
                <a:latin typeface="Arial" pitchFamily="34" charset="0"/>
                <a:cs typeface="Arial" pitchFamily="34" charset="0"/>
              </a:rPr>
              <a:t>after retraining </a:t>
            </a:r>
            <a:r>
              <a:rPr lang="en-US" sz="2400" dirty="0" smtClean="0">
                <a:latin typeface="Arial" pitchFamily="34" charset="0"/>
                <a:cs typeface="Arial" pitchFamily="34" charset="0"/>
              </a:rPr>
              <a:t>Cont…</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50</a:t>
            </a:fld>
            <a:endParaRPr lang="en-US" dirty="0"/>
          </a:p>
        </p:txBody>
      </p:sp>
      <p:graphicFrame>
        <p:nvGraphicFramePr>
          <p:cNvPr id="14" name="Table 13"/>
          <p:cNvGraphicFramePr>
            <a:graphicFrameLocks noGrp="1"/>
          </p:cNvGraphicFramePr>
          <p:nvPr/>
        </p:nvGraphicFramePr>
        <p:xfrm>
          <a:off x="381000" y="1219201"/>
          <a:ext cx="8382000" cy="4790755"/>
        </p:xfrm>
        <a:graphic>
          <a:graphicData uri="http://schemas.openxmlformats.org/drawingml/2006/table">
            <a:tbl>
              <a:tblPr/>
              <a:tblGrid>
                <a:gridCol w="3723441"/>
                <a:gridCol w="3691260"/>
                <a:gridCol w="967299"/>
              </a:tblGrid>
              <a:tr h="533399">
                <a:tc>
                  <a:txBody>
                    <a:bodyPr/>
                    <a:lstStyle/>
                    <a:p>
                      <a:pPr marL="0" marR="0" algn="just">
                        <a:lnSpc>
                          <a:spcPct val="200000"/>
                        </a:lnSpc>
                        <a:spcBef>
                          <a:spcPts val="0"/>
                        </a:spcBef>
                        <a:spcAft>
                          <a:spcPts val="0"/>
                        </a:spcAft>
                      </a:pPr>
                      <a:r>
                        <a:rPr lang="en-GB" sz="900" b="1" dirty="0">
                          <a:latin typeface="Calibri"/>
                          <a:ea typeface="Calibri"/>
                          <a:cs typeface="Times New Roman"/>
                        </a:rPr>
                        <a:t>Output</a:t>
                      </a:r>
                      <a:endParaRPr lang="en-US" sz="10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a:latin typeface="Calibri"/>
                          <a:ea typeface="Calibri"/>
                          <a:cs typeface="Times New Roman"/>
                        </a:rPr>
                        <a:t>After re-training</a:t>
                      </a:r>
                      <a:endParaRPr lang="en-US" sz="10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200000"/>
                        </a:lnSpc>
                        <a:spcBef>
                          <a:spcPts val="0"/>
                        </a:spcBef>
                        <a:spcAft>
                          <a:spcPts val="0"/>
                        </a:spcAft>
                      </a:pPr>
                      <a:r>
                        <a:rPr lang="en-GB" sz="900" b="1" dirty="0">
                          <a:latin typeface="Calibri"/>
                          <a:ea typeface="Calibri"/>
                          <a:cs typeface="Times New Roman"/>
                        </a:rPr>
                        <a:t>Re-training time (seconds)</a:t>
                      </a:r>
                      <a:endParaRPr lang="en-US" sz="10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23">
                <a:tc>
                  <a:txBody>
                    <a:bodyPr/>
                    <a:lstStyle/>
                    <a:p>
                      <a:pPr marL="0" marR="0" algn="ctr">
                        <a:lnSpc>
                          <a:spcPct val="115000"/>
                        </a:lnSpc>
                        <a:spcBef>
                          <a:spcPts val="0"/>
                        </a:spcBef>
                        <a:spcAft>
                          <a:spcPts val="1000"/>
                        </a:spcAft>
                      </a:pPr>
                      <a:endParaRPr lang="en-US" sz="12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2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0" lang="en-US" sz="1500" kern="1200" dirty="0" smtClean="0">
                          <a:solidFill>
                            <a:schemeClr val="tx1"/>
                          </a:solidFill>
                          <a:latin typeface="+mn-lt"/>
                          <a:ea typeface="+mn-ea"/>
                          <a:cs typeface="+mn-cs"/>
                        </a:rPr>
                        <a:t>187.6</a:t>
                      </a:r>
                      <a:endParaRPr lang="en-US" sz="1500" dirty="0"/>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23">
                <a:tc>
                  <a:txBody>
                    <a:bodyPr/>
                    <a:lstStyle/>
                    <a:p>
                      <a:pPr marL="0" marR="0" algn="ctr">
                        <a:lnSpc>
                          <a:spcPct val="115000"/>
                        </a:lnSpc>
                        <a:spcBef>
                          <a:spcPts val="0"/>
                        </a:spcBef>
                        <a:spcAft>
                          <a:spcPts val="1000"/>
                        </a:spcAft>
                      </a:pPr>
                      <a:endParaRPr lang="en-US" sz="12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2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kumimoji="0" lang="en-US" sz="1500" kern="1200" dirty="0" smtClean="0">
                          <a:solidFill>
                            <a:schemeClr val="tx1"/>
                          </a:solidFill>
                          <a:latin typeface="+mn-lt"/>
                          <a:ea typeface="+mn-ea"/>
                          <a:cs typeface="+mn-cs"/>
                        </a:rPr>
                        <a:t>187.6</a:t>
                      </a:r>
                      <a:endParaRPr lang="en-US" sz="15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23">
                <a:tc>
                  <a:txBody>
                    <a:bodyPr/>
                    <a:lstStyle/>
                    <a:p>
                      <a:pPr marL="0" marR="0" algn="ctr">
                        <a:lnSpc>
                          <a:spcPct val="115000"/>
                        </a:lnSpc>
                        <a:spcBef>
                          <a:spcPts val="0"/>
                        </a:spcBef>
                        <a:spcAft>
                          <a:spcPts val="1000"/>
                        </a:spcAft>
                      </a:pPr>
                      <a:endParaRPr lang="en-US" sz="12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20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kumimoji="0" lang="en-US" sz="1500" kern="1200" dirty="0" smtClean="0">
                          <a:solidFill>
                            <a:schemeClr val="tx1"/>
                          </a:solidFill>
                          <a:latin typeface="+mn-lt"/>
                          <a:ea typeface="+mn-ea"/>
                          <a:cs typeface="+mn-cs"/>
                        </a:rPr>
                        <a:t>192.6</a:t>
                      </a:r>
                      <a:endParaRPr lang="en-US" sz="15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23">
                <a:tc>
                  <a:txBody>
                    <a:bodyPr/>
                    <a:lstStyle/>
                    <a:p>
                      <a:pPr marL="0" marR="0" algn="ctr">
                        <a:lnSpc>
                          <a:spcPct val="115000"/>
                        </a:lnSpc>
                        <a:spcBef>
                          <a:spcPts val="0"/>
                        </a:spcBef>
                        <a:spcAft>
                          <a:spcPts val="1000"/>
                        </a:spcAft>
                      </a:pPr>
                      <a:endParaRPr lang="en-US" sz="12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2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kumimoji="0" lang="en-US" sz="1500" kern="1200" dirty="0" smtClean="0">
                          <a:solidFill>
                            <a:schemeClr val="tx1"/>
                          </a:solidFill>
                          <a:latin typeface="+mn-lt"/>
                          <a:ea typeface="+mn-ea"/>
                          <a:cs typeface="+mn-cs"/>
                        </a:rPr>
                        <a:t>188.2</a:t>
                      </a:r>
                      <a:endParaRPr lang="en-US" sz="15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8423">
                <a:tc>
                  <a:txBody>
                    <a:bodyPr/>
                    <a:lstStyle/>
                    <a:p>
                      <a:pPr marL="0" marR="0" algn="ctr">
                        <a:lnSpc>
                          <a:spcPct val="115000"/>
                        </a:lnSpc>
                        <a:spcBef>
                          <a:spcPts val="0"/>
                        </a:spcBef>
                        <a:spcAft>
                          <a:spcPts val="1000"/>
                        </a:spcAft>
                      </a:pPr>
                      <a:endParaRPr lang="en-US" sz="12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endParaRPr lang="en-US" sz="12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kumimoji="0" lang="en-US" sz="1500" kern="1200" dirty="0" smtClean="0">
                          <a:solidFill>
                            <a:schemeClr val="tx1"/>
                          </a:solidFill>
                          <a:latin typeface="+mn-lt"/>
                          <a:ea typeface="+mn-ea"/>
                          <a:cs typeface="+mn-cs"/>
                        </a:rPr>
                        <a:t>190.3</a:t>
                      </a:r>
                      <a:endParaRPr lang="en-US" sz="1500" dirty="0">
                        <a:latin typeface="Calibri"/>
                        <a:ea typeface="Calibri"/>
                        <a:cs typeface="Times New Roman"/>
                      </a:endParaRPr>
                    </a:p>
                  </a:txBody>
                  <a:tcPr marL="65012" marR="650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96637" name="Object 29"/>
          <p:cNvGraphicFramePr>
            <a:graphicFrameLocks noChangeAspect="1"/>
          </p:cNvGraphicFramePr>
          <p:nvPr/>
        </p:nvGraphicFramePr>
        <p:xfrm>
          <a:off x="1616075" y="5181600"/>
          <a:ext cx="593725" cy="790575"/>
        </p:xfrm>
        <a:graphic>
          <a:graphicData uri="http://schemas.openxmlformats.org/presentationml/2006/ole">
            <mc:AlternateContent xmlns:mc="http://schemas.openxmlformats.org/markup-compatibility/2006">
              <mc:Choice xmlns:v="urn:schemas-microsoft-com:vml" Requires="v">
                <p:oleObj spid="_x0000_s196998" name="Bitmap Image" r:id="rId5" imgW="857143" imgH="1136508" progId="PBrush">
                  <p:embed/>
                </p:oleObj>
              </mc:Choice>
              <mc:Fallback>
                <p:oleObj name="Bitmap Image" r:id="rId5" imgW="857143" imgH="1136508" progId="PBrush">
                  <p:embed/>
                  <p:pic>
                    <p:nvPicPr>
                      <p:cNvPr id="0" name="Picture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6075" y="5181600"/>
                        <a:ext cx="593725" cy="79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36" name="Object 28"/>
          <p:cNvGraphicFramePr>
            <a:graphicFrameLocks noChangeAspect="1"/>
          </p:cNvGraphicFramePr>
          <p:nvPr/>
        </p:nvGraphicFramePr>
        <p:xfrm>
          <a:off x="5443537" y="5181600"/>
          <a:ext cx="576263" cy="766763"/>
        </p:xfrm>
        <a:graphic>
          <a:graphicData uri="http://schemas.openxmlformats.org/presentationml/2006/ole">
            <mc:AlternateContent xmlns:mc="http://schemas.openxmlformats.org/markup-compatibility/2006">
              <mc:Choice xmlns:v="urn:schemas-microsoft-com:vml" Requires="v">
                <p:oleObj spid="_x0000_s196999" name="Bitmap Image" r:id="rId7" imgW="851094" imgH="1124008" progId="PBrush">
                  <p:embed/>
                </p:oleObj>
              </mc:Choice>
              <mc:Fallback>
                <p:oleObj name="Bitmap Image" r:id="rId7" imgW="851094" imgH="1124008" progId="PBrush">
                  <p:embed/>
                  <p:pic>
                    <p:nvPicPr>
                      <p:cNvPr id="0" name="Picture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3537" y="5181600"/>
                        <a:ext cx="576263" cy="76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9" name="Object 21"/>
          <p:cNvGraphicFramePr>
            <a:graphicFrameLocks noChangeAspect="1"/>
          </p:cNvGraphicFramePr>
          <p:nvPr/>
        </p:nvGraphicFramePr>
        <p:xfrm>
          <a:off x="1727200" y="1828800"/>
          <a:ext cx="787400" cy="603250"/>
        </p:xfrm>
        <a:graphic>
          <a:graphicData uri="http://schemas.openxmlformats.org/presentationml/2006/ole">
            <mc:AlternateContent xmlns:mc="http://schemas.openxmlformats.org/markup-compatibility/2006">
              <mc:Choice xmlns:v="urn:schemas-microsoft-com:vml" Requires="v">
                <p:oleObj spid="_x0000_s197000" name="Bitmap Image" r:id="rId9" imgW="787302" imgH="603387" progId="PBrush">
                  <p:embed/>
                </p:oleObj>
              </mc:Choice>
              <mc:Fallback>
                <p:oleObj name="Bitmap Image" r:id="rId9" imgW="787302" imgH="603387" progId="PBrush">
                  <p:embed/>
                  <p:pic>
                    <p:nvPicPr>
                      <p:cNvPr id="0" name="Picture 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27200" y="1828800"/>
                        <a:ext cx="787400" cy="60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8" name="Object 20"/>
          <p:cNvGraphicFramePr>
            <a:graphicFrameLocks noChangeAspect="1"/>
          </p:cNvGraphicFramePr>
          <p:nvPr/>
        </p:nvGraphicFramePr>
        <p:xfrm>
          <a:off x="5473700" y="1828800"/>
          <a:ext cx="774700" cy="596900"/>
        </p:xfrm>
        <a:graphic>
          <a:graphicData uri="http://schemas.openxmlformats.org/presentationml/2006/ole">
            <mc:AlternateContent xmlns:mc="http://schemas.openxmlformats.org/markup-compatibility/2006">
              <mc:Choice xmlns:v="urn:schemas-microsoft-com:vml" Requires="v">
                <p:oleObj spid="_x0000_s197001" name="Bitmap Image" r:id="rId11" imgW="774740" imgH="596931" progId="PBrush">
                  <p:embed/>
                </p:oleObj>
              </mc:Choice>
              <mc:Fallback>
                <p:oleObj name="Bitmap Image" r:id="rId11" imgW="774740" imgH="596931" progId="PBrush">
                  <p:embed/>
                  <p:pic>
                    <p:nvPicPr>
                      <p:cNvPr id="0" name="Picture 4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73700" y="1828800"/>
                        <a:ext cx="774700" cy="596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7" name="Object 19"/>
          <p:cNvGraphicFramePr>
            <a:graphicFrameLocks noChangeAspect="1"/>
          </p:cNvGraphicFramePr>
          <p:nvPr/>
        </p:nvGraphicFramePr>
        <p:xfrm>
          <a:off x="1685925" y="2590800"/>
          <a:ext cx="1133475" cy="849313"/>
        </p:xfrm>
        <a:graphic>
          <a:graphicData uri="http://schemas.openxmlformats.org/presentationml/2006/ole">
            <mc:AlternateContent xmlns:mc="http://schemas.openxmlformats.org/markup-compatibility/2006">
              <mc:Choice xmlns:v="urn:schemas-microsoft-com:vml" Requires="v">
                <p:oleObj spid="_x0000_s197002" name="Bitmap Image" r:id="rId13" imgW="1371670" imgH="1028934" progId="PBrush">
                  <p:embed/>
                </p:oleObj>
              </mc:Choice>
              <mc:Fallback>
                <p:oleObj name="Bitmap Image" r:id="rId13" imgW="1371670" imgH="1028934" progId="PBrush">
                  <p:embed/>
                  <p:pic>
                    <p:nvPicPr>
                      <p:cNvPr id="0" name="Picture 4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85925" y="2590800"/>
                        <a:ext cx="1133475" cy="849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6" name="Object 18"/>
          <p:cNvGraphicFramePr>
            <a:graphicFrameLocks noChangeAspect="1"/>
          </p:cNvGraphicFramePr>
          <p:nvPr/>
        </p:nvGraphicFramePr>
        <p:xfrm>
          <a:off x="5486400" y="2590800"/>
          <a:ext cx="1114425" cy="838200"/>
        </p:xfrm>
        <a:graphic>
          <a:graphicData uri="http://schemas.openxmlformats.org/presentationml/2006/ole">
            <mc:AlternateContent xmlns:mc="http://schemas.openxmlformats.org/markup-compatibility/2006">
              <mc:Choice xmlns:v="urn:schemas-microsoft-com:vml" Requires="v">
                <p:oleObj spid="_x0000_s197003" name="Bitmap Image" r:id="rId15" imgW="1365079" imgH="1009880" progId="PBrush">
                  <p:embed/>
                </p:oleObj>
              </mc:Choice>
              <mc:Fallback>
                <p:oleObj name="Bitmap Image" r:id="rId15" imgW="1365079" imgH="1009880" progId="PBrush">
                  <p:embed/>
                  <p:pic>
                    <p:nvPicPr>
                      <p:cNvPr id="0" name="Picture 4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86400" y="2590800"/>
                        <a:ext cx="1114425"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3" name="Object 15"/>
          <p:cNvGraphicFramePr>
            <a:graphicFrameLocks noChangeAspect="1"/>
          </p:cNvGraphicFramePr>
          <p:nvPr/>
        </p:nvGraphicFramePr>
        <p:xfrm>
          <a:off x="1676400" y="3505200"/>
          <a:ext cx="596900" cy="755650"/>
        </p:xfrm>
        <a:graphic>
          <a:graphicData uri="http://schemas.openxmlformats.org/presentationml/2006/ole">
            <mc:AlternateContent xmlns:mc="http://schemas.openxmlformats.org/markup-compatibility/2006">
              <mc:Choice xmlns:v="urn:schemas-microsoft-com:vml" Requires="v">
                <p:oleObj spid="_x0000_s197004" name="Bitmap Image" r:id="rId17" imgW="590372" imgH="755689" progId="PBrush">
                  <p:embed/>
                </p:oleObj>
              </mc:Choice>
              <mc:Fallback>
                <p:oleObj name="Bitmap Image" r:id="rId17" imgW="590372" imgH="755689" progId="PBrush">
                  <p:embed/>
                  <p:pic>
                    <p:nvPicPr>
                      <p:cNvPr id="0" name="Picture 4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76400" y="3505200"/>
                        <a:ext cx="596900" cy="755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2" name="Object 14"/>
          <p:cNvGraphicFramePr>
            <a:graphicFrameLocks noChangeAspect="1"/>
          </p:cNvGraphicFramePr>
          <p:nvPr/>
        </p:nvGraphicFramePr>
        <p:xfrm>
          <a:off x="5486400" y="3498850"/>
          <a:ext cx="596900" cy="768350"/>
        </p:xfrm>
        <a:graphic>
          <a:graphicData uri="http://schemas.openxmlformats.org/presentationml/2006/ole">
            <mc:AlternateContent xmlns:mc="http://schemas.openxmlformats.org/markup-compatibility/2006">
              <mc:Choice xmlns:v="urn:schemas-microsoft-com:vml" Requires="v">
                <p:oleObj spid="_x0000_s197005" name="Bitmap Image" r:id="rId19" imgW="590372" imgH="762174" progId="PBrush">
                  <p:embed/>
                </p:oleObj>
              </mc:Choice>
              <mc:Fallback>
                <p:oleObj name="Bitmap Image" r:id="rId19" imgW="590372" imgH="762174" progId="PBrush">
                  <p:embed/>
                  <p:pic>
                    <p:nvPicPr>
                      <p:cNvPr id="0" name="Picture 4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86400" y="3498850"/>
                        <a:ext cx="596900"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1" name="Object 13"/>
          <p:cNvGraphicFramePr>
            <a:graphicFrameLocks noChangeAspect="1"/>
          </p:cNvGraphicFramePr>
          <p:nvPr/>
        </p:nvGraphicFramePr>
        <p:xfrm>
          <a:off x="1625600" y="4343400"/>
          <a:ext cx="1041400" cy="779462"/>
        </p:xfrm>
        <a:graphic>
          <a:graphicData uri="http://schemas.openxmlformats.org/presentationml/2006/ole">
            <mc:AlternateContent xmlns:mc="http://schemas.openxmlformats.org/markup-compatibility/2006">
              <mc:Choice xmlns:v="urn:schemas-microsoft-com:vml" Requires="v">
                <p:oleObj spid="_x0000_s197006" name="Bitmap Image" r:id="rId21" imgW="1892063" imgH="1403175" progId="PBrush">
                  <p:embed/>
                </p:oleObj>
              </mc:Choice>
              <mc:Fallback>
                <p:oleObj name="Bitmap Image" r:id="rId21" imgW="1892063" imgH="1403175" progId="PBrush">
                  <p:embed/>
                  <p:pic>
                    <p:nvPicPr>
                      <p:cNvPr id="0" name="Picture 4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25600" y="4343400"/>
                        <a:ext cx="1041400" cy="779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6620" name="Object 12"/>
          <p:cNvGraphicFramePr>
            <a:graphicFrameLocks noChangeAspect="1"/>
          </p:cNvGraphicFramePr>
          <p:nvPr/>
        </p:nvGraphicFramePr>
        <p:xfrm>
          <a:off x="5486400" y="4325938"/>
          <a:ext cx="1033463" cy="779462"/>
        </p:xfrm>
        <a:graphic>
          <a:graphicData uri="http://schemas.openxmlformats.org/presentationml/2006/ole">
            <mc:AlternateContent xmlns:mc="http://schemas.openxmlformats.org/markup-compatibility/2006">
              <mc:Choice xmlns:v="urn:schemas-microsoft-com:vml" Requires="v">
                <p:oleObj spid="_x0000_s197007" name="Bitmap Image" r:id="rId23" imgW="1879697" imgH="1403175" progId="PBrush">
                  <p:embed/>
                </p:oleObj>
              </mc:Choice>
              <mc:Fallback>
                <p:oleObj name="Bitmap Image" r:id="rId23" imgW="1879697" imgH="1403175" progId="PBrush">
                  <p:embed/>
                  <p:pic>
                    <p:nvPicPr>
                      <p:cNvPr id="0" name="Picture 4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486400" y="4325938"/>
                        <a:ext cx="1033463" cy="779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1143000"/>
          </a:xfrm>
        </p:spPr>
        <p:txBody>
          <a:bodyPr>
            <a:normAutofit/>
          </a:bodyPr>
          <a:lstStyle/>
          <a:p>
            <a:pPr algn="ctr"/>
            <a:r>
              <a:rPr lang="en-US" sz="2400" dirty="0" smtClean="0">
                <a:latin typeface="Arial" pitchFamily="34" charset="0"/>
                <a:cs typeface="Arial" pitchFamily="34" charset="0"/>
              </a:rPr>
              <a:t>Conclusion</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51</a:t>
            </a:fld>
            <a:endParaRPr lang="en-US" dirty="0"/>
          </a:p>
        </p:txBody>
      </p:sp>
      <p:sp>
        <p:nvSpPr>
          <p:cNvPr id="4" name="TextBox 3"/>
          <p:cNvSpPr txBox="1"/>
          <p:nvPr/>
        </p:nvSpPr>
        <p:spPr>
          <a:xfrm>
            <a:off x="990600" y="1066800"/>
            <a:ext cx="7239000" cy="4339650"/>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This </a:t>
            </a:r>
            <a:r>
              <a:rPr lang="en-US" sz="2000" dirty="0" smtClean="0">
                <a:latin typeface="Arial" pitchFamily="34" charset="0"/>
                <a:cs typeface="Arial" pitchFamily="34" charset="0"/>
              </a:rPr>
              <a:t>paper presents </a:t>
            </a:r>
            <a:r>
              <a:rPr lang="en-US" sz="2000" dirty="0" smtClean="0">
                <a:latin typeface="Arial" pitchFamily="34" charset="0"/>
                <a:cs typeface="Arial" pitchFamily="34" charset="0"/>
              </a:rPr>
              <a:t>a generalized object detection framework such that:</a:t>
            </a:r>
          </a:p>
          <a:p>
            <a:pPr marL="914400" lvl="1" indent="-457200">
              <a:lnSpc>
                <a:spcPct val="150000"/>
              </a:lnSpc>
              <a:buFont typeface="Arial" pitchFamily="34" charset="0"/>
              <a:buChar char="•"/>
            </a:pPr>
            <a:r>
              <a:rPr lang="en-US" sz="1600" dirty="0" smtClean="0">
                <a:latin typeface="Arial" pitchFamily="34" charset="0"/>
                <a:cs typeface="Arial" pitchFamily="34" charset="0"/>
              </a:rPr>
              <a:t>the system can efficiently adapt to misclassified data and be retrained within a few </a:t>
            </a:r>
            <a:r>
              <a:rPr lang="en-US" sz="1600" dirty="0" smtClean="0">
                <a:latin typeface="Arial" pitchFamily="34" charset="0"/>
                <a:cs typeface="Arial" pitchFamily="34" charset="0"/>
              </a:rPr>
              <a:t>minutes or less. </a:t>
            </a:r>
            <a:endParaRPr lang="en-US" sz="16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We reduce this execution time through two major contributions:</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914400" lvl="1" indent="-457200">
              <a:lnSpc>
                <a:spcPct val="150000"/>
              </a:lnSpc>
              <a:buFont typeface="+mj-lt"/>
              <a:buAutoNum type="arabicPeriod"/>
            </a:pPr>
            <a:r>
              <a:rPr lang="en-US" sz="1600" dirty="0" smtClean="0">
                <a:latin typeface="Arial" pitchFamily="34" charset="0"/>
                <a:cs typeface="Arial" pitchFamily="34" charset="0"/>
              </a:rPr>
              <a:t>A highly parallel and distributed </a:t>
            </a:r>
            <a:r>
              <a:rPr lang="en-US" sz="1600" dirty="0" err="1" smtClean="0">
                <a:latin typeface="Arial" pitchFamily="34" charset="0"/>
                <a:cs typeface="Arial" pitchFamily="34" charset="0"/>
              </a:rPr>
              <a:t>AdaBoost</a:t>
            </a:r>
            <a:r>
              <a:rPr lang="en-US" sz="1600" dirty="0" smtClean="0">
                <a:latin typeface="Arial" pitchFamily="34" charset="0"/>
                <a:cs typeface="Arial" pitchFamily="34" charset="0"/>
              </a:rPr>
              <a:t> algorithm that exploits the multiple cores in a CPU and uses </a:t>
            </a:r>
            <a:r>
              <a:rPr lang="en-US" sz="1600" dirty="0" smtClean="0">
                <a:latin typeface="Arial" pitchFamily="34" charset="0"/>
                <a:cs typeface="Arial" pitchFamily="34" charset="0"/>
              </a:rPr>
              <a:t>multiple machines.</a:t>
            </a:r>
            <a:endParaRPr lang="en-US" sz="16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7239000" cy="3739485"/>
          </a:xfrm>
          <a:prstGeom prst="rect">
            <a:avLst/>
          </a:prstGeom>
          <a:noFill/>
        </p:spPr>
        <p:txBody>
          <a:bodyPr wrap="square" rtlCol="0">
            <a:spAutoFit/>
          </a:bodyPr>
          <a:lstStyle/>
          <a:p>
            <a:pPr marL="1371600" lvl="2" indent="-457200">
              <a:lnSpc>
                <a:spcPct val="150000"/>
              </a:lnSpc>
              <a:buFont typeface="+mj-lt"/>
              <a:buAutoNum type="arabicPeriod" startAt="2"/>
            </a:pPr>
            <a:r>
              <a:rPr lang="en-US" sz="1600" dirty="0" smtClean="0">
                <a:latin typeface="Arial" pitchFamily="34" charset="0"/>
                <a:cs typeface="Arial" pitchFamily="34" charset="0"/>
              </a:rPr>
              <a:t>Development of a methodology to create a much smaller optimized training subset than is normally used, to reduce the training execution time further. </a:t>
            </a:r>
          </a:p>
          <a:p>
            <a:pPr marL="1371600" lvl="2" indent="-457200">
              <a:lnSpc>
                <a:spcPct val="150000"/>
              </a:lnSpc>
              <a:buFont typeface="+mj-lt"/>
              <a:buAutoNum type="arabicPeriod" startAt="2"/>
            </a:pPr>
            <a:endParaRPr lang="en-US" dirty="0" smtClean="0">
              <a:latin typeface="Arial" pitchFamily="34" charset="0"/>
              <a:cs typeface="Arial" pitchFamily="34" charset="0"/>
            </a:endParaRPr>
          </a:p>
          <a:p>
            <a:pPr marL="914400" lvl="1" indent="-457200">
              <a:lnSpc>
                <a:spcPct val="150000"/>
              </a:lnSpc>
              <a:buFont typeface="Arial" pitchFamily="34" charset="0"/>
              <a:buChar char="•"/>
            </a:pPr>
            <a:r>
              <a:rPr lang="en-US" sz="2000" dirty="0" smtClean="0">
                <a:latin typeface="Arial" pitchFamily="34" charset="0"/>
                <a:cs typeface="Arial" pitchFamily="34" charset="0"/>
              </a:rPr>
              <a:t>Finally, we incorporate our parallel and distributed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algorithm along with the optimized training subset into a generalized object detection framework</a:t>
            </a:r>
          </a:p>
          <a:p>
            <a:pPr marL="1371600" lvl="2" indent="-457200">
              <a:lnSpc>
                <a:spcPct val="150000"/>
              </a:lnSpc>
              <a:buFont typeface="Arial" pitchFamily="34" charset="0"/>
              <a:buChar char="•"/>
            </a:pPr>
            <a:r>
              <a:rPr lang="en-US" sz="1600" dirty="0" smtClean="0">
                <a:latin typeface="Arial" pitchFamily="34" charset="0"/>
                <a:cs typeface="Arial" pitchFamily="34" charset="0"/>
              </a:rPr>
              <a:t>that efficiently adapts to misclassified data and can be retrained within a few minutes or less.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a:spLocks noGrp="1"/>
          </p:cNvSpPr>
          <p:nvPr>
            <p:ph type="title"/>
          </p:nvPr>
        </p:nvSpPr>
        <p:spPr>
          <a:xfrm>
            <a:off x="838200" y="-152400"/>
            <a:ext cx="7848600" cy="1143000"/>
          </a:xfrm>
        </p:spPr>
        <p:txBody>
          <a:bodyPr>
            <a:normAutofit/>
          </a:bodyPr>
          <a:lstStyle/>
          <a:p>
            <a:pPr algn="ctr"/>
            <a:r>
              <a:rPr lang="en-US" sz="2400" dirty="0" smtClean="0">
                <a:latin typeface="Arial" pitchFamily="34" charset="0"/>
                <a:cs typeface="Arial" pitchFamily="34" charset="0"/>
              </a:rPr>
              <a:t>Conclusion </a:t>
            </a:r>
            <a:r>
              <a:rPr lang="en-US" sz="2400" dirty="0" err="1" smtClean="0">
                <a:latin typeface="Arial" pitchFamily="34" charset="0"/>
                <a:cs typeface="Arial" pitchFamily="34" charset="0"/>
              </a:rPr>
              <a:t>Cont</a:t>
            </a:r>
            <a:r>
              <a:rPr lang="en-US" sz="2400" dirty="0" smtClean="0">
                <a:latin typeface="Arial" pitchFamily="34" charset="0"/>
                <a:cs typeface="Arial" pitchFamily="34" charset="0"/>
              </a:rPr>
              <a:t>…</a:t>
            </a:r>
          </a:p>
        </p:txBody>
      </p:sp>
      <p:sp>
        <p:nvSpPr>
          <p:cNvPr id="5" name="Slide Number Placeholder 4"/>
          <p:cNvSpPr>
            <a:spLocks noGrp="1"/>
          </p:cNvSpPr>
          <p:nvPr>
            <p:ph type="sldNum" sz="quarter" idx="12"/>
          </p:nvPr>
        </p:nvSpPr>
        <p:spPr/>
        <p:txBody>
          <a:bodyPr/>
          <a:lstStyle/>
          <a:p>
            <a:fld id="{283AAEF0-E1C5-40C2-BE36-2EA3B0A212F4}" type="slidenum">
              <a:rPr lang="en-US" smtClean="0"/>
              <a:pPr/>
              <a:t>52</a:t>
            </a:fld>
            <a:endParaRPr lang="en-US"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2667000"/>
            <a:ext cx="2819400" cy="914400"/>
          </a:xfrm>
        </p:spPr>
        <p:style>
          <a:lnRef idx="0">
            <a:schemeClr val="accent3"/>
          </a:lnRef>
          <a:fillRef idx="3">
            <a:schemeClr val="accent3"/>
          </a:fillRef>
          <a:effectRef idx="3">
            <a:schemeClr val="accent3"/>
          </a:effectRef>
          <a:fontRef idx="minor">
            <a:schemeClr val="lt1"/>
          </a:fontRef>
        </p:style>
        <p:txBody>
          <a:bodyPr>
            <a:normAutofit fontScale="90000"/>
          </a:bodyPr>
          <a:lstStyle/>
          <a:p>
            <a:pPr algn="ctr"/>
            <a:r>
              <a:rPr lang="en-US" dirty="0" smtClean="0"/>
              <a:t>Thank you</a:t>
            </a:r>
            <a:endParaRPr lang="en-US" dirty="0"/>
          </a:p>
        </p:txBody>
      </p:sp>
      <p:sp>
        <p:nvSpPr>
          <p:cNvPr id="7" name="Slide Number Placeholder 6"/>
          <p:cNvSpPr>
            <a:spLocks noGrp="1"/>
          </p:cNvSpPr>
          <p:nvPr>
            <p:ph type="sldNum" sz="quarter" idx="12"/>
          </p:nvPr>
        </p:nvSpPr>
        <p:spPr/>
        <p:txBody>
          <a:bodyPr/>
          <a:lstStyle/>
          <a:p>
            <a:fld id="{283AAEF0-E1C5-40C2-BE36-2EA3B0A212F4}" type="slidenum">
              <a:rPr lang="en-US" smtClean="0"/>
              <a:pPr/>
              <a:t>53</a:t>
            </a:fld>
            <a:endParaRPr lang="en-US" dirty="0"/>
          </a:p>
        </p:txBody>
      </p:sp>
      <p:sp>
        <p:nvSpPr>
          <p:cNvPr id="47106" name="AutoShape 2" descr="data:image/jpg;base64,/9j/4AAQSkZJRgABAQAAAQABAAD/2wBDAAkGBwgHBgkIBwgKCgkLDRYPDQwMDRsUFRAWIB0iIiAdHx8kKDQsJCYxJx8fLT0tMTU3Ojo6Iys/RD84QzQ5Ojf/2wBDAQoKCg0MDRoPDxo3JR8lNzc3Nzc3Nzc3Nzc3Nzc3Nzc3Nzc3Nzc3Nzc3Nzc3Nzc3Nzc3Nzc3Nzc3Nzc3Nzc3Nzf/wAARCACdAKUDASIAAhEBAxEB/8QAHAAAAgMBAQEBAAAAAAAAAAAABQYABAcDAQII/8QAURAAAQMDAgMEBwEJCg0FAQAAAQIDBAAFEQYhEjFBBxNRYRQiMnGBkbGhFRcjQlJistHSFiUzNDZyc5LBwiQmQ1NUVWR0gpSi4fBEhIWT0/H/xAAYAQADAQEAAAAAAAAAAAAAAAAAAQIDBP/EACoRAAICAgICAQIGAwEAAAAAAAABAhEDIRIxQVEEIjITFGFxkbEzQkOh/9oADAMBAAIRAxEAPwDcalSvCcUAenlVWVcIkRbaJMlppbqgltC1gKWScAAczvQ9/UUJu/MWULCpLqSV+tgN7ZAP5x8PD4ZH6j0dDuaVy4GId0C+9RJQTlSvBXl59PsqlHf1DGnnypas33QOp7qzNnrkNR2mu6QEhCU8eSdh19XGfOuWltTOyHzZr42I94Z2IVsHx+Unzxvgc+Y64vWzfU97UPyIyf8ApUf7afFxtMOhVv1pjq1/boilyERZranHW0yFgKX62fxts4HKjq9H2ViZDdjccaSh9LrZU+tZc4fWKcKVvsD7qF61hona20/GcccaS42sFbSuFY6jB6UXiaTZgXmLcmJ0txTIWFplPFzKSkjYnlvWkpPjHfgq9Ir9pkJp3TL8oo/DsFJQ4CQUgqAIoVL0zb06OaucNbkSazCTI79t9Q4lcPEc775o92gqSvRlwUCFJKEEYOx9dNLN2sMprSluuMSZKmNx2mnnoUhwraWgAE4T4Dw8M+FPG3wW62C6HHSMuXO03Bkzf4dxvJURgqGSArHmADQC1O2q9Xu6MX4IcnMyltsR5CjwpaGAngSdiTzJ57+FM9iuUS72tiXBx3ak4KB+Ioc0n3fqoZcNPWLVbDc5SOJTifVkMkpUR5+OPMVnaTd6F5O1q0+LRd3XoLy0wHmeExVLUUtrBGCgHkCM7f8AgBa3iA6ksaGHZDCpr5Q+WX1I40jh54PhkZrtp9q5WDUybI/McmW9+Op5hThypvhIBH248Nx519amPe6800xndHeOH/z4Grjan3egXYcutqlzERWYNxegMsklamjlxWBhIyenMnOc7UvzLxf7NfItoQqPeHJKCtAU2GFpAz7RB4eh3xTv0pJ07++uvrzcju1DSIrR8+Rx/VUf+Kox9NtaCIXh6kJuDFvuVsmwZT5KW+MBbayAScLSfAHpR1p5t1AW2tK0HkpJyDXjjTa1JUtCVKRkoJG6TjG3hsTSXpBMpWqtQdzKKYLMpSTGKcpKjnJH5JyOnPNKk036F2PNSuTb7bi1oQtKlIOFpCslJ54PhXWoESpUqUASuTjzSXUNFaQ4sEpSTuQMZOPLI+ddTS5c9OP3G7G4m6yYrrSAiKI+AEDmoqzniyenLAFNJPsDjfNF2y4RSIjSYktKituU37XGTn1jzO/nnwqtpvUchiWLFqVPc3FHqtPK9mQOhz4/XyORREzrzax++UMXBgc5MFPrjzU0d/6pPuqle2rRrKyPJhOtSJTaCpgpwlxtfgQrBAPIg1om2qltf0Uutl3VGnI9/jpKVdxNZ3Ykp9pJ54PiM/LmKp6Jauzb10XfUFMouNo48YDiUowFA8j7x8hyr7afa0fZA9e7i9LkKAHrLKisgbIbBPIePXmfJHuGtNQX6X6PZ0OsIV7LUVPE4R4lWM/QVcITnFpdexpNod77pmTcryzc1XkxFR9o4Qwn8H45JO+fdXknT0qegtXDVEt1hXtstpbaCx1BKRSP+4bU80d9NWhBO5MqVxK+OM11HZpfCN5ELPh3iv2avjFa5odL2aBfrMi62oWxiaiHGwApKEJUSBjhAydgMCu1ggPWyCmHIuKJjLSQhoqaCClI6Eg7/Ks3PZtfxych/B5X6qE33St6sTSXpjXEwTjvWl8SQfA+FCxRf0qY+Kfk1C26ZbtNzck2i4rjxnlBTsMpStBx+STumvGNOzbbIfVZb0qPGecLhjvMB5KFE5PCcgjesVSXFKCUlRUSAADuT4U1Q9A6ikspdKW2OIZ4HXsK+IGcVUsPH7p/+A4V2zULXZ0xJTs6VKXMnuoCFPrSEhKAc8KUjZIzv5+NDLjpq4ytRM3pu6NJdjgpZaVEylKd9jhYJ9o7/SkodnWour8UD+nV+qors+1AkhJmReM8k+kqBP2VChFO1NCpezULi5PahEwGGn5WMBK3O7TnHPOD16fbQLs8t8q2W6SzcIrrMxchTjqlgELzyIIJB5Uirs+stO5fY9LCBupUd7vE4Hin9Yo7pvtHDi0xr8hCCTgSWxgZ/OT094+VJ4ZKL4u/2Bx1oe7zc4togOzZjgQ02N/FR6AeJNJuimNQOMTpkdqLGauEhUhLskKWrfPJAxkeZIq9etNO3a9wJq5bk21cfGuMp0cKcjYpPVJ2yOeOWxpwTwoTgDAHIVlajGl2yekLtt0y9Euy7q/d5T0tzAdwhKG1pAxwlPh4b5FMgzjehVw1HZ7c6WptwjtOjm2VZUPeBk13t14t1zSVW+YzIA9oNqBKfeOYqZcntoWy/UqVKkQNvd6h2SF6XPWUtlQQkJTlSlHoB8DSrG1xcr28tnTlmDvD7Tsh4BKPeB+unFxEN+WhDiWlyGB3iEkAqQDkZA6ZwRmqU/T1vmvCT3ao8xPsyoyu7dHxHP3HNaRcEtoaaAZ03qC7b32/KZaVzjW9PAn3FX/9q7HsVh0nGduaGSFsNkl9xZWvHgM+PLaq10uWoNPtp7xli6sLUG238904lajhIWkbHcjcYoN2rT3m4Futriklx38K/wAGwUUjA28Mkn4CtIqU5KN6ZStuhcjs3LXuoytalIaByondMdrOwA8fqd/GtZstlgWWKGIDIQPx1ndSz4qPWg/ZxbE2/TMd3h/Cy/wy1dcH2fsx8zTJMlMQ4zkiS4ltlpJUtauQApZsjlLiukEnekCNaSGmNOy2nEd65JQWGWRzccXskD47/Ch+iXfRjKti5ZeSw7wMca8klKE97w9SkLVjyzQy73Bc1283phXELVFSiEkj2VuICi7jxwQB7qqwLetu5vv2hzjmWlLIjRyvAkR1Iys+ZWpSjxeNCjUKYq0aVVa5xm5cCTHeQFocaUlST1BFcbNdY13hiRFUdjwuNrGFtqHNKh0Iq3IP4Bw+CD9Kw2mT5MZ7M46H9Wx+9QFd204tORyUAAD9tbSEgbAbVjnZXvqwEf6M59U1rF3uTFpgOTZRV3beNkjKlEnAAHUkkCun5W8hc+wTqvUX3KjuRYKVv3VxoqYYabKyPziByA3588UkKjWB+62h16Ut5l2M+qbJfdUlzvEpzlW+UkHOAPLnR2Lc5lqvsy73q0vRYU5Lae/4g4Y4SMDjCeQP2edU71DtU7X1odbSw6xKaU88oKBQ4Ug4J6bYGfdvRCPHX6AgtpDUSC2i3T3ZPGpxSYUiUypHpLX4u55qxt4navNZ6Kj3dpyXb0JZuCd/V2S95HwPn865akuSr8G4GnIi5648ht5ySghLTZQrPCFnYk4xt40yWS7t3Vp4dy5HksL4H4zvtNK5/EHoetRcoNTjoV1tGednWpHrfcBZLipQYcWUtcexZcz7O/IE7eR99Out58uFZkt20kTJjyI7JBwQVcyPPA+GaRe1O1CDeWbgwAgTEkqI6OJxv8QR8qbZ8w3DTVmvvAV+iutSnwkZPCMpcx7sk/CtMiT45F5Kkr2fVh0JaYLCVT2UzpavWcce9ZOTzwDt8TvXa9aaiMsKn2VhqFcoqS4y4wngC8blCgNik8qY477T7CHmHEuNLTxJWg5Ch4g0B1lqCPZ7a42FhU59BRHYTupSjsDjwH/asVKcpEbsMWuYi4W6LMa2Q+0lwDwyM4qVX07CVb7FAhuj12WEIUPA43qVDqxA+46UiXS8LuE1x7IZQ20GXVNlGCok5B3zn7K6J00GhiPeLw1tt/hZXj4KBqw3qG0mVIjuTo7LzDhbWh5xKCSMbjJ3G/OrzU2K8MtSWVj81wH6U25D2BGH7ha7nFg3SQmbFlrKI8lTYQtDgHFwrA2OQDgjG4pI7YCReopHMRMj+sqnO9zWJ+oLPa4riXXmpXpT/BuGkISeZ6ElQGKS+18/v3GH+x/3lVvg/wAiLj9xqNpaSxa4jSBhKGUJHuCRQLWjbchdniTMiDInBD/QK9UlKT5FWKYIH8Rj/wBEn6Cud1gRbnBdhzUcbTgwQDgg8wQehB3rBOpEeTPoYl2GcuOtnv3kM9zKiEbzoychDredipKdlJrxUNuKu3zLTMIgOq4bfMOSYi1H+BcHVpR239k/aWMd19b2nb64p15hkyYFxScL4UnHET0Wk4z4j50BgOy5umZiJDIQ9enGkRWAMd46AO8eA6DbiJ8q6O9lh7Tc1Vy1W5JYYVGcTDLdza34Q+leE+84B38KcpH8Wd/mH6VyiQ48RTymW0pW+vvHVDmtWAMn5V1kkejO/wAxX0rnlJN6IZkHZT/Kr/2rn1TWg6+LYsCip3gfS82uMkIKy46lQKUhI55xWfdlX8qh/uzn92tE1TElKkWu5RI5lG3vqcXHT7S0qSUkpzzUM5ArozusyLn9xTj6uS22lGo7VMthUPWccaK2T/xDl7jSncoGnHdbW9EVTH3MktFx7uXsN8XrbZB9UHAyNvtp3VqiGUlLtvuwBGDxW13GP6tIF4esbmtYS2rctEEpBfYMRaS4rKt+7xk9OnSjCnbpVoIrY7N6ptEdAg2CM7cFNjhSzb2coR71bJArlpCYt6+Xf7pMLh3J9SFiKscmUp4UkHkrmc1Zj6ps8dlLcaHPQ2PZQ3bXQB8OHFcoSnr5qeJdG4UiLDhMuIDkhstreUvGwSd+EYzk9TWVaeiQb2vpT9xoKjzErA+KFZ+lWNF3FiBoBiXMz3DJcC8DOElwjl4b1W7YD+88Af7Uf0FV96Rtv3X7OkQC53YfUsFWM4HeZP0rT/gr9lf6nN+16dWta7Tqg2xCzlTMeakN58kk7V0s9u0jZpPpr15YmSx6wfkSULKT4gDr5nJojP0dpyPb3nDbmUd20ohxS1dAdyc1R0hpewztNQJMiAy+860C4tRJPFnfr0pc4126FaoaLNdWLvC9Li8XclxaEk/jBKini9xxmpQvQjbbWn+7aGEIlSUpGegeWBUrCUUmxNHq9FWWRJkyZ0USXpDqnFLWpQxnkBgjYVTd7N9PLWVIZfb8kvH+3NOGa8zVLJNeRcmC7Jp622Jsot0cNlXtuE5Wv3n/AMFZv2v732MBz9DA/wCpda4TtWSdrn8oIv8Aug/TVWvxm3lVlQ3I1C0Ptv2uI60oKbUyghQ5HYUr6hhX2PcjMj3G5O2xzPGzEKO9YPilJHrJ8ufvpD03rS5WFgxm0tyI2cpadz6h8iOnlRr76M7/AFXH/wDsVVfl8kZaVj4STGbTrthMh2UL0qbMdb7papzqQ4hGclHAQMDPPavjUSLJ6e1cVahMCS2z3KRGdQpRTnOAnBPyFKUvXqJxzO05bZHm6OI/aDXsTXUeErih6atrCvFr1T8wmn+Bku6Dixm0+xf51ybkJudxbtKCFD01DYckY8E8OUpPid/Cm+e6hiDIcdUEoS0oqJOABg1nH30pX+qGf+YP7NA9R63uV9jeiFDcaOr222skr8iT08sUvy+SUtqg4Ozt2WOJRqtsLPCVR3AAep2OPsPyrZudfm+O+7GfQ/HcW062riQtJwUmnmJ2n3JtlKZFvjvrH+UCyji+GDWnyPjznLlEc4tuzTpcyLCQVy5DTKfF1wJH21lV71PEe17EujOXIkQobKx+MBxcSh5esce6vmVrWBMeU/N0rb33le0txXET80V8futsx3Vo23fMfsUseGULbX9BGLXg1iFPhzmkuQ5TT6VDIKHAqrX0rH2tYWdl1LzWj7e24kgpWlQBBHmEUUV2qPFJ4bOgHoTJJ/u1k/jZPCJcJFrthcT9z7c1kcZfUrh8gnH9oo12afyQifz3P0zWS3y8TL3PVLnLClkcKUpHqoT4J+ta32abaPhfznP0zV5YOGFRY5Ko0MUuJHms9zKZbebJB4HEBQyPI1XTaYTcR2LHjojsu+2mOS1k+OU4INXsipkVybMypbLbGtcNESE33bCCSlPEVbk5O5yeZNSrealD2BlreoLqq3WqG4p9UiLLQJS+8UC4FAlpPEDlXEDvv0GedHoiRJ0kzd13CWJTkNxxxQkqHGsoUSnGcDhIyMAEcPvplNktpaabMJjgZUhSBwcigYSfgOVfAsFqBfIgsDvwoO4Rsri9rbpnrjn1rWU0+kVYm2693GXP09DkKfQpiSuPOPGR3joQrhBx7QwniPTJFBe1s/4wx98Yhp+HrKrUFWe3qWy4YjXGw53jZCcFK8AcXvwAM1l3a7/KBrH+hj9JdbYJKWRUioO2M+kdE26JbWpV0YbkSnUBaku+shsHcADl7yetFpbOkYm0tuyteTiWhV6VaId3s7USe13jRbTyJBSQNiCORoE1oGHBBVDuUxgAc+BlR+JKMn51ly5NuUmTd9sJw7Zpee2XIUK0yEjmplptQHyFdzpqwnnZ4H/Lp/VSlDQzIuSoiZUaNe2xxw7lECUtzEeC0p2J6FPxFcJ93fkyno2o3HWpCFpaYtEVZaTIUeS1OdUk+YAxRxk3phQ2O2PS7RIdt9rQeoUhAoDqXSNluVrkSLEhhuTGSVARVgpWQM8JAOAccj7q+mdAiUjE9UKKlQ9ZqFESSPLvHMqPvxTNCs8KyWdyJb2+7aShSjk5KjjmT1O1HLi04yC/1MW0tZzfryxCDnA2oFbi8bhA548+Q+Na8zpXTsOMQu2QyhCcqcfSFnA5kqNZ52UjOp89RFWftTV15yVPuN4akXGUGkTHWgkSJHAUZ9kBCFDA5V0Z+Up0nSRc7bD893RUZxlpq2w5jjxPC3BjpdVtvuBXAuaU5q0rMT/8YoUKhxfQigw5rTCkjCVIQ4FDpz7jNXDMugO19Pxdd/8AwrPjXTYi5EGh5UlUd61tQ3Eo48TGCzkZxsSd6MNaV0vKYS6xbYbrSxlK28kEeRBpOmtuzVBU25xn1AYBeClEDyJj0PeclWpiO3BvDwbDqEJQ3Ie4UAnfZTaRj49aODfTYV+pw13phGnprTkValQ5Ge7CzkoI5pz155Bpz0myXuzhCUzHISuF1QkNr4S3hajnPh4+VVu2AD7lW8npJP6JojoeBHuOhYcaWgrZUpZUkLUnOHFHoRTnJvCm/YN3HYAF6ugtqL0Jr5kR3gy/aytWFAN7q5cWT7Z6Y9xzehSZhedsi7vMfdkqZkRJiVYUWOHiWR4D1SMfnCm39z1s9PXP9G/wtxJQt3jVlSSMEHfw/Xzr7hWK2wEoTEjBvgbU0g8SiUoUclIJOcZ3rJ5I+ETaEvR1ynTFPCVcZT3+Cx3PWXyUoL4sfIVKao2k7NFBEeKpvIAPA+4Mgch7XmalKU4t2h2gq3JacddbS4kraUEuJB3SSAQD8CD8a+JFwhxhmRLYaHi46lP1NJty0rEvetJypjrqECKy4A2QCrPEnckHlwfbVK/aS0/aZ1mKkKSxIl90/wB48fWBSSN+nrAcsc6FCHV7FSGs6otzt2g2+HJZkuSVLCi0sKCAlJPMeJGPnWedrR/xkQOghp+qqY7pbbHaLxYm7TGaanqnN7NklXd4IUVeW9Au11hQvUV7HquxeHPmlRz9RW2FRWRV5KhqRqsP+KM/0afpXkxn0mI8wFcPeNqRxDpkYzS5B1lZEWiMpU5C3w0hJjtgqdK8AcPCN852rrB1hbHEFNzX9zJSPbjTPUUPMZ5g+Vc7jJPoimBoGjZtpLTzDNlnuM42ejFpeR1CxnfzIq/PtV61G0Y9yahW6JggpQBIdV7lEAJHu3qxH1nbVvnvkvR4ajhia82UsvEc8Ejb4869l6ztjUhKYgdnNJOZD8RHeIjp8VEefQb4yaq8jdtbHsLWOC9bbazDflKlKZHCl1ScKKc7Z3O4G1WJxxCkf0avoaCy9Y2ZEfihykzn1/wUaMeNxw9BgcvjXJzV9lftb5cmtx3u6UFx3/UcQrB9UpO+c1PGTd0KmInZNvqNz/dF/VNHbQnThu1+NzEb+Pq7sPZ5Y9bHlxcVA+yUY1E6D0iK+qKatPWeDIvOog+0s8FwPDh5accSQo8iOpNdOZ1OV+kaS7YJYhqvEedcbREtMaFFcWhtp9hSlO8AySo5HDkcsfGrkW4aQcsaZ70WK2/3JWqLxkL4h+KBnr0+FEdDRGl6TfbWFFMl6R3h4iSocRRnPuAoLAtcVXZqucQ4ZKYriw4H17EE42zjkBtjFZ2m2n7JK6478O1Maglwra5b3SgqhtJWFoQo4BC+LdW/uqzqJOmlN2z7nOx/Xnsd6GnST3ed8jPLlRPUcVDfZp3YCgGYrK0YO4IKT9a+NSWWGiPZUp78d9cGG3eKS4viSckghSj86aknT/cL2Vu18/vXbk9TJP6Jojo2ai29nrU50FSI7bzigNsgKUcUH7X3091bGM+vxuOY8gAP7fsNdCFxeyIIUk8TzISABzDju3zBp1eGK9sb+1DxZ5b06AzKfjmOp1PGGysKIB5bgeFXaRo2tJrLKEydL3RCUJAy22SPtSK6/fHtLZxJiXFjx7xgbfbWLxT8Inix0yPGpQyw3L7r2pm4d33aX+IoTnfh4iBnzwBUrN2nQqKN/tE9+Wzc7JKbjXBpBaIdTlt1snPCr47g0Ig6Xut0uSJmsH48ltlKktRGh+DyRgk7AfU8vCnCe+YsN6QllbxbQVd2jHErHQedJn7tZ15WqNpW1OPLA9aRJwlCM8jjP1PwNawcmqX8jV+C8iw6e0mHrs2hDTqEnu1PvEgHHJOep5dTQ/WTCdU6Oj3W3pKnGB33AOYGMOJ94/u1VsOnvu3c5q9VSnJc+G5wKjcWEJSRkKGOaTk8sD40U0u9HjaovVqt3B6AhKHUoR7DbmAFpHly26EGrvi+SdtD62Lmg9Uw7fb1Q5cZbspCj6N3LPE47n8UEefj0PlTUjVNuLYa1FFNvmIGSzIaLgI8UKAIIpT1po+Ra5artY0qEcK7woa9pg88j83Py91ENN9ozDjaWL8gocTyktoylXmUjcHzGR7qucFP64KxtXtBsasirWo3G3S41tcwGJT7BKHMc8pwSkeGRvXv7q4TZSmz26RMiIOZD0VkhDSfEDA4j5DpvRqHerVNb4o1xiOg9A8nPxGat+kRgP4ZoAfniudtLwSLR1PZEgmyRxNnuD1WIzBStR/OPCOEeJNcZmprA/BeXcEIjzktqCmJLB71KsHYbb+8U0elw0kkSGATzPGnelrWup7bb7a+y08w/OcQW220EKKCRjJxyA+2nBcmkkwWxO7Jh/jE6D/oivqimJiwakizri7HeSEypK3uJEzuyoE+rkd2rpgUj6IvLVhvjciQkmOpBaWUjJSDjf7BW1RblBlMpejzGHG1jKVJcGDXR8hyjNtLTKlaYE07ZbhbNOS4DrqBIcU8pkoWVBviHq7kDrk8qAM6a1IxZTa0qSWC0UFInAJ3znYtZxnzp/8ASo/+fa/rivrv2cZDrePHiFc6ySTbJti1drLcpmimrUlaFTA20h0lzAXwkcQ4sdcc8UEuNq1I83GXMc7pmI6h4uPT0KS2En2sBsb486abrqqy2xCjInsqWB/BNHvFH4Dl8cVmupNU3HVchNutsdxEZasIjo3W6ehV0x5cvGtcUckvGhpNnG5vv611glEYKDS1Btrb+DaB3UfmT8cVo2q7fIdskSJbIwdDEhlXchYSS2g5wM4GdhtQ/TlkiaLski5XFSVSy3l5STnhHRCfHJx7zVVjTitXRE3i5XR8OvjiZajLBbjp6J8yOvLenOUZNVqKG3f7D2wvvEJUUKQVDPCoDI8jX0ttLieFaQoeBGRSVp/VsC2wFQNQXMGbFfcYUsoWorCVYCsgHO30q+nW9rlymYlpLs6S8sJCGm1JCRncqUoDAA3rB45p9ENMYYEJi3xG4sVHAy2MIT4DOaldwcgGpUCIoZGKAvpiaTs0+SnPch1b4bAA9ZR2QPj8s+VH6C6ts6r5Zlw21AL40OJCjgK4VA4PvGRTj3T6GhX0zpZF6t7l3vSnxNnuF1K2nFNqQjoBjoeeD0xTHb7RaNKW2S60C2yE8b7y1ZUQPP6AePiaOIQhtsJbSEpSMJAHIUi3l5zWF/FjiLULXDUFznUf5RQOyQfeCPfk9BWnKU2/Q7s76Eud6nsKclsl22lawxIdX+G4Qdsj8fwzzznnVG62vRt+krDU1Fvn8XCpOO6PF4KbWAM+7FPrTbUaMlptKW2m08KUgYCUjp8qRNBwWL3Kvd4nR2n2pUgobS8gLHCN+vkUj4VUZbc1oE/KBTvZfMUeKPc4rqD7KlIUPpn618fetueP47B+S/1UwaghPaRbF3sClpiIWkSoClktqSTjKQfZOfDx+BMXrUrcOzRZkJHfvz+BENonHGpXLPkOv/er/GyuqdlcpCKey25g/wAdgfJX7Ne/evu/SbC+BX+zT1Gscx5vvLreZy5CtymM73LaPJITjI8zzqrJbvllmRVR5y7hbnZDbTyJDYU6yFKA4gpOMj38qX5jJ1Yc2Jx7MLwP/VwT/wAS/wBmvk9mF4O/pEEnqSpX7NN3aHIuFttAuduuD8dbSkoU2kJKVgnmQRzqy3Y7i/DbWdTXQPKbBykNBOSPDg5fGq/HyOKbYc5UI/3sL0Bs/B/rq/ZqfezveQO/g+frq/ZrREQbk5p9iM/cXmrghocchkpPEvHXI3GfIUsaTgSNRWBUuZeLsiaXVo425akhOOXq8jzHShZ5tN2HJlK39lrnEDcbigJByURkZJ+J2+yjttTb7It2Hpe0OT5KPVfeSsJSD+Sp1XM/mjOPAUJiX+7tae1JGmPd/Ktn4JEhOxPESnfzGM/GnLTDMdrT9uTGA7ox0KBA5kgEk+ZNRklOvqdik35Fa/3pwFhrVum3UwQ5kONP963xYIHEABnmdjXJzTcuJHNz0Lc1JYkI4vRisFKwfySevv3HiKfJkZmXGcYktJdacSUrQoZBFKfZ+05b5V8s5WpbEKUO6J8FAn+wH3mpjL6W14/gSZQ01c9LsQkwrtBjQJ0dPC8ma0OJauquIjcnnvv8KdLWxC9GRIhRERkupCgA0G1EdMgf21SvWnIV4mwpMlpBMZziV6u7gA2ST+Tnf4eZo2kYG1ROSe0DZ7UqVKgklSpUoAp3O3tXKI5GfLiULHtNOFCgfEEUO0lYf3PQXoYUhwF4rS6BhSwQMcXmOW3QCjtSnbqgAWtLim2acnO94EuraLbQzuVK2GPHnn4V8aGhpg6Vtzaea2w6ojqV+t/bRG5We3XUAXCGzIwMArTkj3HmKFsaXEIKRZ7tPgt/5rjDrY9wWDj51Sa40V4or9pEtDWmXYw9Z+WtDLSBzUeIE4HuH0pfvzKrPK0Y3LOI8UpQ4o8gv1c/Ln8KbYGmmGbgm4XCVIuM1Aw27II4W8/kJAAHvq1qCyRb7bVwpYIBPEhaebauhHzPwJqoTUaQJ0EhvtSlqu6Xi13O3NQJEXup74ZSl1gktnYZyFDI3ziloa1uWmJK7RKQ3cQx6qH1ZbVjGwPPNGrNHe1g/BvdxkBpqI5xsRWEYAVkHKlEknkOQFNY+DuXQVW2Xe0sY0ZK48KIU1nO2fWFVX7DqORYQ03qFSypgAM+jpb4hj2eMHPlmq/azOU3ao1uCAUyllSl55BGNseefsoLH17evRG2W0wwUoCQtTSifDPtVUYyeNV7Gk2jVUn1Ug86QNExpkiNdoUO4KhBi4OhXAylaiDgDBPI+qelM2mUyGrImVNlLlyJAL61qHCBkbJSOgAA+tJWhLhLN0mTWVMoauEnLjCkFXCSonY8Q8T0qYxfGSEkPEXTcGNaJVtbC1IlBXfurVxOOKVzUT40n2S8zdFOm0agYdXBST6PLbSSACftHlzHurSEnIqFIOx5VCn2pbsV+xeGrYExHDZkP3GQfZaYbIAP5y1ABI9/21b07aXLdHfclrQ5NmPF+StHs8R/FHkBsKLBIAx08K9HKk36CyV7UqVIiVKlS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108" name="AutoShape 4" descr="data:image/jpg;base64,/9j/4AAQSkZJRgABAQAAAQABAAD/2wBDAAkGBwgHBgkIBwgKCgkLDRYPDQwMDRsUFRAWIB0iIiAdHx8kKDQsJCYxJx8fLT0tMTU3Ojo6Iys/RD84QzQ5Ojf/2wBDAQoKCg0MDRoPDxo3JR8lNzc3Nzc3Nzc3Nzc3Nzc3Nzc3Nzc3Nzc3Nzc3Nzc3Nzc3Nzc3Nzc3Nzc3Nzc3Nzc3Nzf/wAARCACdAKUDASIAAhEBAxEB/8QAHAAAAgMBAQEBAAAAAAAAAAAABQYABAcDAQII/8QAURAAAQMDAgMEBwEJCg0FAQAAAQIDBAAFEQYhEjFBBxNRYRQiMnGBkbGhFRcjQlJistHSFiUzNDZyc5LBwiQmQ1NUVWR0gpSi4fBEhIWT0/H/xAAYAQADAQEAAAAAAAAAAAAAAAAAAQIDBP/EACoRAAICAgICAQIGAwEAAAAAAAABAhEDIRIxQVEEIjITFGFxkbEzQkOh/9oADAMBAAIRAxEAPwDcalSvCcUAenlVWVcIkRbaJMlppbqgltC1gKWScAAczvQ9/UUJu/MWULCpLqSV+tgN7ZAP5x8PD4ZH6j0dDuaVy4GId0C+9RJQTlSvBXl59PsqlHf1DGnnypas33QOp7qzNnrkNR2mu6QEhCU8eSdh19XGfOuWltTOyHzZr42I94Z2IVsHx+Unzxvgc+Y64vWzfU97UPyIyf8ApUf7afFxtMOhVv1pjq1/boilyERZranHW0yFgKX62fxts4HKjq9H2ViZDdjccaSh9LrZU+tZc4fWKcKVvsD7qF61hona20/GcccaS42sFbSuFY6jB6UXiaTZgXmLcmJ0txTIWFplPFzKSkjYnlvWkpPjHfgq9Ir9pkJp3TL8oo/DsFJQ4CQUgqAIoVL0zb06OaucNbkSazCTI79t9Q4lcPEc775o92gqSvRlwUCFJKEEYOx9dNLN2sMprSluuMSZKmNx2mnnoUhwraWgAE4T4Dw8M+FPG3wW62C6HHSMuXO03Bkzf4dxvJURgqGSArHmADQC1O2q9Xu6MX4IcnMyltsR5CjwpaGAngSdiTzJ57+FM9iuUS72tiXBx3ak4KB+Ioc0n3fqoZcNPWLVbDc5SOJTifVkMkpUR5+OPMVnaTd6F5O1q0+LRd3XoLy0wHmeExVLUUtrBGCgHkCM7f8AgBa3iA6ksaGHZDCpr5Q+WX1I40jh54PhkZrtp9q5WDUybI/McmW9+Op5hThypvhIBH248Nx519amPe6800xndHeOH/z4Grjan3egXYcutqlzERWYNxegMsklamjlxWBhIyenMnOc7UvzLxf7NfItoQqPeHJKCtAU2GFpAz7RB4eh3xTv0pJ07++uvrzcju1DSIrR8+Rx/VUf+Kox9NtaCIXh6kJuDFvuVsmwZT5KW+MBbayAScLSfAHpR1p5t1AW2tK0HkpJyDXjjTa1JUtCVKRkoJG6TjG3hsTSXpBMpWqtQdzKKYLMpSTGKcpKjnJH5JyOnPNKk036F2PNSuTb7bi1oQtKlIOFpCslJ54PhXWoESpUqUASuTjzSXUNFaQ4sEpSTuQMZOPLI+ddTS5c9OP3G7G4m6yYrrSAiKI+AEDmoqzniyenLAFNJPsDjfNF2y4RSIjSYktKituU37XGTn1jzO/nnwqtpvUchiWLFqVPc3FHqtPK9mQOhz4/XyORREzrzax++UMXBgc5MFPrjzU0d/6pPuqle2rRrKyPJhOtSJTaCpgpwlxtfgQrBAPIg1om2qltf0Uutl3VGnI9/jpKVdxNZ3Ykp9pJ54PiM/LmKp6Jauzb10XfUFMouNo48YDiUowFA8j7x8hyr7afa0fZA9e7i9LkKAHrLKisgbIbBPIePXmfJHuGtNQX6X6PZ0OsIV7LUVPE4R4lWM/QVcITnFpdexpNod77pmTcryzc1XkxFR9o4Qwn8H45JO+fdXknT0qegtXDVEt1hXtstpbaCx1BKRSP+4bU80d9NWhBO5MqVxK+OM11HZpfCN5ELPh3iv2avjFa5odL2aBfrMi62oWxiaiHGwApKEJUSBjhAydgMCu1ggPWyCmHIuKJjLSQhoqaCClI6Eg7/Ks3PZtfxych/B5X6qE33St6sTSXpjXEwTjvWl8SQfA+FCxRf0qY+Kfk1C26ZbtNzck2i4rjxnlBTsMpStBx+STumvGNOzbbIfVZb0qPGecLhjvMB5KFE5PCcgjesVSXFKCUlRUSAADuT4U1Q9A6ikspdKW2OIZ4HXsK+IGcVUsPH7p/+A4V2zULXZ0xJTs6VKXMnuoCFPrSEhKAc8KUjZIzv5+NDLjpq4ytRM3pu6NJdjgpZaVEylKd9jhYJ9o7/SkodnWour8UD+nV+qors+1AkhJmReM8k+kqBP2VChFO1NCpezULi5PahEwGGn5WMBK3O7TnHPOD16fbQLs8t8q2W6SzcIrrMxchTjqlgELzyIIJB5Uirs+stO5fY9LCBupUd7vE4Hin9Yo7pvtHDi0xr8hCCTgSWxgZ/OT094+VJ4ZKL4u/2Bx1oe7zc4togOzZjgQ02N/FR6AeJNJuimNQOMTpkdqLGauEhUhLskKWrfPJAxkeZIq9etNO3a9wJq5bk21cfGuMp0cKcjYpPVJ2yOeOWxpwTwoTgDAHIVlajGl2yekLtt0y9Euy7q/d5T0tzAdwhKG1pAxwlPh4b5FMgzjehVw1HZ7c6WptwjtOjm2VZUPeBk13t14t1zSVW+YzIA9oNqBKfeOYqZcntoWy/UqVKkQNvd6h2SF6XPWUtlQQkJTlSlHoB8DSrG1xcr28tnTlmDvD7Tsh4BKPeB+unFxEN+WhDiWlyGB3iEkAqQDkZA6ZwRmqU/T1vmvCT3ao8xPsyoyu7dHxHP3HNaRcEtoaaAZ03qC7b32/KZaVzjW9PAn3FX/9q7HsVh0nGduaGSFsNkl9xZWvHgM+PLaq10uWoNPtp7xli6sLUG238904lajhIWkbHcjcYoN2rT3m4Futriklx38K/wAGwUUjA28Mkn4CtIqU5KN6ZStuhcjs3LXuoytalIaByondMdrOwA8fqd/GtZstlgWWKGIDIQPx1ndSz4qPWg/ZxbE2/TMd3h/Cy/wy1dcH2fsx8zTJMlMQ4zkiS4ltlpJUtauQApZsjlLiukEnekCNaSGmNOy2nEd65JQWGWRzccXskD47/Ch+iXfRjKti5ZeSw7wMca8klKE97w9SkLVjyzQy73Bc1283phXELVFSiEkj2VuICi7jxwQB7qqwLetu5vv2hzjmWlLIjRyvAkR1Iys+ZWpSjxeNCjUKYq0aVVa5xm5cCTHeQFocaUlST1BFcbNdY13hiRFUdjwuNrGFtqHNKh0Iq3IP4Bw+CD9Kw2mT5MZ7M46H9Wx+9QFd204tORyUAAD9tbSEgbAbVjnZXvqwEf6M59U1rF3uTFpgOTZRV3beNkjKlEnAAHUkkCun5W8hc+wTqvUX3KjuRYKVv3VxoqYYabKyPziByA3588UkKjWB+62h16Ut5l2M+qbJfdUlzvEpzlW+UkHOAPLnR2Lc5lqvsy73q0vRYU5Lae/4g4Y4SMDjCeQP2edU71DtU7X1odbSw6xKaU88oKBQ4Ug4J6bYGfdvRCPHX6AgtpDUSC2i3T3ZPGpxSYUiUypHpLX4u55qxt4navNZ6Kj3dpyXb0JZuCd/V2S95HwPn865akuSr8G4GnIi5648ht5ySghLTZQrPCFnYk4xt40yWS7t3Vp4dy5HksL4H4zvtNK5/EHoetRcoNTjoV1tGednWpHrfcBZLipQYcWUtcexZcz7O/IE7eR99Out58uFZkt20kTJjyI7JBwQVcyPPA+GaRe1O1CDeWbgwAgTEkqI6OJxv8QR8qbZ8w3DTVmvvAV+iutSnwkZPCMpcx7sk/CtMiT45F5Kkr2fVh0JaYLCVT2UzpavWcce9ZOTzwDt8TvXa9aaiMsKn2VhqFcoqS4y4wngC8blCgNik8qY477T7CHmHEuNLTxJWg5Ch4g0B1lqCPZ7a42FhU59BRHYTupSjsDjwH/asVKcpEbsMWuYi4W6LMa2Q+0lwDwyM4qVX07CVb7FAhuj12WEIUPA43qVDqxA+46UiXS8LuE1x7IZQ20GXVNlGCok5B3zn7K6J00GhiPeLw1tt/hZXj4KBqw3qG0mVIjuTo7LzDhbWh5xKCSMbjJ3G/OrzU2K8MtSWVj81wH6U25D2BGH7ha7nFg3SQmbFlrKI8lTYQtDgHFwrA2OQDgjG4pI7YCReopHMRMj+sqnO9zWJ+oLPa4riXXmpXpT/BuGkISeZ6ElQGKS+18/v3GH+x/3lVvg/wAiLj9xqNpaSxa4jSBhKGUJHuCRQLWjbchdniTMiDInBD/QK9UlKT5FWKYIH8Rj/wBEn6Cud1gRbnBdhzUcbTgwQDgg8wQehB3rBOpEeTPoYl2GcuOtnv3kM9zKiEbzoychDredipKdlJrxUNuKu3zLTMIgOq4bfMOSYi1H+BcHVpR239k/aWMd19b2nb64p15hkyYFxScL4UnHET0Wk4z4j50BgOy5umZiJDIQ9enGkRWAMd46AO8eA6DbiJ8q6O9lh7Tc1Vy1W5JYYVGcTDLdza34Q+leE+84B38KcpH8Wd/mH6VyiQ48RTymW0pW+vvHVDmtWAMn5V1kkejO/wAxX0rnlJN6IZkHZT/Kr/2rn1TWg6+LYsCip3gfS82uMkIKy46lQKUhI55xWfdlX8qh/uzn92tE1TElKkWu5RI5lG3vqcXHT7S0qSUkpzzUM5ArozusyLn9xTj6uS22lGo7VMthUPWccaK2T/xDl7jSncoGnHdbW9EVTH3MktFx7uXsN8XrbZB9UHAyNvtp3VqiGUlLtvuwBGDxW13GP6tIF4esbmtYS2rctEEpBfYMRaS4rKt+7xk9OnSjCnbpVoIrY7N6ptEdAg2CM7cFNjhSzb2coR71bJArlpCYt6+Xf7pMLh3J9SFiKscmUp4UkHkrmc1Zj6ps8dlLcaHPQ2PZQ3bXQB8OHFcoSnr5qeJdG4UiLDhMuIDkhstreUvGwSd+EYzk9TWVaeiQb2vpT9xoKjzErA+KFZ+lWNF3FiBoBiXMz3DJcC8DOElwjl4b1W7YD+88Af7Uf0FV96Rtv3X7OkQC53YfUsFWM4HeZP0rT/gr9lf6nN+16dWta7Tqg2xCzlTMeakN58kk7V0s9u0jZpPpr15YmSx6wfkSULKT4gDr5nJojP0dpyPb3nDbmUd20ohxS1dAdyc1R0hpewztNQJMiAy+860C4tRJPFnfr0pc4126FaoaLNdWLvC9Li8XclxaEk/jBKini9xxmpQvQjbbWn+7aGEIlSUpGegeWBUrCUUmxNHq9FWWRJkyZ0USXpDqnFLWpQxnkBgjYVTd7N9PLWVIZfb8kvH+3NOGa8zVLJNeRcmC7Jp622Jsot0cNlXtuE5Wv3n/AMFZv2v732MBz9DA/wCpda4TtWSdrn8oIv8Aug/TVWvxm3lVlQ3I1C0Ptv2uI60oKbUyghQ5HYUr6hhX2PcjMj3G5O2xzPGzEKO9YPilJHrJ8ufvpD03rS5WFgxm0tyI2cpadz6h8iOnlRr76M7/AFXH/wDsVVfl8kZaVj4STGbTrthMh2UL0qbMdb7papzqQ4hGclHAQMDPPavjUSLJ6e1cVahMCS2z3KRGdQpRTnOAnBPyFKUvXqJxzO05bZHm6OI/aDXsTXUeErih6atrCvFr1T8wmn+Bku6Dixm0+xf51ybkJudxbtKCFD01DYckY8E8OUpPid/Cm+e6hiDIcdUEoS0oqJOABg1nH30pX+qGf+YP7NA9R63uV9jeiFDcaOr222skr8iT08sUvy+SUtqg4Ozt2WOJRqtsLPCVR3AAep2OPsPyrZudfm+O+7GfQ/HcW062riQtJwUmnmJ2n3JtlKZFvjvrH+UCyji+GDWnyPjznLlEc4tuzTpcyLCQVy5DTKfF1wJH21lV71PEe17EujOXIkQobKx+MBxcSh5esce6vmVrWBMeU/N0rb33le0txXET80V8futsx3Vo23fMfsUseGULbX9BGLXg1iFPhzmkuQ5TT6VDIKHAqrX0rH2tYWdl1LzWj7e24kgpWlQBBHmEUUV2qPFJ4bOgHoTJJ/u1k/jZPCJcJFrthcT9z7c1kcZfUrh8gnH9oo12afyQifz3P0zWS3y8TL3PVLnLClkcKUpHqoT4J+ta32abaPhfznP0zV5YOGFRY5Ko0MUuJHms9zKZbebJB4HEBQyPI1XTaYTcR2LHjojsu+2mOS1k+OU4INXsipkVybMypbLbGtcNESE33bCCSlPEVbk5O5yeZNSrealD2BlreoLqq3WqG4p9UiLLQJS+8UC4FAlpPEDlXEDvv0GedHoiRJ0kzd13CWJTkNxxxQkqHGsoUSnGcDhIyMAEcPvplNktpaabMJjgZUhSBwcigYSfgOVfAsFqBfIgsDvwoO4Rsri9rbpnrjn1rWU0+kVYm2693GXP09DkKfQpiSuPOPGR3joQrhBx7QwniPTJFBe1s/4wx98Yhp+HrKrUFWe3qWy4YjXGw53jZCcFK8AcXvwAM1l3a7/KBrH+hj9JdbYJKWRUioO2M+kdE26JbWpV0YbkSnUBaku+shsHcADl7yetFpbOkYm0tuyteTiWhV6VaId3s7USe13jRbTyJBSQNiCORoE1oGHBBVDuUxgAc+BlR+JKMn51ly5NuUmTd9sJw7Zpee2XIUK0yEjmplptQHyFdzpqwnnZ4H/Lp/VSlDQzIuSoiZUaNe2xxw7lECUtzEeC0p2J6FPxFcJ93fkyno2o3HWpCFpaYtEVZaTIUeS1OdUk+YAxRxk3phQ2O2PS7RIdt9rQeoUhAoDqXSNluVrkSLEhhuTGSVARVgpWQM8JAOAccj7q+mdAiUjE9UKKlQ9ZqFESSPLvHMqPvxTNCs8KyWdyJb2+7aShSjk5KjjmT1O1HLi04yC/1MW0tZzfryxCDnA2oFbi8bhA548+Q+Na8zpXTsOMQu2QyhCcqcfSFnA5kqNZ52UjOp89RFWftTV15yVPuN4akXGUGkTHWgkSJHAUZ9kBCFDA5V0Z+Up0nSRc7bD893RUZxlpq2w5jjxPC3BjpdVtvuBXAuaU5q0rMT/8YoUKhxfQigw5rTCkjCVIQ4FDpz7jNXDMugO19Pxdd/8AwrPjXTYi5EGh5UlUd61tQ3Eo48TGCzkZxsSd6MNaV0vKYS6xbYbrSxlK28kEeRBpOmtuzVBU25xn1AYBeClEDyJj0PeclWpiO3BvDwbDqEJQ3Ie4UAnfZTaRj49aODfTYV+pw13phGnprTkValQ5Ge7CzkoI5pz155Bpz0myXuzhCUzHISuF1QkNr4S3hajnPh4+VVu2AD7lW8npJP6JojoeBHuOhYcaWgrZUpZUkLUnOHFHoRTnJvCm/YN3HYAF6ugtqL0Jr5kR3gy/aytWFAN7q5cWT7Z6Y9xzehSZhedsi7vMfdkqZkRJiVYUWOHiWR4D1SMfnCm39z1s9PXP9G/wtxJQt3jVlSSMEHfw/Xzr7hWK2wEoTEjBvgbU0g8SiUoUclIJOcZ3rJ5I+ETaEvR1ynTFPCVcZT3+Cx3PWXyUoL4sfIVKao2k7NFBEeKpvIAPA+4Mgch7XmalKU4t2h2gq3JacddbS4kraUEuJB3SSAQD8CD8a+JFwhxhmRLYaHi46lP1NJty0rEvetJypjrqECKy4A2QCrPEnckHlwfbVK/aS0/aZ1mKkKSxIl90/wB48fWBSSN+nrAcsc6FCHV7FSGs6otzt2g2+HJZkuSVLCi0sKCAlJPMeJGPnWedrR/xkQOghp+qqY7pbbHaLxYm7TGaanqnN7NklXd4IUVeW9Au11hQvUV7HquxeHPmlRz9RW2FRWRV5KhqRqsP+KM/0afpXkxn0mI8wFcPeNqRxDpkYzS5B1lZEWiMpU5C3w0hJjtgqdK8AcPCN852rrB1hbHEFNzX9zJSPbjTPUUPMZ5g+Vc7jJPoimBoGjZtpLTzDNlnuM42ejFpeR1CxnfzIq/PtV61G0Y9yahW6JggpQBIdV7lEAJHu3qxH1nbVvnvkvR4ajhia82UsvEc8Ejb4869l6ztjUhKYgdnNJOZD8RHeIjp8VEefQb4yaq8jdtbHsLWOC9bbazDflKlKZHCl1ScKKc7Z3O4G1WJxxCkf0avoaCy9Y2ZEfihykzn1/wUaMeNxw9BgcvjXJzV9lftb5cmtx3u6UFx3/UcQrB9UpO+c1PGTd0KmInZNvqNz/dF/VNHbQnThu1+NzEb+Pq7sPZ5Y9bHlxcVA+yUY1E6D0iK+qKatPWeDIvOog+0s8FwPDh5accSQo8iOpNdOZ1OV+kaS7YJYhqvEedcbREtMaFFcWhtp9hSlO8AySo5HDkcsfGrkW4aQcsaZ70WK2/3JWqLxkL4h+KBnr0+FEdDRGl6TfbWFFMl6R3h4iSocRRnPuAoLAtcVXZqucQ4ZKYriw4H17EE42zjkBtjFZ2m2n7JK6478O1Maglwra5b3SgqhtJWFoQo4BC+LdW/uqzqJOmlN2z7nOx/Xnsd6GnST3ed8jPLlRPUcVDfZp3YCgGYrK0YO4IKT9a+NSWWGiPZUp78d9cGG3eKS4viSckghSj86aknT/cL2Vu18/vXbk9TJP6Jojo2ai29nrU50FSI7bzigNsgKUcUH7X3091bGM+vxuOY8gAP7fsNdCFxeyIIUk8TzISABzDju3zBp1eGK9sb+1DxZ5b06AzKfjmOp1PGGysKIB5bgeFXaRo2tJrLKEydL3RCUJAy22SPtSK6/fHtLZxJiXFjx7xgbfbWLxT8Inix0yPGpQyw3L7r2pm4d33aX+IoTnfh4iBnzwBUrN2nQqKN/tE9+Wzc7JKbjXBpBaIdTlt1snPCr47g0Ig6Xut0uSJmsH48ltlKktRGh+DyRgk7AfU8vCnCe+YsN6QllbxbQVd2jHErHQedJn7tZ15WqNpW1OPLA9aRJwlCM8jjP1PwNawcmqX8jV+C8iw6e0mHrs2hDTqEnu1PvEgHHJOep5dTQ/WTCdU6Oj3W3pKnGB33AOYGMOJ94/u1VsOnvu3c5q9VSnJc+G5wKjcWEJSRkKGOaTk8sD40U0u9HjaovVqt3B6AhKHUoR7DbmAFpHly26EGrvi+SdtD62Lmg9Uw7fb1Q5cZbspCj6N3LPE47n8UEefj0PlTUjVNuLYa1FFNvmIGSzIaLgI8UKAIIpT1po+Ra5artY0qEcK7woa9pg88j83Py91ENN9ozDjaWL8gocTyktoylXmUjcHzGR7qucFP64KxtXtBsasirWo3G3S41tcwGJT7BKHMc8pwSkeGRvXv7q4TZSmz26RMiIOZD0VkhDSfEDA4j5DpvRqHerVNb4o1xiOg9A8nPxGat+kRgP4ZoAfniudtLwSLR1PZEgmyRxNnuD1WIzBStR/OPCOEeJNcZmprA/BeXcEIjzktqCmJLB71KsHYbb+8U0elw0kkSGATzPGnelrWup7bb7a+y08w/OcQW220EKKCRjJxyA+2nBcmkkwWxO7Jh/jE6D/oivqimJiwakizri7HeSEypK3uJEzuyoE+rkd2rpgUj6IvLVhvjciQkmOpBaWUjJSDjf7BW1RblBlMpejzGHG1jKVJcGDXR8hyjNtLTKlaYE07ZbhbNOS4DrqBIcU8pkoWVBviHq7kDrk8qAM6a1IxZTa0qSWC0UFInAJ3znYtZxnzp/8ASo/+fa/rivrv2cZDrePHiFc6ySTbJti1drLcpmimrUlaFTA20h0lzAXwkcQ4sdcc8UEuNq1I83GXMc7pmI6h4uPT0KS2En2sBsb486abrqqy2xCjInsqWB/BNHvFH4Dl8cVmupNU3HVchNutsdxEZasIjo3W6ehV0x5cvGtcUckvGhpNnG5vv611glEYKDS1Btrb+DaB3UfmT8cVo2q7fIdskSJbIwdDEhlXchYSS2g5wM4GdhtQ/TlkiaLski5XFSVSy3l5STnhHRCfHJx7zVVjTitXRE3i5XR8OvjiZajLBbjp6J8yOvLenOUZNVqKG3f7D2wvvEJUUKQVDPCoDI8jX0ttLieFaQoeBGRSVp/VsC2wFQNQXMGbFfcYUsoWorCVYCsgHO30q+nW9rlymYlpLs6S8sJCGm1JCRncqUoDAA3rB45p9ENMYYEJi3xG4sVHAy2MIT4DOaldwcgGpUCIoZGKAvpiaTs0+SnPch1b4bAA9ZR2QPj8s+VH6C6ts6r5Zlw21AL40OJCjgK4VA4PvGRTj3T6GhX0zpZF6t7l3vSnxNnuF1K2nFNqQjoBjoeeD0xTHb7RaNKW2S60C2yE8b7y1ZUQPP6AePiaOIQhtsJbSEpSMJAHIUi3l5zWF/FjiLULXDUFznUf5RQOyQfeCPfk9BWnKU2/Q7s76Eud6nsKclsl22lawxIdX+G4Qdsj8fwzzznnVG62vRt+krDU1Fvn8XCpOO6PF4KbWAM+7FPrTbUaMlptKW2m08KUgYCUjp8qRNBwWL3Kvd4nR2n2pUgobS8gLHCN+vkUj4VUZbc1oE/KBTvZfMUeKPc4rqD7KlIUPpn618fetueP47B+S/1UwaghPaRbF3sClpiIWkSoClktqSTjKQfZOfDx+BMXrUrcOzRZkJHfvz+BENonHGpXLPkOv/er/GyuqdlcpCKey25g/wAdgfJX7Ne/evu/SbC+BX+zT1Gscx5vvLreZy5CtymM73LaPJITjI8zzqrJbvllmRVR5y7hbnZDbTyJDYU6yFKA4gpOMj38qX5jJ1Yc2Jx7MLwP/VwT/wAS/wBmvk9mF4O/pEEnqSpX7NN3aHIuFttAuduuD8dbSkoU2kJKVgnmQRzqy3Y7i/DbWdTXQPKbBykNBOSPDg5fGq/HyOKbYc5UI/3sL0Bs/B/rq/ZqfezveQO/g+frq/ZrREQbk5p9iM/cXmrghocchkpPEvHXI3GfIUsaTgSNRWBUuZeLsiaXVo425akhOOXq8jzHShZ5tN2HJlK39lrnEDcbigJByURkZJ+J2+yjttTb7It2Hpe0OT5KPVfeSsJSD+Sp1XM/mjOPAUJiX+7tae1JGmPd/Ktn4JEhOxPESnfzGM/GnLTDMdrT9uTGA7ox0KBA5kgEk+ZNRklOvqdik35Fa/3pwFhrVum3UwQ5kONP963xYIHEABnmdjXJzTcuJHNz0Lc1JYkI4vRisFKwfySevv3HiKfJkZmXGcYktJdacSUrQoZBFKfZ+05b5V8s5WpbEKUO6J8FAn+wH3mpjL6W14/gSZQ01c9LsQkwrtBjQJ0dPC8ma0OJauquIjcnnvv8KdLWxC9GRIhRERkupCgA0G1EdMgf21SvWnIV4mwpMlpBMZziV6u7gA2ST+Tnf4eZo2kYG1ROSe0DZ7UqVKgklSpUoAp3O3tXKI5GfLiULHtNOFCgfEEUO0lYf3PQXoYUhwF4rS6BhSwQMcXmOW3QCjtSnbqgAWtLim2acnO94EuraLbQzuVK2GPHnn4V8aGhpg6Vtzaea2w6ojqV+t/bRG5We3XUAXCGzIwMArTkj3HmKFsaXEIKRZ7tPgt/5rjDrY9wWDj51Sa40V4or9pEtDWmXYw9Z+WtDLSBzUeIE4HuH0pfvzKrPK0Y3LOI8UpQ4o8gv1c/Ln8KbYGmmGbgm4XCVIuM1Aw27II4W8/kJAAHvq1qCyRb7bVwpYIBPEhaebauhHzPwJqoTUaQJ0EhvtSlqu6Xi13O3NQJEXup74ZSl1gktnYZyFDI3ziloa1uWmJK7RKQ3cQx6qH1ZbVjGwPPNGrNHe1g/BvdxkBpqI5xsRWEYAVkHKlEknkOQFNY+DuXQVW2Xe0sY0ZK48KIU1nO2fWFVX7DqORYQ03qFSypgAM+jpb4hj2eMHPlmq/azOU3ao1uCAUyllSl55BGNseefsoLH17evRG2W0wwUoCQtTSifDPtVUYyeNV7Gk2jVUn1Ug86QNExpkiNdoUO4KhBi4OhXAylaiDgDBPI+qelM2mUyGrImVNlLlyJAL61qHCBkbJSOgAA+tJWhLhLN0mTWVMoauEnLjCkFXCSonY8Q8T0qYxfGSEkPEXTcGNaJVtbC1IlBXfurVxOOKVzUT40n2S8zdFOm0agYdXBST6PLbSSACftHlzHurSEnIqFIOx5VCn2pbsV+xeGrYExHDZkP3GQfZaYbIAP5y1ABI9/21b07aXLdHfclrQ5NmPF+StHs8R/FHkBsKLBIAx08K9HKk36CyV7UqVIiVKlSg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images.jpg"/>
          <p:cNvPicPr>
            <a:picLocks noChangeAspect="1"/>
          </p:cNvPicPr>
          <p:nvPr/>
        </p:nvPicPr>
        <p:blipFill>
          <a:blip r:embed="rId3" cstate="print"/>
          <a:stretch>
            <a:fillRect/>
          </a:stretch>
        </p:blipFill>
        <p:spPr>
          <a:xfrm>
            <a:off x="0" y="0"/>
            <a:ext cx="851647" cy="762000"/>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pPr algn="ct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u="sng" dirty="0"/>
          </a:p>
        </p:txBody>
      </p:sp>
      <p:sp>
        <p:nvSpPr>
          <p:cNvPr id="5" name="Slide Number Placeholder 4"/>
          <p:cNvSpPr>
            <a:spLocks noGrp="1"/>
          </p:cNvSpPr>
          <p:nvPr>
            <p:ph type="sldNum" sz="quarter" idx="12"/>
          </p:nvPr>
        </p:nvSpPr>
        <p:spPr/>
        <p:txBody>
          <a:bodyPr/>
          <a:lstStyle/>
          <a:p>
            <a:fld id="{283AAEF0-E1C5-40C2-BE36-2EA3B0A212F4}" type="slidenum">
              <a:rPr lang="en-US" smtClean="0"/>
              <a:pPr/>
              <a:t>6</a:t>
            </a:fld>
            <a:endParaRPr lang="en-US" dirty="0"/>
          </a:p>
        </p:txBody>
      </p:sp>
      <p:sp>
        <p:nvSpPr>
          <p:cNvPr id="4" name="TextBox 3"/>
          <p:cNvSpPr txBox="1"/>
          <p:nvPr/>
        </p:nvSpPr>
        <p:spPr>
          <a:xfrm>
            <a:off x="990600" y="1066800"/>
            <a:ext cx="7239000" cy="1477328"/>
          </a:xfrm>
          <a:prstGeom prst="rect">
            <a:avLst/>
          </a:prstGeom>
          <a:noFill/>
        </p:spPr>
        <p:txBody>
          <a:bodyPr wrap="square" rtlCol="0">
            <a:spAutoFit/>
          </a:bodyPr>
          <a:lstStyle/>
          <a:p>
            <a:pPr marL="914400" lvl="1" indent="-457200">
              <a:lnSpc>
                <a:spcPct val="150000"/>
              </a:lnSpc>
              <a:buFont typeface="+mj-lt"/>
              <a:buAutoNum type="arabicPeriod" startAt="3"/>
            </a:pPr>
            <a:r>
              <a:rPr lang="en-US" sz="2000" dirty="0" smtClean="0">
                <a:latin typeface="Arial" pitchFamily="34" charset="0"/>
                <a:cs typeface="Arial" pitchFamily="34" charset="0"/>
              </a:rPr>
              <a:t>Viola and Jones algorithm uses a cascade of classifiers in an effective manner to obtain high real-time face detection accuracy.</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90600" y="409074"/>
            <a:ext cx="7848600" cy="886326"/>
          </a:xfrm>
          <a:prstGeom prst="rect">
            <a:avLst/>
          </a:prstGeom>
        </p:spPr>
        <p:txBody>
          <a:bodyPr anchor="ctr">
            <a:normAutofit fontScale="97500"/>
          </a:bodyPr>
          <a:lstStyle/>
          <a:p>
            <a:pPr algn="ctr">
              <a:spcBef>
                <a:spcPct val="0"/>
              </a:spcBef>
              <a:defRPr/>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Introduction</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endParaRPr>
          </a:p>
        </p:txBody>
      </p:sp>
      <p:pic>
        <p:nvPicPr>
          <p:cNvPr id="10" name="Picture 9" descr="cascadeViolaJones.jpg"/>
          <p:cNvPicPr>
            <a:picLocks noChangeAspect="1"/>
          </p:cNvPicPr>
          <p:nvPr/>
        </p:nvPicPr>
        <p:blipFill>
          <a:blip r:embed="rId4" cstate="print"/>
          <a:stretch>
            <a:fillRect/>
          </a:stretch>
        </p:blipFill>
        <p:spPr>
          <a:xfrm>
            <a:off x="3429000" y="2514600"/>
            <a:ext cx="3771900" cy="2146300"/>
          </a:xfrm>
          <a:prstGeom prst="rect">
            <a:avLst/>
          </a:prstGeom>
        </p:spPr>
      </p:pic>
      <p:sp>
        <p:nvSpPr>
          <p:cNvPr id="8" name="Rectangle 7"/>
          <p:cNvSpPr/>
          <p:nvPr/>
        </p:nvSpPr>
        <p:spPr>
          <a:xfrm>
            <a:off x="-76200" y="6629400"/>
            <a:ext cx="4572000" cy="215444"/>
          </a:xfrm>
          <a:prstGeom prst="rect">
            <a:avLst/>
          </a:prstGeom>
        </p:spPr>
        <p:txBody>
          <a:bodyPr>
            <a:spAutoFit/>
          </a:bodyPr>
          <a:lstStyle/>
          <a:p>
            <a:r>
              <a:rPr lang="en-US" sz="800" dirty="0" smtClean="0"/>
              <a:t>Image Ref: http://www.rosariomgomez.me/nyfw2014-1-color-detection/</a:t>
            </a:r>
            <a:endParaRPr lang="en-US" sz="800" dirty="0"/>
          </a:p>
        </p:txBody>
      </p:sp>
      <p:grpSp>
        <p:nvGrpSpPr>
          <p:cNvPr id="26" name="Group 25"/>
          <p:cNvGrpSpPr/>
          <p:nvPr/>
        </p:nvGrpSpPr>
        <p:grpSpPr>
          <a:xfrm>
            <a:off x="259080" y="2743200"/>
            <a:ext cx="3246120" cy="274320"/>
            <a:chOff x="-45720" y="2545080"/>
            <a:chExt cx="3246120" cy="274320"/>
          </a:xfrm>
        </p:grpSpPr>
        <p:pic>
          <p:nvPicPr>
            <p:cNvPr id="12" name="Picture 11" descr="face0001.gif"/>
            <p:cNvPicPr>
              <a:picLocks/>
            </p:cNvPicPr>
            <p:nvPr/>
          </p:nvPicPr>
          <p:blipFill>
            <a:blip r:embed="rId5" cstate="print"/>
            <a:srcRect l="-20000" r="-20000"/>
            <a:stretch>
              <a:fillRect/>
            </a:stretch>
          </p:blipFill>
          <p:spPr>
            <a:xfrm>
              <a:off x="2926080" y="2545080"/>
              <a:ext cx="274320" cy="274320"/>
            </a:xfrm>
            <a:prstGeom prst="rect">
              <a:avLst/>
            </a:prstGeom>
          </p:spPr>
        </p:pic>
        <p:pic>
          <p:nvPicPr>
            <p:cNvPr id="13" name="Picture 12" descr="face0002.gif"/>
            <p:cNvPicPr>
              <a:picLocks/>
            </p:cNvPicPr>
            <p:nvPr/>
          </p:nvPicPr>
          <p:blipFill>
            <a:blip r:embed="rId6" cstate="print"/>
            <a:srcRect l="-20000" r="-20000"/>
            <a:stretch>
              <a:fillRect/>
            </a:stretch>
          </p:blipFill>
          <p:spPr>
            <a:xfrm>
              <a:off x="-45720" y="2545080"/>
              <a:ext cx="274320" cy="274320"/>
            </a:xfrm>
            <a:prstGeom prst="rect">
              <a:avLst/>
            </a:prstGeom>
          </p:spPr>
        </p:pic>
        <p:pic>
          <p:nvPicPr>
            <p:cNvPr id="14" name="Picture 13" descr="face0003.gif"/>
            <p:cNvPicPr>
              <a:picLocks/>
            </p:cNvPicPr>
            <p:nvPr/>
          </p:nvPicPr>
          <p:blipFill>
            <a:blip r:embed="rId7" cstate="print"/>
            <a:srcRect l="-20000" r="-20000"/>
            <a:stretch>
              <a:fillRect/>
            </a:stretch>
          </p:blipFill>
          <p:spPr>
            <a:xfrm>
              <a:off x="640080" y="2545080"/>
              <a:ext cx="274320" cy="274320"/>
            </a:xfrm>
            <a:prstGeom prst="rect">
              <a:avLst/>
            </a:prstGeom>
          </p:spPr>
        </p:pic>
        <p:pic>
          <p:nvPicPr>
            <p:cNvPr id="15" name="Picture 14" descr="face0004.gif"/>
            <p:cNvPicPr>
              <a:picLocks/>
            </p:cNvPicPr>
            <p:nvPr/>
          </p:nvPicPr>
          <p:blipFill>
            <a:blip r:embed="rId8" cstate="print"/>
            <a:srcRect l="-20000" r="-20000"/>
            <a:stretch>
              <a:fillRect/>
            </a:stretch>
          </p:blipFill>
          <p:spPr>
            <a:xfrm>
              <a:off x="2240280" y="2545080"/>
              <a:ext cx="274320" cy="274320"/>
            </a:xfrm>
            <a:prstGeom prst="rect">
              <a:avLst/>
            </a:prstGeom>
          </p:spPr>
        </p:pic>
        <p:pic>
          <p:nvPicPr>
            <p:cNvPr id="16" name="Picture 15" descr="face0005.gif"/>
            <p:cNvPicPr>
              <a:picLocks/>
            </p:cNvPicPr>
            <p:nvPr/>
          </p:nvPicPr>
          <p:blipFill>
            <a:blip r:embed="rId9" cstate="print"/>
            <a:srcRect l="-20000" r="-20000"/>
            <a:stretch>
              <a:fillRect/>
            </a:stretch>
          </p:blipFill>
          <p:spPr>
            <a:xfrm>
              <a:off x="868680" y="2545080"/>
              <a:ext cx="274320" cy="274320"/>
            </a:xfrm>
            <a:prstGeom prst="rect">
              <a:avLst/>
            </a:prstGeom>
          </p:spPr>
        </p:pic>
        <p:pic>
          <p:nvPicPr>
            <p:cNvPr id="17" name="Picture 16" descr="face0006.gif"/>
            <p:cNvPicPr>
              <a:picLocks/>
            </p:cNvPicPr>
            <p:nvPr/>
          </p:nvPicPr>
          <p:blipFill>
            <a:blip r:embed="rId10" cstate="print"/>
            <a:srcRect l="-20000" r="-20000"/>
            <a:stretch>
              <a:fillRect/>
            </a:stretch>
          </p:blipFill>
          <p:spPr>
            <a:xfrm>
              <a:off x="1554480" y="2545080"/>
              <a:ext cx="274320" cy="274320"/>
            </a:xfrm>
            <a:prstGeom prst="rect">
              <a:avLst/>
            </a:prstGeom>
          </p:spPr>
        </p:pic>
        <p:pic>
          <p:nvPicPr>
            <p:cNvPr id="18" name="Picture 17" descr="face0007.gif"/>
            <p:cNvPicPr>
              <a:picLocks/>
            </p:cNvPicPr>
            <p:nvPr/>
          </p:nvPicPr>
          <p:blipFill>
            <a:blip r:embed="rId11" cstate="print"/>
            <a:srcRect l="-20000" r="-20000"/>
            <a:stretch>
              <a:fillRect/>
            </a:stretch>
          </p:blipFill>
          <p:spPr>
            <a:xfrm>
              <a:off x="1783080" y="2545080"/>
              <a:ext cx="274320" cy="274320"/>
            </a:xfrm>
            <a:prstGeom prst="rect">
              <a:avLst/>
            </a:prstGeom>
          </p:spPr>
        </p:pic>
        <p:pic>
          <p:nvPicPr>
            <p:cNvPr id="19" name="Picture 18" descr="nonface0001.gif"/>
            <p:cNvPicPr>
              <a:picLocks/>
            </p:cNvPicPr>
            <p:nvPr/>
          </p:nvPicPr>
          <p:blipFill>
            <a:blip r:embed="rId12" cstate="print"/>
            <a:srcRect l="-20000" r="-20000"/>
            <a:stretch>
              <a:fillRect/>
            </a:stretch>
          </p:blipFill>
          <p:spPr>
            <a:xfrm>
              <a:off x="2697480" y="2545080"/>
              <a:ext cx="274320" cy="274320"/>
            </a:xfrm>
            <a:prstGeom prst="rect">
              <a:avLst/>
            </a:prstGeom>
          </p:spPr>
        </p:pic>
        <p:pic>
          <p:nvPicPr>
            <p:cNvPr id="20" name="Picture 19" descr="nonface0002.gif"/>
            <p:cNvPicPr>
              <a:picLocks/>
            </p:cNvPicPr>
            <p:nvPr/>
          </p:nvPicPr>
          <p:blipFill>
            <a:blip r:embed="rId13" cstate="print"/>
            <a:srcRect l="-20000" r="-20000"/>
            <a:stretch>
              <a:fillRect/>
            </a:stretch>
          </p:blipFill>
          <p:spPr>
            <a:xfrm>
              <a:off x="2011680" y="2545080"/>
              <a:ext cx="274320" cy="274320"/>
            </a:xfrm>
            <a:prstGeom prst="rect">
              <a:avLst/>
            </a:prstGeom>
          </p:spPr>
        </p:pic>
        <p:pic>
          <p:nvPicPr>
            <p:cNvPr id="21" name="Picture 20" descr="nonface0003.gif"/>
            <p:cNvPicPr>
              <a:picLocks/>
            </p:cNvPicPr>
            <p:nvPr/>
          </p:nvPicPr>
          <p:blipFill>
            <a:blip r:embed="rId14" cstate="print"/>
            <a:srcRect l="-20000" r="-20000"/>
            <a:stretch>
              <a:fillRect/>
            </a:stretch>
          </p:blipFill>
          <p:spPr>
            <a:xfrm>
              <a:off x="2468880" y="2545080"/>
              <a:ext cx="274320" cy="274320"/>
            </a:xfrm>
            <a:prstGeom prst="rect">
              <a:avLst/>
            </a:prstGeom>
          </p:spPr>
        </p:pic>
        <p:pic>
          <p:nvPicPr>
            <p:cNvPr id="22" name="Picture 21" descr="nonface0004.gif"/>
            <p:cNvPicPr>
              <a:picLocks/>
            </p:cNvPicPr>
            <p:nvPr/>
          </p:nvPicPr>
          <p:blipFill>
            <a:blip r:embed="rId15" cstate="print"/>
            <a:srcRect l="-20000" r="-20000"/>
            <a:stretch>
              <a:fillRect/>
            </a:stretch>
          </p:blipFill>
          <p:spPr>
            <a:xfrm>
              <a:off x="411480" y="2545080"/>
              <a:ext cx="274320" cy="274320"/>
            </a:xfrm>
            <a:prstGeom prst="rect">
              <a:avLst/>
            </a:prstGeom>
          </p:spPr>
        </p:pic>
        <p:pic>
          <p:nvPicPr>
            <p:cNvPr id="23" name="Picture 22" descr="nonface0005.gif"/>
            <p:cNvPicPr>
              <a:picLocks/>
            </p:cNvPicPr>
            <p:nvPr/>
          </p:nvPicPr>
          <p:blipFill>
            <a:blip r:embed="rId16" cstate="print"/>
            <a:srcRect l="-20000" r="-20000"/>
            <a:stretch>
              <a:fillRect/>
            </a:stretch>
          </p:blipFill>
          <p:spPr>
            <a:xfrm>
              <a:off x="1325880" y="2545080"/>
              <a:ext cx="274320" cy="274320"/>
            </a:xfrm>
            <a:prstGeom prst="rect">
              <a:avLst/>
            </a:prstGeom>
          </p:spPr>
        </p:pic>
        <p:pic>
          <p:nvPicPr>
            <p:cNvPr id="24" name="Picture 23" descr="nonface0006.gif"/>
            <p:cNvPicPr>
              <a:picLocks/>
            </p:cNvPicPr>
            <p:nvPr/>
          </p:nvPicPr>
          <p:blipFill>
            <a:blip r:embed="rId17" cstate="print"/>
            <a:srcRect l="-20000" r="-20000"/>
            <a:stretch>
              <a:fillRect/>
            </a:stretch>
          </p:blipFill>
          <p:spPr>
            <a:xfrm>
              <a:off x="1097280" y="2545080"/>
              <a:ext cx="274320" cy="274320"/>
            </a:xfrm>
            <a:prstGeom prst="rect">
              <a:avLst/>
            </a:prstGeom>
          </p:spPr>
        </p:pic>
        <p:pic>
          <p:nvPicPr>
            <p:cNvPr id="25" name="Picture 24" descr="nonface0007.gif"/>
            <p:cNvPicPr>
              <a:picLocks/>
            </p:cNvPicPr>
            <p:nvPr/>
          </p:nvPicPr>
          <p:blipFill>
            <a:blip r:embed="rId18" cstate="print"/>
            <a:srcRect l="-20000" r="-20000"/>
            <a:stretch>
              <a:fillRect/>
            </a:stretch>
          </p:blipFill>
          <p:spPr>
            <a:xfrm>
              <a:off x="182880" y="2545080"/>
              <a:ext cx="274320" cy="274320"/>
            </a:xfrm>
            <a:prstGeom prst="rect">
              <a:avLst/>
            </a:prstGeom>
          </p:spPr>
        </p:pic>
      </p:gr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pPr algn="ctr"/>
            <a:r>
              <a:rPr lang="en-US" sz="4400" dirty="0" smtClean="0">
                <a:latin typeface="Times New Roman" pitchFamily="18" charset="0"/>
                <a:cs typeface="Times New Roman" pitchFamily="18" charset="0"/>
              </a:rPr>
              <a:t/>
            </a:r>
            <a:br>
              <a:rPr lang="en-US" sz="4400" dirty="0" smtClean="0">
                <a:latin typeface="Times New Roman" pitchFamily="18" charset="0"/>
                <a:cs typeface="Times New Roman" pitchFamily="18" charset="0"/>
              </a:rPr>
            </a:br>
            <a:endParaRPr lang="en-US" u="sng" dirty="0"/>
          </a:p>
        </p:txBody>
      </p:sp>
      <p:sp>
        <p:nvSpPr>
          <p:cNvPr id="5" name="Slide Number Placeholder 4"/>
          <p:cNvSpPr>
            <a:spLocks noGrp="1"/>
          </p:cNvSpPr>
          <p:nvPr>
            <p:ph type="sldNum" sz="quarter" idx="12"/>
          </p:nvPr>
        </p:nvSpPr>
        <p:spPr/>
        <p:txBody>
          <a:bodyPr/>
          <a:lstStyle/>
          <a:p>
            <a:fld id="{283AAEF0-E1C5-40C2-BE36-2EA3B0A212F4}" type="slidenum">
              <a:rPr lang="en-US" smtClean="0"/>
              <a:pPr/>
              <a:t>7</a:t>
            </a:fld>
            <a:endParaRPr lang="en-US" dirty="0"/>
          </a:p>
        </p:txBody>
      </p:sp>
      <p:sp>
        <p:nvSpPr>
          <p:cNvPr id="4" name="TextBox 3"/>
          <p:cNvSpPr txBox="1"/>
          <p:nvPr/>
        </p:nvSpPr>
        <p:spPr>
          <a:xfrm>
            <a:off x="990600" y="1066800"/>
            <a:ext cx="5486400" cy="4801314"/>
          </a:xfrm>
          <a:prstGeom prst="rect">
            <a:avLst/>
          </a:prstGeom>
          <a:noFill/>
        </p:spPr>
        <p:txBody>
          <a:bodyPr wrap="square" rtlCol="0">
            <a:spAutoFit/>
          </a:bodyPr>
          <a:lstStyle/>
          <a:p>
            <a:pPr marL="457200" indent="-457200">
              <a:lnSpc>
                <a:spcPct val="150000"/>
              </a:lnSpc>
              <a:buFont typeface="Arial" pitchFamily="34" charset="0"/>
              <a:buChar char="•"/>
            </a:pPr>
            <a:r>
              <a:rPr lang="en-US" sz="2000" dirty="0" smtClean="0">
                <a:latin typeface="Arial" pitchFamily="34" charset="0"/>
                <a:cs typeface="Arial" pitchFamily="34" charset="0"/>
              </a:rPr>
              <a:t>Viola and Jones’ algorithm uses a large dataset for training </a:t>
            </a:r>
            <a:r>
              <a:rPr lang="en-US" sz="2000" dirty="0" err="1" smtClean="0">
                <a:latin typeface="Arial" pitchFamily="34" charset="0"/>
                <a:cs typeface="Arial" pitchFamily="34" charset="0"/>
              </a:rPr>
              <a:t>AdaBoost</a:t>
            </a:r>
            <a:r>
              <a:rPr lang="en-US" sz="2000" dirty="0" smtClean="0">
                <a:latin typeface="Arial" pitchFamily="34" charset="0"/>
                <a:cs typeface="Arial" pitchFamily="34" charset="0"/>
              </a:rPr>
              <a:t> to detect objects. </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This improves detection accuracy; however, the training execution time can be high.</a:t>
            </a:r>
          </a:p>
          <a:p>
            <a:pPr marL="457200" indent="-457200">
              <a:lnSpc>
                <a:spcPct val="150000"/>
              </a:lnSpc>
              <a:buFont typeface="Arial" pitchFamily="34" charset="0"/>
              <a:buChar char="•"/>
            </a:pPr>
            <a:endParaRPr lang="en-US" sz="2400" dirty="0" smtClean="0">
              <a:latin typeface="Arial" pitchFamily="34" charset="0"/>
              <a:cs typeface="Arial" pitchFamily="34" charset="0"/>
            </a:endParaRP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6" name="Title 1"/>
          <p:cNvSpPr txBox="1">
            <a:spLocks/>
          </p:cNvSpPr>
          <p:nvPr/>
        </p:nvSpPr>
        <p:spPr>
          <a:xfrm>
            <a:off x="990600" y="76200"/>
            <a:ext cx="7848600" cy="1143000"/>
          </a:xfrm>
          <a:prstGeom prst="rect">
            <a:avLst/>
          </a:prstGeom>
        </p:spPr>
        <p:txBody>
          <a:bodyPr anchor="ctr">
            <a:normAutofit fontScale="97500"/>
          </a:bodyPr>
          <a:lstStyle/>
          <a:p>
            <a:pPr algn="ctr">
              <a:spcBef>
                <a:spcPct val="0"/>
              </a:spcBef>
              <a:defRPr/>
            </a:pPr>
            <a:r>
              <a:rPr kumimoji="0" lang="en-US" sz="24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Arial" pitchFamily="34" charset="0"/>
                <a:ea typeface="+mj-ea"/>
                <a:cs typeface="Arial" pitchFamily="34" charset="0"/>
              </a:rPr>
              <a:t>Research Problem and Scope </a:t>
            </a: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Cont…</a:t>
            </a:r>
          </a:p>
        </p:txBody>
      </p:sp>
      <p:pic>
        <p:nvPicPr>
          <p:cNvPr id="7" name="Picture 6" descr="executionTime.jpg"/>
          <p:cNvPicPr>
            <a:picLocks noChangeAspect="1"/>
          </p:cNvPicPr>
          <p:nvPr/>
        </p:nvPicPr>
        <p:blipFill>
          <a:blip r:embed="rId4" cstate="print"/>
          <a:stretch>
            <a:fillRect/>
          </a:stretch>
        </p:blipFill>
        <p:spPr>
          <a:xfrm>
            <a:off x="6595110" y="3886200"/>
            <a:ext cx="1634490" cy="1501775"/>
          </a:xfrm>
          <a:prstGeom prst="rect">
            <a:avLst/>
          </a:prstGeom>
        </p:spPr>
      </p:pic>
      <p:pic>
        <p:nvPicPr>
          <p:cNvPr id="8" name="Picture 7" descr="dataset.jpg"/>
          <p:cNvPicPr>
            <a:picLocks noChangeAspect="1"/>
          </p:cNvPicPr>
          <p:nvPr/>
        </p:nvPicPr>
        <p:blipFill>
          <a:blip r:embed="rId5" cstate="print"/>
          <a:stretch>
            <a:fillRect/>
          </a:stretch>
        </p:blipFill>
        <p:spPr>
          <a:xfrm>
            <a:off x="6486525" y="1219200"/>
            <a:ext cx="1971675" cy="1234440"/>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1066800"/>
            <a:ext cx="6248400" cy="5632311"/>
          </a:xfrm>
          <a:prstGeom prst="rect">
            <a:avLst/>
          </a:prstGeom>
          <a:noFill/>
        </p:spPr>
        <p:txBody>
          <a:bodyPr wrap="square" rtlCol="0">
            <a:spAutoFit/>
          </a:bodyPr>
          <a:lstStyle/>
          <a:p>
            <a:pPr marL="457200" indent="-457200">
              <a:lnSpc>
                <a:spcPct val="150000"/>
              </a:lnSpc>
              <a:buFont typeface="Arial" pitchFamily="34" charset="0"/>
              <a:buChar char="•"/>
            </a:pPr>
            <a:r>
              <a:rPr lang="en-US" sz="2000" dirty="0">
                <a:latin typeface="Arial" pitchFamily="34" charset="0"/>
                <a:cs typeface="Arial" pitchFamily="34" charset="0"/>
              </a:rPr>
              <a:t>If the system fails to detect a valid object, there should be a methodology by which the system can be updated by retraining instantly</a:t>
            </a:r>
            <a:r>
              <a:rPr lang="en-US" sz="2000" dirty="0" smtClean="0">
                <a:latin typeface="Arial" pitchFamily="34" charset="0"/>
                <a:cs typeface="Arial" pitchFamily="34" charset="0"/>
              </a:rPr>
              <a:t>.</a:t>
            </a: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There </a:t>
            </a:r>
            <a:r>
              <a:rPr lang="en-US" sz="2000" dirty="0" smtClean="0">
                <a:latin typeface="Arial" pitchFamily="34" charset="0"/>
                <a:cs typeface="Arial" pitchFamily="34" charset="0"/>
              </a:rPr>
              <a:t>is a need for a system that can be retrained in near </a:t>
            </a:r>
            <a:r>
              <a:rPr lang="en-US" sz="2000" dirty="0" smtClean="0">
                <a:latin typeface="Arial" pitchFamily="34" charset="0"/>
                <a:cs typeface="Arial" pitchFamily="34" charset="0"/>
              </a:rPr>
              <a:t>real-time </a:t>
            </a:r>
            <a:r>
              <a:rPr lang="en-US" sz="2000" dirty="0" smtClean="0">
                <a:latin typeface="Arial" pitchFamily="34" charset="0"/>
                <a:cs typeface="Arial" pitchFamily="34" charset="0"/>
              </a:rPr>
              <a:t>so that the detection rate can be enhanced.</a:t>
            </a: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endParaRPr lang="en-US" sz="2000" dirty="0" smtClean="0">
              <a:latin typeface="Arial" pitchFamily="34" charset="0"/>
              <a:cs typeface="Arial" pitchFamily="34" charset="0"/>
            </a:endParaRPr>
          </a:p>
          <a:p>
            <a:pPr marL="457200" indent="-457200">
              <a:lnSpc>
                <a:spcPct val="150000"/>
              </a:lnSpc>
              <a:buFont typeface="Arial" pitchFamily="34" charset="0"/>
              <a:buChar char="•"/>
            </a:pPr>
            <a:r>
              <a:rPr lang="en-US" sz="2000" dirty="0" smtClean="0">
                <a:latin typeface="Arial" pitchFamily="34" charset="0"/>
                <a:cs typeface="Arial" pitchFamily="34" charset="0"/>
              </a:rPr>
              <a:t>Building an entire framework to allow for an easy update in case of misclassified data is highly needed.</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sp>
        <p:nvSpPr>
          <p:cNvPr id="5" name="Slide Number Placeholder 4"/>
          <p:cNvSpPr>
            <a:spLocks noGrp="1"/>
          </p:cNvSpPr>
          <p:nvPr>
            <p:ph type="sldNum" sz="quarter" idx="12"/>
          </p:nvPr>
        </p:nvSpPr>
        <p:spPr/>
        <p:txBody>
          <a:bodyPr/>
          <a:lstStyle/>
          <a:p>
            <a:fld id="{283AAEF0-E1C5-40C2-BE36-2EA3B0A212F4}" type="slidenum">
              <a:rPr lang="en-US" smtClean="0"/>
              <a:pPr/>
              <a:t>8</a:t>
            </a:fld>
            <a:endParaRPr lang="en-US" dirty="0"/>
          </a:p>
        </p:txBody>
      </p:sp>
      <p:sp>
        <p:nvSpPr>
          <p:cNvPr id="8" name="Title 1"/>
          <p:cNvSpPr txBox="1">
            <a:spLocks/>
          </p:cNvSpPr>
          <p:nvPr/>
        </p:nvSpPr>
        <p:spPr>
          <a:xfrm>
            <a:off x="838200" y="409074"/>
            <a:ext cx="7848600" cy="810126"/>
          </a:xfrm>
          <a:prstGeom prst="rect">
            <a:avLst/>
          </a:prstGeom>
        </p:spPr>
        <p:txBody>
          <a:bodyPr anchor="ctr">
            <a:normAutofit fontScale="97500"/>
          </a:bodyPr>
          <a:lstStyle/>
          <a:p>
            <a:pPr algn="ctr">
              <a:spcBef>
                <a:spcPct val="0"/>
              </a:spcBef>
              <a:defRPr/>
            </a:pPr>
            <a:r>
              <a:rPr lang="en-US" sz="2400" dirty="0" smtClean="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rPr>
              <a:t>Introduction</a:t>
            </a:r>
            <a:endParaRPr lang="en-US" sz="2400" dirty="0">
              <a:solidFill>
                <a:schemeClr val="tx2">
                  <a:satMod val="130000"/>
                </a:schemeClr>
              </a:solidFill>
              <a:effectLst>
                <a:outerShdw blurRad="50000" dist="30000" dir="5400000" algn="tl" rotWithShape="0">
                  <a:srgbClr val="000000">
                    <a:alpha val="30000"/>
                  </a:srgbClr>
                </a:outerShdw>
              </a:effectLst>
              <a:latin typeface="Arial" pitchFamily="34" charset="0"/>
              <a:cs typeface="Arial" pitchFamily="34" charset="0"/>
            </a:endParaRPr>
          </a:p>
        </p:txBody>
      </p:sp>
      <p:pic>
        <p:nvPicPr>
          <p:cNvPr id="6" name="Picture 5" descr="adapt.jpg"/>
          <p:cNvPicPr>
            <a:picLocks noChangeAspect="1"/>
          </p:cNvPicPr>
          <p:nvPr/>
        </p:nvPicPr>
        <p:blipFill>
          <a:blip r:embed="rId4" cstate="print"/>
          <a:stretch>
            <a:fillRect/>
          </a:stretch>
        </p:blipFill>
        <p:spPr>
          <a:xfrm>
            <a:off x="7594600" y="3168580"/>
            <a:ext cx="1422400" cy="1428750"/>
          </a:xfrm>
          <a:prstGeom prst="rect">
            <a:avLst/>
          </a:prstGeom>
        </p:spPr>
      </p:pic>
      <p:pic>
        <p:nvPicPr>
          <p:cNvPr id="7" name="Picture 6" descr="true_and_false.jpg"/>
          <p:cNvPicPr>
            <a:picLocks noChangeAspect="1"/>
          </p:cNvPicPr>
          <p:nvPr/>
        </p:nvPicPr>
        <p:blipFill>
          <a:blip r:embed="rId5" cstate="print"/>
          <a:stretch>
            <a:fillRect/>
          </a:stretch>
        </p:blipFill>
        <p:spPr>
          <a:xfrm>
            <a:off x="7138670" y="5402898"/>
            <a:ext cx="1954530" cy="840105"/>
          </a:xfrm>
          <a:prstGeom prst="rect">
            <a:avLst/>
          </a:prstGeom>
        </p:spPr>
      </p:pic>
      <p:pic>
        <p:nvPicPr>
          <p:cNvPr id="10" name="Picture 9" descr="false.jpg"/>
          <p:cNvPicPr>
            <a:picLocks noChangeAspect="1"/>
          </p:cNvPicPr>
          <p:nvPr/>
        </p:nvPicPr>
        <p:blipFill>
          <a:blip r:embed="rId6" cstate="print"/>
          <a:stretch>
            <a:fillRect/>
          </a:stretch>
        </p:blipFill>
        <p:spPr>
          <a:xfrm>
            <a:off x="8064500" y="1447800"/>
            <a:ext cx="850900" cy="850900"/>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a:bodyPr>
          <a:lstStyle/>
          <a:p>
            <a:pPr algn="ctr"/>
            <a:r>
              <a:rPr lang="en-US" sz="2400" dirty="0" smtClean="0">
                <a:latin typeface="Arial" pitchFamily="34" charset="0"/>
                <a:cs typeface="Arial" pitchFamily="34" charset="0"/>
              </a:rPr>
              <a:t>Contributions of the Research</a:t>
            </a:r>
            <a:endParaRPr lang="en-US" sz="2400" dirty="0">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283AAEF0-E1C5-40C2-BE36-2EA3B0A212F4}" type="slidenum">
              <a:rPr lang="en-US" smtClean="0"/>
              <a:pPr/>
              <a:t>9</a:t>
            </a:fld>
            <a:endParaRPr lang="en-US" dirty="0"/>
          </a:p>
        </p:txBody>
      </p:sp>
      <p:sp>
        <p:nvSpPr>
          <p:cNvPr id="4" name="TextBox 3"/>
          <p:cNvSpPr txBox="1"/>
          <p:nvPr/>
        </p:nvSpPr>
        <p:spPr>
          <a:xfrm>
            <a:off x="990600" y="1066800"/>
            <a:ext cx="6400800" cy="2492990"/>
          </a:xfrm>
          <a:prstGeom prst="rect">
            <a:avLst/>
          </a:prstGeom>
          <a:noFill/>
        </p:spPr>
        <p:txBody>
          <a:bodyPr wrap="square" rtlCol="0">
            <a:spAutoFit/>
          </a:bodyPr>
          <a:lstStyle/>
          <a:p>
            <a:pPr marL="457200" indent="-457200">
              <a:lnSpc>
                <a:spcPct val="150000"/>
              </a:lnSpc>
              <a:buFont typeface="Arial" pitchFamily="34" charset="0"/>
              <a:buChar char="•"/>
            </a:pPr>
            <a:endParaRPr lang="en-US" sz="2400" dirty="0" smtClean="0">
              <a:latin typeface="Arial" pitchFamily="34" charset="0"/>
              <a:cs typeface="Arial" pitchFamily="34" charset="0"/>
            </a:endParaRPr>
          </a:p>
          <a:p>
            <a:pPr marL="457200" indent="-457200" algn="just">
              <a:lnSpc>
                <a:spcPct val="150000"/>
              </a:lnSpc>
              <a:buFont typeface="Arial" pitchFamily="34" charset="0"/>
              <a:buChar char="•"/>
            </a:pPr>
            <a:r>
              <a:rPr lang="en-US" sz="2000" dirty="0" smtClean="0">
                <a:latin typeface="Arial" pitchFamily="34" charset="0"/>
                <a:cs typeface="Arial" pitchFamily="34" charset="0"/>
              </a:rPr>
              <a:t>We </a:t>
            </a:r>
            <a:r>
              <a:rPr lang="en-US" sz="2000" dirty="0" smtClean="0">
                <a:latin typeface="Arial" pitchFamily="34" charset="0"/>
                <a:cs typeface="Arial" pitchFamily="34" charset="0"/>
              </a:rPr>
              <a:t>build a </a:t>
            </a:r>
            <a:r>
              <a:rPr lang="en-US" sz="2000" dirty="0" smtClean="0">
                <a:latin typeface="Arial" pitchFamily="34" charset="0"/>
                <a:cs typeface="Arial" pitchFamily="34" charset="0"/>
              </a:rPr>
              <a:t>generalized object detection framework such that the system can efficiently adapt to misclassified data and be retrained within a few minutes or less.</a:t>
            </a:r>
          </a:p>
        </p:txBody>
      </p:sp>
      <p:pic>
        <p:nvPicPr>
          <p:cNvPr id="9" name="Picture 8" descr="images.jpg"/>
          <p:cNvPicPr>
            <a:picLocks noChangeAspect="1"/>
          </p:cNvPicPr>
          <p:nvPr/>
        </p:nvPicPr>
        <p:blipFill>
          <a:blip r:embed="rId3" cstate="print"/>
          <a:stretch>
            <a:fillRect/>
          </a:stretch>
        </p:blipFill>
        <p:spPr>
          <a:xfrm>
            <a:off x="0" y="0"/>
            <a:ext cx="990600" cy="886326"/>
          </a:xfrm>
          <a:prstGeom prst="rect">
            <a:avLst/>
          </a:prstGeom>
        </p:spPr>
      </p:pic>
      <p:pic>
        <p:nvPicPr>
          <p:cNvPr id="6" name="Picture 5" descr="TrainingComputer.jpg"/>
          <p:cNvPicPr>
            <a:picLocks noChangeAspect="1"/>
          </p:cNvPicPr>
          <p:nvPr/>
        </p:nvPicPr>
        <p:blipFill>
          <a:blip r:embed="rId4" cstate="print"/>
          <a:stretch>
            <a:fillRect/>
          </a:stretch>
        </p:blipFill>
        <p:spPr>
          <a:xfrm>
            <a:off x="7531100" y="1828800"/>
            <a:ext cx="1460500" cy="1390650"/>
          </a:xfrm>
          <a:prstGeom prst="rect">
            <a:avLst/>
          </a:prstGeom>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52563</TotalTime>
  <Words>2929</Words>
  <Application>Microsoft Office PowerPoint</Application>
  <PresentationFormat>On-screen Show (4:3)</PresentationFormat>
  <Paragraphs>450</Paragraphs>
  <Slides>53</Slides>
  <Notes>53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0" baseType="lpstr">
      <vt:lpstr>Arial</vt:lpstr>
      <vt:lpstr>Calibri</vt:lpstr>
      <vt:lpstr>Constantia</vt:lpstr>
      <vt:lpstr>Times New Roman</vt:lpstr>
      <vt:lpstr>Wingdings 2</vt:lpstr>
      <vt:lpstr>Flow</vt:lpstr>
      <vt:lpstr>Bitmap Image</vt:lpstr>
      <vt:lpstr>a near real-time, parallel and distributed adaptive object detection and retraining framework based on adaboost algorithm</vt:lpstr>
      <vt:lpstr>Outline</vt:lpstr>
      <vt:lpstr>Introduction</vt:lpstr>
      <vt:lpstr>PowerPoint Presentation</vt:lpstr>
      <vt:lpstr> </vt:lpstr>
      <vt:lpstr> </vt:lpstr>
      <vt:lpstr> </vt:lpstr>
      <vt:lpstr>PowerPoint Presentation</vt:lpstr>
      <vt:lpstr>Contributions of the Research</vt:lpstr>
      <vt:lpstr> </vt:lpstr>
      <vt:lpstr> </vt:lpstr>
      <vt:lpstr>AdaBoost Algorithm</vt:lpstr>
      <vt:lpstr>AdaBoost Algorithm Cont…</vt:lpstr>
      <vt:lpstr>PowerPoint Presentation</vt:lpstr>
      <vt:lpstr>PowerPoint Presentation</vt:lpstr>
      <vt:lpstr>Haar Features</vt:lpstr>
      <vt:lpstr>PowerPoint Presentation</vt:lpstr>
      <vt:lpstr>PowerPoint Presentation</vt:lpstr>
      <vt:lpstr>PowerPoint Presentation</vt:lpstr>
      <vt:lpstr>Parallel and Distributed AdaBoost Algorithm</vt:lpstr>
      <vt:lpstr>PowerPoint Presentation</vt:lpstr>
      <vt:lpstr>Our implementation of the Parallel and Distributed AdaBoost Algorithm</vt:lpstr>
      <vt:lpstr>Parallel execution on a single machine</vt:lpstr>
      <vt:lpstr>Web Services and Parallel execution on one hierarchal level</vt:lpstr>
      <vt:lpstr>Web Services and Parallel execution on two hierarchal Levels</vt:lpstr>
      <vt:lpstr>Web Services and parallel execution on one hierarchal level with N number of slave nodes</vt:lpstr>
      <vt:lpstr>Extracting Optimized Subset</vt:lpstr>
      <vt:lpstr>Extracting Optimized Subset Cont…</vt:lpstr>
      <vt:lpstr>Extracting Optimized Subset Cont…</vt:lpstr>
      <vt:lpstr>Extracting Optimized Subset Cont…</vt:lpstr>
      <vt:lpstr>Extracting Optimized Subset Cont…</vt:lpstr>
      <vt:lpstr> Implementing a Cascade Structure based on an Optimized Small Training Set</vt:lpstr>
      <vt:lpstr>Implementing a Cascade Structure based on an Optimized Small Training Set Cont…</vt:lpstr>
      <vt:lpstr>Implementing a Cascade Structure based on an Optimized Small Training Set Cont…</vt:lpstr>
      <vt:lpstr>Implementing a Cascade Structure based on an Optimized Small Training Set Cont…</vt:lpstr>
      <vt:lpstr>Implementing a Cascade Structure based on an Optimized Small Training Set Cont…</vt:lpstr>
      <vt:lpstr>Implementing a Cascade Structure based on an Optimized Small Training Set Cont…</vt:lpstr>
      <vt:lpstr>Retraining</vt:lpstr>
      <vt:lpstr>Retraining Cont…</vt:lpstr>
      <vt:lpstr>Retraining Cont…</vt:lpstr>
      <vt:lpstr>Web Services and parallel execution time for the first three approaches</vt:lpstr>
      <vt:lpstr>Web Services and parallel execution time for the last approach</vt:lpstr>
      <vt:lpstr>PowerPoint Presentation</vt:lpstr>
      <vt:lpstr>PowerPoint Presentation</vt:lpstr>
      <vt:lpstr>Results after retraining</vt:lpstr>
      <vt:lpstr>Results after retraining Cont…</vt:lpstr>
      <vt:lpstr>Results after retraining Cont…</vt:lpstr>
      <vt:lpstr>Results after retraining Cont…</vt:lpstr>
      <vt:lpstr>Results after retraining Cont…</vt:lpstr>
      <vt:lpstr>Results after retraining Cont…</vt:lpstr>
      <vt:lpstr>Conclusion</vt:lpstr>
      <vt:lpstr>Conclusion Cont…</vt:lpstr>
      <vt:lpstr>Thank you</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Conformal microstrip printed antenna</dc:title>
  <dc:creator>1234</dc:creator>
  <cp:lastModifiedBy>Munther Abualkibash</cp:lastModifiedBy>
  <cp:revision>1328</cp:revision>
  <dcterms:created xsi:type="dcterms:W3CDTF">2010-11-24T16:50:54Z</dcterms:created>
  <dcterms:modified xsi:type="dcterms:W3CDTF">2015-09-12T16:05:54Z</dcterms:modified>
</cp:coreProperties>
</file>