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3" r:id="rId1"/>
  </p:sldMasterIdLst>
  <p:notesMasterIdLst>
    <p:notesMasterId r:id="rId28"/>
  </p:notesMasterIdLst>
  <p:handoutMasterIdLst>
    <p:handoutMasterId r:id="rId29"/>
  </p:handoutMasterIdLst>
  <p:sldIdLst>
    <p:sldId id="407" r:id="rId2"/>
    <p:sldId id="433" r:id="rId3"/>
    <p:sldId id="434" r:id="rId4"/>
    <p:sldId id="459" r:id="rId5"/>
    <p:sldId id="460" r:id="rId6"/>
    <p:sldId id="444" r:id="rId7"/>
    <p:sldId id="451" r:id="rId8"/>
    <p:sldId id="392" r:id="rId9"/>
    <p:sldId id="445" r:id="rId10"/>
    <p:sldId id="393" r:id="rId11"/>
    <p:sldId id="400" r:id="rId12"/>
    <p:sldId id="453" r:id="rId13"/>
    <p:sldId id="402" r:id="rId14"/>
    <p:sldId id="401" r:id="rId15"/>
    <p:sldId id="454" r:id="rId16"/>
    <p:sldId id="446" r:id="rId17"/>
    <p:sldId id="403" r:id="rId18"/>
    <p:sldId id="456" r:id="rId19"/>
    <p:sldId id="404" r:id="rId20"/>
    <p:sldId id="447" r:id="rId21"/>
    <p:sldId id="436" r:id="rId22"/>
    <p:sldId id="437" r:id="rId23"/>
    <p:sldId id="352" r:id="rId24"/>
    <p:sldId id="458" r:id="rId25"/>
    <p:sldId id="410" r:id="rId26"/>
    <p:sldId id="455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clrMru>
    <a:srgbClr val="7F7F7F"/>
    <a:srgbClr val="008200"/>
    <a:srgbClr val="0000FF"/>
    <a:srgbClr val="D2DDF2"/>
    <a:srgbClr val="35FF35"/>
    <a:srgbClr val="BBD2F4"/>
    <a:srgbClr val="919191"/>
    <a:srgbClr val="00FFFF"/>
    <a:srgbClr val="102E54"/>
    <a:srgbClr val="30A6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692" autoAdjust="0"/>
  </p:normalViewPr>
  <p:slideViewPr>
    <p:cSldViewPr snapToGrid="0" snapToObjects="1">
      <p:cViewPr>
        <p:scale>
          <a:sx n="90" d="100"/>
          <a:sy n="90" d="100"/>
        </p:scale>
        <p:origin x="-121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2E8FA7-2F4C-5D49-9BA4-AF921E49AE74}" type="datetime1">
              <a:rPr lang="en-US" smtClean="0"/>
              <a:pPr/>
              <a:t>9/12/15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337E74-6FDC-BA4C-B798-CEB3174D95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349898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26B0FB-EA67-3A40-825F-8F252A860502}" type="datetime1">
              <a:rPr lang="en-US" smtClean="0"/>
              <a:pPr/>
              <a:t>9/12/15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2C66A3-1D14-8C46-8C0C-97773EFB7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33337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6239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* In the first step, we enumerate</a:t>
            </a:r>
            <a:r>
              <a:rPr lang="en-US" baseline="0" dirty="0" smtClean="0"/>
              <a:t> all the triangles</a:t>
            </a:r>
          </a:p>
          <a:p>
            <a:r>
              <a:rPr lang="en-US" dirty="0" smtClean="0"/>
              <a:t>  --</a:t>
            </a:r>
            <a:r>
              <a:rPr lang="en-US" baseline="0" dirty="0" smtClean="0"/>
              <a:t> Actually we enumerate each triangle 3 times</a:t>
            </a:r>
          </a:p>
          <a:p>
            <a:r>
              <a:rPr lang="en-US" baseline="0" dirty="0" smtClean="0"/>
              <a:t>  -- We could enumerate each triangle once but this makes the subsequent steps simpler.</a:t>
            </a:r>
          </a:p>
          <a:p>
            <a:r>
              <a:rPr lang="en-US" baseline="0" dirty="0" smtClean="0"/>
              <a:t>* This</a:t>
            </a:r>
            <a:r>
              <a:rPr lang="en-US" dirty="0" smtClean="0"/>
              <a:t> enumeration step</a:t>
            </a:r>
            <a:r>
              <a:rPr lang="en-US" baseline="0" dirty="0" smtClean="0"/>
              <a:t> is can be written as an overloaded sparse matrix-matrix multiplication of the adjacency and incidence matrices</a:t>
            </a:r>
          </a:p>
          <a:p>
            <a:endParaRPr lang="en-US" dirty="0" smtClean="0"/>
          </a:p>
          <a:p>
            <a:pPr marL="0" indent="0">
              <a:buFontTx/>
              <a:buNone/>
            </a:pPr>
            <a:r>
              <a:rPr lang="en-US" dirty="0" smtClean="0"/>
              <a:t>* The key intuition</a:t>
            </a:r>
            <a:r>
              <a:rPr lang="en-US" baseline="0" dirty="0" smtClean="0"/>
              <a:t> behind this step is that each wedge (paths of length two) is implicitly stored by the rows of the adjacency matrix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   -- In particular, wedges are pairwise combinations of column ids + row # (midpoint)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   -- e.g., in simple example,  we have 4 </a:t>
            </a:r>
            <a:r>
              <a:rPr lang="en-US" baseline="0" dirty="0" err="1" smtClean="0"/>
              <a:t>nz</a:t>
            </a:r>
            <a:r>
              <a:rPr lang="en-US" baseline="0" dirty="0" smtClean="0"/>
              <a:t> in row 5, so we have 4choose2 = 6 wedges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dirty="0" smtClean="0"/>
              <a:t>* We</a:t>
            </a:r>
            <a:r>
              <a:rPr lang="en-US" baseline="0" dirty="0" smtClean="0"/>
              <a:t> then just need to determine whether the wedges are completed to form triangles 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   -- The columns in the incidence matrix gives us this info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   </a:t>
            </a:r>
            <a:r>
              <a:rPr lang="en-US" dirty="0" smtClean="0"/>
              <a:t>-- Thus, we can overload the sparse matrix-matrix multiplication algorithm in a special way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   -- Overloaded, such that if Aix, </a:t>
            </a:r>
            <a:r>
              <a:rPr lang="en-US" baseline="0" dirty="0" err="1" smtClean="0"/>
              <a:t>Aij</a:t>
            </a:r>
            <a:r>
              <a:rPr lang="en-US" baseline="0" dirty="0" smtClean="0"/>
              <a:t> =1 (wedge) , </a:t>
            </a:r>
            <a:r>
              <a:rPr lang="en-US" baseline="0" dirty="0" err="1" smtClean="0"/>
              <a:t>Bxj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Byj</a:t>
            </a:r>
            <a:r>
              <a:rPr lang="en-US" baseline="0" dirty="0" smtClean="0"/>
              <a:t> = 1 (closed), then we have triangle </a:t>
            </a:r>
            <a:r>
              <a:rPr lang="en-US" baseline="0" dirty="0" err="1" smtClean="0"/>
              <a:t>i,x,y</a:t>
            </a:r>
            <a:r>
              <a:rPr lang="en-US" baseline="0" dirty="0" smtClean="0"/>
              <a:t>, otherwise there isn’t a triangle</a:t>
            </a:r>
            <a:endParaRPr lang="en-US" dirty="0" smtClean="0"/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* We can see this in the very simple example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   -- Wedge 3, 5, 4 in adjacency matrix is completed by edge 3,4 (incidence) to form triangle 5,3,4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dirty="0" smtClean="0"/>
              <a:t>* We</a:t>
            </a:r>
            <a:r>
              <a:rPr lang="en-US" baseline="0" dirty="0" smtClean="0"/>
              <a:t> can determine, if these wedges are completed to form triangles by multiplying each row of the adjacency matrix by the columns in the incidence matrix</a:t>
            </a:r>
          </a:p>
          <a:p>
            <a:pPr marL="0" indent="0">
              <a:buFontTx/>
              <a:buNone/>
            </a:pPr>
            <a:r>
              <a:rPr lang="en-US" dirty="0" smtClean="0"/>
              <a:t>   -- This works by overloading the sparse matrix-matrix multiplication algorithm in a special way</a:t>
            </a:r>
          </a:p>
          <a:p>
            <a:pPr marL="0" indent="0">
              <a:buFontTx/>
              <a:buNone/>
            </a:pPr>
            <a:r>
              <a:rPr lang="en-US" dirty="0" smtClean="0"/>
              <a:t>   -- Basically, We</a:t>
            </a:r>
            <a:r>
              <a:rPr lang="en-US" baseline="0" dirty="0" smtClean="0"/>
              <a:t> know that if two </a:t>
            </a:r>
            <a:r>
              <a:rPr lang="en-US" baseline="0" dirty="0" err="1" smtClean="0"/>
              <a:t>nonzeros</a:t>
            </a:r>
            <a:r>
              <a:rPr lang="en-US" baseline="0" dirty="0" smtClean="0"/>
              <a:t> in the row of A match the ids of </a:t>
            </a:r>
            <a:r>
              <a:rPr lang="en-US" baseline="0" dirty="0" err="1" smtClean="0"/>
              <a:t>nonzeros</a:t>
            </a:r>
            <a:r>
              <a:rPr lang="en-US" baseline="0" dirty="0" smtClean="0"/>
              <a:t> in a column of B, that wedge is has an edge forming a triangle.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   -- Thus, if Aix, </a:t>
            </a:r>
            <a:r>
              <a:rPr lang="en-US" baseline="0" dirty="0" err="1" smtClean="0"/>
              <a:t>Aij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Bxj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Byj</a:t>
            </a:r>
            <a:r>
              <a:rPr lang="en-US" baseline="0" dirty="0" smtClean="0"/>
              <a:t> = 1, then we have triangle </a:t>
            </a:r>
            <a:r>
              <a:rPr lang="en-US" baseline="0" dirty="0" err="1" smtClean="0"/>
              <a:t>i,x,y</a:t>
            </a:r>
            <a:r>
              <a:rPr lang="en-US" baseline="0" dirty="0" smtClean="0"/>
              <a:t>, otherwise there isn’t a triangle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473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*</a:t>
            </a:r>
            <a:r>
              <a:rPr lang="en-US" baseline="0" dirty="0" smtClean="0"/>
              <a:t> The construction of the triangle matrix has made the calculation of the triangle degrees very simple</a:t>
            </a:r>
          </a:p>
          <a:p>
            <a:pPr marL="0" indent="0">
              <a:buFontTx/>
              <a:buNone/>
            </a:pPr>
            <a:r>
              <a:rPr lang="en-US" dirty="0" smtClean="0"/>
              <a:t>* Each triangle is represented once in C for each of its edges and vertices</a:t>
            </a:r>
          </a:p>
          <a:p>
            <a:r>
              <a:rPr lang="en-US" dirty="0" smtClean="0"/>
              <a:t>* For instance (in our</a:t>
            </a:r>
            <a:r>
              <a:rPr lang="en-US" baseline="0" dirty="0" smtClean="0"/>
              <a:t> simple example)</a:t>
            </a:r>
          </a:p>
          <a:p>
            <a:r>
              <a:rPr lang="en-US" baseline="0" dirty="0" smtClean="0"/>
              <a:t>  -- Row 4 has all triangles containing vertex 4</a:t>
            </a:r>
          </a:p>
          <a:p>
            <a:r>
              <a:rPr lang="en-US" baseline="0" dirty="0" smtClean="0"/>
              <a:t>  -- Column 6 has all triangles that contain edge (</a:t>
            </a:r>
            <a:r>
              <a:rPr lang="en-US" baseline="0" smtClean="0"/>
              <a:t>4,5)</a:t>
            </a:r>
            <a:endParaRPr lang="en-US" dirty="0" smtClean="0"/>
          </a:p>
          <a:p>
            <a:pPr marL="171450" indent="-171450">
              <a:buFontTx/>
              <a:buChar char="•"/>
            </a:pPr>
            <a:endParaRPr lang="en-US" dirty="0" smtClean="0"/>
          </a:p>
          <a:p>
            <a:pPr marL="171450" indent="-171450">
              <a:buFontTx/>
              <a:buChar char="•"/>
            </a:pPr>
            <a:endParaRPr lang="en-US" dirty="0" smtClean="0"/>
          </a:p>
          <a:p>
            <a:r>
              <a:rPr lang="en-US" dirty="0" smtClean="0"/>
              <a:t>* Thus, triangle vertex and edge degrees</a:t>
            </a:r>
            <a:r>
              <a:rPr lang="en-US" baseline="0" dirty="0" smtClean="0"/>
              <a:t> are simply the </a:t>
            </a:r>
            <a:r>
              <a:rPr lang="en-US" baseline="0" dirty="0" err="1" smtClean="0"/>
              <a:t>nnz</a:t>
            </a:r>
            <a:r>
              <a:rPr lang="en-US" baseline="0" dirty="0" smtClean="0"/>
              <a:t> in the rows and columns</a:t>
            </a:r>
          </a:p>
          <a:p>
            <a:endParaRPr lang="en-US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4814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*</a:t>
            </a:r>
            <a:r>
              <a:rPr lang="en-US" baseline="0" dirty="0" smtClean="0"/>
              <a:t> In final step, we compute k for each triangle using following formula and the triangle degrees</a:t>
            </a:r>
          </a:p>
          <a:p>
            <a:endParaRPr lang="en-US" baseline="0" dirty="0" smtClean="0"/>
          </a:p>
          <a:p>
            <a:r>
              <a:rPr lang="en-US" baseline="0" dirty="0" smtClean="0"/>
              <a:t>* So this is excellent, we can write </a:t>
            </a:r>
            <a:r>
              <a:rPr lang="en-US" baseline="0" dirty="0" err="1" smtClean="0"/>
              <a:t>miniTri</a:t>
            </a:r>
            <a:r>
              <a:rPr lang="en-US" baseline="0" dirty="0" smtClean="0"/>
              <a:t> in terms of this very simple set of linear algebra operations</a:t>
            </a:r>
          </a:p>
          <a:p>
            <a:r>
              <a:rPr lang="en-US" baseline="0" dirty="0" smtClean="0"/>
              <a:t>* However, there are a couple of challenges with this approach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3592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*</a:t>
            </a:r>
            <a:r>
              <a:rPr lang="en-US" baseline="0" dirty="0" smtClean="0"/>
              <a:t> In final step, we compute k for each triangle using following formula and the triangle degrees</a:t>
            </a:r>
          </a:p>
          <a:p>
            <a:endParaRPr lang="en-US" baseline="0" dirty="0" smtClean="0"/>
          </a:p>
          <a:p>
            <a:r>
              <a:rPr lang="en-US" baseline="0" dirty="0" smtClean="0"/>
              <a:t>* So this is excellent, we can write </a:t>
            </a:r>
            <a:r>
              <a:rPr lang="en-US" baseline="0" dirty="0" err="1" smtClean="0"/>
              <a:t>miniTri</a:t>
            </a:r>
            <a:r>
              <a:rPr lang="en-US" baseline="0" dirty="0" smtClean="0"/>
              <a:t> in terms of this very simple set of linear algebra operations</a:t>
            </a:r>
          </a:p>
          <a:p>
            <a:r>
              <a:rPr lang="en-US" baseline="0" dirty="0" smtClean="0"/>
              <a:t>* However, there are a couple of challenges with this approach</a:t>
            </a:r>
          </a:p>
          <a:p>
            <a:r>
              <a:rPr lang="en-US" baseline="0" dirty="0" smtClean="0"/>
              <a:t>* First, this can be a very difficult computation to load-balance</a:t>
            </a:r>
          </a:p>
          <a:p>
            <a:r>
              <a:rPr lang="en-US" baseline="0" dirty="0" smtClean="0"/>
              <a:t>* Second, perhaps worse, is that using a traditional Graph BLAS approach, we form C, which means storing all the triangles</a:t>
            </a:r>
          </a:p>
          <a:p>
            <a:r>
              <a:rPr lang="en-US" baseline="0" dirty="0" smtClean="0"/>
              <a:t>  -- This can be bad.  Worse case: O(E^3/2) triangles in graph, not unusually to see 100-1000 triangles/edge in real data.</a:t>
            </a:r>
          </a:p>
          <a:p>
            <a:r>
              <a:rPr lang="en-US" baseline="0" dirty="0" smtClean="0"/>
              <a:t>  -- This is really bad, since this severely limits the size of the graph  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3592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78FBA5-F957-4CE9-A734-9CFA9C4F5603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3114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Symbol" charset="0"/>
              <a:buChar char=""/>
            </a:pPr>
            <a:r>
              <a:rPr lang="en-US" baseline="0" dirty="0" smtClean="0"/>
              <a:t>So to address this point, we shifted away from a more traditional data parallel approach to a task parallel approach</a:t>
            </a:r>
          </a:p>
          <a:p>
            <a:pPr marL="171450" indent="-171450">
              <a:buFont typeface="Symbol" charset="0"/>
              <a:buChar char=""/>
            </a:pPr>
            <a:endParaRPr lang="en-US" baseline="0" dirty="0" smtClean="0"/>
          </a:p>
          <a:p>
            <a:pPr marL="0" indent="0">
              <a:buFont typeface="Symbol" charset="0"/>
              <a:buNone/>
            </a:pPr>
            <a:r>
              <a:rPr lang="en-US" baseline="0" dirty="0" smtClean="0"/>
              <a:t>*With the task parallel approach, each block of operations making up a linear algebra kernel assigned to a task</a:t>
            </a:r>
          </a:p>
          <a:p>
            <a:pPr marL="0" indent="0">
              <a:buFont typeface="Symbol" charset="0"/>
              <a:buNone/>
            </a:pPr>
            <a:r>
              <a:rPr lang="en-US" baseline="0" dirty="0" smtClean="0"/>
              <a:t>  -- Operations on a block of rows, operations on a 2D block of elements</a:t>
            </a:r>
          </a:p>
          <a:p>
            <a:pPr marL="0" indent="0">
              <a:buFont typeface="Symbol" charset="0"/>
              <a:buNone/>
            </a:pPr>
            <a:r>
              <a:rPr lang="en-US" baseline="0" dirty="0" smtClean="0"/>
              <a:t>*Explicit global barriers between kernels are removed</a:t>
            </a:r>
          </a:p>
          <a:p>
            <a:pPr marL="0" indent="0">
              <a:buFont typeface="Symbol" charset="0"/>
              <a:buNone/>
            </a:pPr>
            <a:r>
              <a:rPr lang="en-US" baseline="0" dirty="0" smtClean="0"/>
              <a:t>  -- Replaced by dependencies between tasks</a:t>
            </a:r>
          </a:p>
          <a:p>
            <a:pPr marL="0" indent="0">
              <a:buFont typeface="Symbol" charset="0"/>
              <a:buNone/>
            </a:pPr>
            <a:r>
              <a:rPr lang="en-US" baseline="0" dirty="0" smtClean="0"/>
              <a:t>  -- Key feature: asynchrony -- tasks in subsequent kernels can make progress before first kernel finishes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2856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* This asynchrony</a:t>
            </a:r>
            <a:r>
              <a:rPr lang="en-US" baseline="0" dirty="0" smtClean="0"/>
              <a:t> provided by a task parallel approach allows us to address one of the main challenges in the linear algebra based approach</a:t>
            </a:r>
          </a:p>
          <a:p>
            <a:r>
              <a:rPr lang="en-US" dirty="0" smtClean="0"/>
              <a:t>* A key insight being that task parallelism</a:t>
            </a:r>
            <a:r>
              <a:rPr lang="en-US" baseline="0" dirty="0" smtClean="0"/>
              <a:t> can be used to reduce the memory footprint of </a:t>
            </a:r>
            <a:r>
              <a:rPr lang="en-US" baseline="0" dirty="0" err="1" smtClean="0"/>
              <a:t>miniTri</a:t>
            </a:r>
            <a:endParaRPr lang="en-US" baseline="0" dirty="0" smtClean="0"/>
          </a:p>
          <a:p>
            <a:r>
              <a:rPr lang="en-US" dirty="0" smtClean="0"/>
              <a:t>* We can do this by prioritizing the k-count tasks</a:t>
            </a:r>
          </a:p>
          <a:p>
            <a:r>
              <a:rPr lang="en-US" dirty="0" smtClean="0"/>
              <a:t>   -- By prioritizing the k-count tasks, the k-count tasks</a:t>
            </a:r>
            <a:r>
              <a:rPr lang="en-US" baseline="0" dirty="0" smtClean="0"/>
              <a:t> will finish (once their dependencies have been met) before all the triangles enumeration tasks have completed</a:t>
            </a:r>
          </a:p>
          <a:p>
            <a:r>
              <a:rPr lang="en-US" baseline="0" dirty="0" smtClean="0"/>
              <a:t>   -- Once k-count tasks are finished, memory can be freed</a:t>
            </a:r>
          </a:p>
          <a:p>
            <a:r>
              <a:rPr lang="en-US" baseline="0" dirty="0" smtClean="0"/>
              <a:t>* In order to do this, we need the runtime system to support this advanced resource management, priorities</a:t>
            </a:r>
          </a:p>
          <a:p>
            <a:r>
              <a:rPr lang="en-US" dirty="0" smtClean="0"/>
              <a:t>  --</a:t>
            </a:r>
            <a:r>
              <a:rPr lang="en-US" baseline="0" dirty="0" smtClean="0"/>
              <a:t> This current support doesn’t exist but I have been working with both the HPX and </a:t>
            </a:r>
            <a:r>
              <a:rPr lang="en-US" baseline="0" dirty="0" err="1" smtClean="0"/>
              <a:t>Qthreads</a:t>
            </a:r>
            <a:r>
              <a:rPr lang="en-US" baseline="0" dirty="0" smtClean="0"/>
              <a:t> developers to add this support</a:t>
            </a:r>
          </a:p>
          <a:p>
            <a:endParaRPr lang="en-US" baseline="0" dirty="0" smtClean="0"/>
          </a:p>
          <a:p>
            <a:r>
              <a:rPr lang="en-US" baseline="0" dirty="0" smtClean="0"/>
              <a:t>* In the big picture, a task parallel approach would allow a </a:t>
            </a:r>
            <a:r>
              <a:rPr lang="en-US" baseline="0" dirty="0" err="1" smtClean="0"/>
              <a:t>GraphBLAS</a:t>
            </a:r>
            <a:r>
              <a:rPr lang="en-US" baseline="0" dirty="0" smtClean="0"/>
              <a:t> implementation of </a:t>
            </a:r>
            <a:r>
              <a:rPr lang="en-US" baseline="0" dirty="0" err="1" smtClean="0"/>
              <a:t>miniTri</a:t>
            </a:r>
            <a:r>
              <a:rPr lang="en-US" baseline="0" dirty="0" smtClean="0"/>
              <a:t> to solve much larger problems</a:t>
            </a:r>
          </a:p>
          <a:p>
            <a:r>
              <a:rPr lang="en-US" dirty="0" smtClean="0"/>
              <a:t>  -- Addressing a significant</a:t>
            </a:r>
            <a:r>
              <a:rPr lang="en-US" baseline="0" dirty="0" smtClean="0"/>
              <a:t> shortcoming in this linear algebra based approach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8547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* This asynchrony</a:t>
            </a:r>
            <a:r>
              <a:rPr lang="en-US" baseline="0" dirty="0" smtClean="0"/>
              <a:t> provided by a task parallel approach allows us to address one of the main challenges in the linear algebra based approach</a:t>
            </a:r>
          </a:p>
          <a:p>
            <a:r>
              <a:rPr lang="en-US" dirty="0" smtClean="0"/>
              <a:t>* A key insight being that task parallelism</a:t>
            </a:r>
            <a:r>
              <a:rPr lang="en-US" baseline="0" dirty="0" smtClean="0"/>
              <a:t> can be used to reduce the memory footprint of </a:t>
            </a:r>
            <a:r>
              <a:rPr lang="en-US" baseline="0" dirty="0" err="1" smtClean="0"/>
              <a:t>miniTri</a:t>
            </a:r>
            <a:endParaRPr lang="en-US" baseline="0" dirty="0" smtClean="0"/>
          </a:p>
          <a:p>
            <a:r>
              <a:rPr lang="en-US" dirty="0" smtClean="0"/>
              <a:t>* We can do this by prioritizing the k-count tasks</a:t>
            </a:r>
          </a:p>
          <a:p>
            <a:r>
              <a:rPr lang="en-US" dirty="0" smtClean="0"/>
              <a:t>   -- By prioritizing the k-count tasks, the k-count tasks</a:t>
            </a:r>
            <a:r>
              <a:rPr lang="en-US" baseline="0" dirty="0" smtClean="0"/>
              <a:t> will finish (once their dependencies have been met) before all the triangles enumeration tasks have completed</a:t>
            </a:r>
          </a:p>
          <a:p>
            <a:r>
              <a:rPr lang="en-US" baseline="0" dirty="0" smtClean="0"/>
              <a:t>   -- Once k-count tasks are finished, memory can be freed</a:t>
            </a:r>
          </a:p>
          <a:p>
            <a:r>
              <a:rPr lang="en-US" baseline="0" dirty="0" smtClean="0"/>
              <a:t>* In order to do this, we need the runtime system to support this advanced resource management, priorities</a:t>
            </a:r>
          </a:p>
          <a:p>
            <a:r>
              <a:rPr lang="en-US" dirty="0" smtClean="0"/>
              <a:t>  --</a:t>
            </a:r>
            <a:r>
              <a:rPr lang="en-US" baseline="0" dirty="0" smtClean="0"/>
              <a:t> This current support doesn’t exist but I have been working with both the HPX and </a:t>
            </a:r>
            <a:r>
              <a:rPr lang="en-US" baseline="0" dirty="0" err="1" smtClean="0"/>
              <a:t>Qthreads</a:t>
            </a:r>
            <a:r>
              <a:rPr lang="en-US" baseline="0" dirty="0" smtClean="0"/>
              <a:t> developers to add this support</a:t>
            </a:r>
          </a:p>
          <a:p>
            <a:endParaRPr lang="en-US" baseline="0" dirty="0" smtClean="0"/>
          </a:p>
          <a:p>
            <a:r>
              <a:rPr lang="en-US" baseline="0" dirty="0" smtClean="0"/>
              <a:t>* In the big picture, a task parallel approach would allow a </a:t>
            </a:r>
            <a:r>
              <a:rPr lang="en-US" baseline="0" dirty="0" err="1" smtClean="0"/>
              <a:t>GraphBLAS</a:t>
            </a:r>
            <a:r>
              <a:rPr lang="en-US" baseline="0" dirty="0" smtClean="0"/>
              <a:t> implementation of </a:t>
            </a:r>
            <a:r>
              <a:rPr lang="en-US" baseline="0" dirty="0" err="1" smtClean="0"/>
              <a:t>miniTri</a:t>
            </a:r>
            <a:r>
              <a:rPr lang="en-US" baseline="0" dirty="0" smtClean="0"/>
              <a:t> to solve much larger problems</a:t>
            </a:r>
          </a:p>
          <a:p>
            <a:r>
              <a:rPr lang="en-US" dirty="0" smtClean="0"/>
              <a:t>  -- Addressing a significant</a:t>
            </a:r>
            <a:r>
              <a:rPr lang="en-US" baseline="0" dirty="0" smtClean="0"/>
              <a:t> shortcoming in this linear algebra based approach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8547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78FBA5-F957-4CE9-A734-9CFA9C4F5603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3114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113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Dataflow of application expressed through tasks/dependencies – model intrinsically data-centric</a:t>
            </a:r>
            <a:r>
              <a:rPr lang="en-US" baseline="0" dirty="0" smtClean="0"/>
              <a:t> in nature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1136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baseline="0" dirty="0" smtClean="0"/>
          </a:p>
          <a:p>
            <a:pPr marL="171450" indent="-171450">
              <a:buFont typeface="Arial"/>
              <a:buChar char="•"/>
            </a:pPr>
            <a:endParaRPr lang="en-US" baseline="0" dirty="0" smtClean="0"/>
          </a:p>
          <a:p>
            <a:pPr marL="171450" indent="-171450">
              <a:buFont typeface="Arial"/>
              <a:buChar char="•"/>
            </a:pPr>
            <a:endParaRPr lang="en-US" baseline="0" dirty="0" smtClean="0"/>
          </a:p>
          <a:p>
            <a:r>
              <a:rPr lang="en-US" sz="1200" b="0" baseline="0" dirty="0" smtClean="0">
                <a:solidFill>
                  <a:srgbClr val="000000"/>
                </a:solidFill>
              </a:rPr>
              <a:t>Triangle enumeration, important for removing noise (artificial relationships) from graphs</a:t>
            </a:r>
          </a:p>
          <a:p>
            <a:r>
              <a:rPr lang="en-US" sz="1200" b="0" baseline="0" dirty="0" smtClean="0">
                <a:solidFill>
                  <a:srgbClr val="000000"/>
                </a:solidFill>
              </a:rPr>
              <a:t>    -- Applications to network science in general (e.g., counter-terrorism and </a:t>
            </a:r>
            <a:r>
              <a:rPr lang="en-US" sz="1200" b="0" baseline="0" dirty="0" err="1" smtClean="0">
                <a:solidFill>
                  <a:srgbClr val="000000"/>
                </a:solidFill>
              </a:rPr>
              <a:t>cybersecurity</a:t>
            </a:r>
            <a:r>
              <a:rPr lang="en-US" sz="1200" b="0" baseline="0" dirty="0" smtClean="0">
                <a:solidFill>
                  <a:srgbClr val="000000"/>
                </a:solidFill>
              </a:rPr>
              <a:t>)</a:t>
            </a:r>
          </a:p>
          <a:p>
            <a:r>
              <a:rPr lang="en-US" sz="1200" b="0" baseline="0" dirty="0" smtClean="0">
                <a:solidFill>
                  <a:srgbClr val="000000"/>
                </a:solidFill>
              </a:rPr>
              <a:t>    -- We have been developing several algorithms, I’ve been focused on linear algebra based algorithms (</a:t>
            </a:r>
            <a:r>
              <a:rPr lang="en-US" sz="1200" b="0" baseline="0" dirty="0" err="1" smtClean="0">
                <a:solidFill>
                  <a:srgbClr val="000000"/>
                </a:solidFill>
              </a:rPr>
              <a:t>CombBLAS</a:t>
            </a:r>
            <a:r>
              <a:rPr lang="en-US" sz="1200" b="0" baseline="0" dirty="0" smtClean="0">
                <a:solidFill>
                  <a:srgbClr val="000000"/>
                </a:solidFill>
              </a:rPr>
              <a:t>-like, UCSB)</a:t>
            </a:r>
          </a:p>
          <a:p>
            <a:r>
              <a:rPr lang="en-US" sz="1200" b="0" baseline="0" dirty="0" smtClean="0">
                <a:solidFill>
                  <a:srgbClr val="000000"/>
                </a:solidFill>
              </a:rPr>
              <a:t>    -- Idea: with some modifications, our HPC linear algebra software such as E/</a:t>
            </a:r>
            <a:r>
              <a:rPr lang="en-US" sz="1200" b="0" baseline="0" dirty="0" err="1" smtClean="0">
                <a:solidFill>
                  <a:srgbClr val="000000"/>
                </a:solidFill>
              </a:rPr>
              <a:t>Tpetra</a:t>
            </a:r>
            <a:r>
              <a:rPr lang="en-US" sz="1200" b="0" baseline="0" dirty="0" smtClean="0">
                <a:solidFill>
                  <a:srgbClr val="000000"/>
                </a:solidFill>
              </a:rPr>
              <a:t> can be used to solve these graph problems</a:t>
            </a:r>
          </a:p>
          <a:p>
            <a:r>
              <a:rPr lang="en-US" sz="1200" b="0" baseline="0" dirty="0" smtClean="0">
                <a:solidFill>
                  <a:srgbClr val="000000"/>
                </a:solidFill>
              </a:rPr>
              <a:t>    -- Many performance challenges</a:t>
            </a:r>
          </a:p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2848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*</a:t>
            </a:r>
            <a:r>
              <a:rPr lang="en-US" baseline="0" dirty="0" smtClean="0"/>
              <a:t> In final step, we compute k for each triangle using following formula and the triangle degrees</a:t>
            </a:r>
          </a:p>
          <a:p>
            <a:endParaRPr lang="en-US" baseline="0" dirty="0" smtClean="0"/>
          </a:p>
          <a:p>
            <a:r>
              <a:rPr lang="en-US" baseline="0" dirty="0" smtClean="0"/>
              <a:t>* So this is excellent, we can write </a:t>
            </a:r>
            <a:r>
              <a:rPr lang="en-US" baseline="0" dirty="0" err="1" smtClean="0"/>
              <a:t>miniTri</a:t>
            </a:r>
            <a:r>
              <a:rPr lang="en-US" baseline="0" dirty="0" smtClean="0"/>
              <a:t> in terms of this very simple set of linear algebra operations</a:t>
            </a:r>
          </a:p>
          <a:p>
            <a:r>
              <a:rPr lang="en-US" baseline="0" dirty="0" smtClean="0"/>
              <a:t>* However, there are a couple of challenges with this approach</a:t>
            </a:r>
          </a:p>
          <a:p>
            <a:r>
              <a:rPr lang="en-US" baseline="0" dirty="0" smtClean="0"/>
              <a:t>* First, this can be a very difficult computation to load-balance</a:t>
            </a:r>
          </a:p>
          <a:p>
            <a:r>
              <a:rPr lang="en-US" baseline="0" dirty="0" smtClean="0"/>
              <a:t>* Second, perhaps worse, is that using a traditional Graph BLAS approach, we form C, which means storing all the triangles</a:t>
            </a:r>
          </a:p>
          <a:p>
            <a:r>
              <a:rPr lang="en-US" baseline="0" dirty="0" smtClean="0"/>
              <a:t>  -- This can be bad.  Worse case: O(E^3/2) triangles in graph, not unusually to see 100-1000 triangles/edge in real data.</a:t>
            </a:r>
          </a:p>
          <a:p>
            <a:r>
              <a:rPr lang="en-US" baseline="0" dirty="0" smtClean="0"/>
              <a:t>  -- This is really bad, since this severely limits the size of the graph  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359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Dataflow of application expressed through tasks/dependencies – model intrinsically data-centric</a:t>
            </a:r>
            <a:r>
              <a:rPr lang="en-US" baseline="0" dirty="0" smtClean="0"/>
              <a:t> in nature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113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78FBA5-F957-4CE9-A734-9CFA9C4F5603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3114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</a:t>
            </a:r>
            <a:r>
              <a:rPr lang="en-US" baseline="0" dirty="0" smtClean="0"/>
              <a:t> the rest of this talk, I’ll go into a deeper dive into the </a:t>
            </a:r>
            <a:r>
              <a:rPr lang="en-US" baseline="0" dirty="0" err="1" smtClean="0"/>
              <a:t>miniTri</a:t>
            </a:r>
            <a:r>
              <a:rPr lang="en-US" baseline="0" dirty="0" smtClean="0"/>
              <a:t> work</a:t>
            </a:r>
          </a:p>
          <a:p>
            <a:endParaRPr lang="en-US" baseline="0" dirty="0" smtClean="0"/>
          </a:p>
          <a:p>
            <a:r>
              <a:rPr lang="en-US" baseline="0" dirty="0" smtClean="0"/>
              <a:t>*Mini tri is a triangle-based </a:t>
            </a:r>
            <a:r>
              <a:rPr lang="en-US" baseline="0" dirty="0" err="1" smtClean="0"/>
              <a:t>miniapp</a:t>
            </a:r>
            <a:endParaRPr lang="en-US" baseline="0" dirty="0" smtClean="0"/>
          </a:p>
          <a:p>
            <a:r>
              <a:rPr lang="en-US" baseline="0" dirty="0" smtClean="0"/>
              <a:t>  -- It is a proxy for a class of triangle based data analytics apps (</a:t>
            </a:r>
            <a:r>
              <a:rPr lang="en-US" baseline="0" dirty="0" err="1" smtClean="0"/>
              <a:t>e.g</a:t>
            </a:r>
            <a:r>
              <a:rPr lang="en-US" baseline="0" dirty="0" smtClean="0"/>
              <a:t>, graph noise-filtering steps)</a:t>
            </a:r>
          </a:p>
          <a:p>
            <a:r>
              <a:rPr lang="en-US" baseline="0" dirty="0" smtClean="0"/>
              <a:t>  -- In a nutshell, </a:t>
            </a:r>
            <a:r>
              <a:rPr lang="en-US" baseline="0" dirty="0" err="1" smtClean="0"/>
              <a:t>miniTri</a:t>
            </a:r>
            <a:r>
              <a:rPr lang="en-US" baseline="0" dirty="0" smtClean="0"/>
              <a:t> outputs a scalar value for all triangles in a graph</a:t>
            </a:r>
          </a:p>
          <a:p>
            <a:r>
              <a:rPr lang="en-US" baseline="0" dirty="0" smtClean="0"/>
              <a:t>  -- In total, we’ve developed at least 10 variants for </a:t>
            </a:r>
            <a:r>
              <a:rPr lang="en-US" baseline="0" dirty="0" err="1" smtClean="0"/>
              <a:t>miniTri</a:t>
            </a:r>
            <a:r>
              <a:rPr lang="en-US" baseline="0" dirty="0" smtClean="0"/>
              <a:t>, combinations of different algorithms and programming models</a:t>
            </a:r>
          </a:p>
          <a:p>
            <a:endParaRPr lang="en-US" baseline="0" dirty="0" smtClean="0"/>
          </a:p>
          <a:p>
            <a:r>
              <a:rPr lang="en-US" baseline="0" dirty="0" smtClean="0"/>
              <a:t>** Important: </a:t>
            </a:r>
            <a:r>
              <a:rPr lang="en-US" baseline="0" dirty="0" err="1" smtClean="0"/>
              <a:t>miniTri</a:t>
            </a:r>
            <a:r>
              <a:rPr lang="en-US" baseline="0" dirty="0" smtClean="0"/>
              <a:t> poses different challenges than traditional graph benchmarks such as Graph500 (more than simple traversal)</a:t>
            </a:r>
          </a:p>
          <a:p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* General steps for </a:t>
            </a:r>
            <a:r>
              <a:rPr lang="en-US" baseline="0" dirty="0" err="1" smtClean="0"/>
              <a:t>miniTri</a:t>
            </a:r>
            <a:r>
              <a:rPr lang="en-US" baseline="0" dirty="0" smtClean="0"/>
              <a:t> are as follows: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   -- For every triangle, calculate triangle degrees for vertices and edges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   -- For every triangle, calculate integer k based on triangle degree info</a:t>
            </a:r>
            <a:endParaRPr lang="en-US" dirty="0" smtClean="0"/>
          </a:p>
          <a:p>
            <a:pPr marL="0" indent="0">
              <a:buFont typeface="Arial"/>
              <a:buNone/>
            </a:pPr>
            <a:endParaRPr lang="en-US" sz="1200" b="0" baseline="0" dirty="0" smtClean="0">
              <a:solidFill>
                <a:schemeClr val="tx1"/>
              </a:solidFill>
            </a:endParaRPr>
          </a:p>
          <a:p>
            <a:pPr marL="0" indent="0">
              <a:buFontTx/>
              <a:buNone/>
            </a:pPr>
            <a:r>
              <a:rPr lang="en-US" sz="1200" b="0" baseline="0" dirty="0" smtClean="0">
                <a:solidFill>
                  <a:srgbClr val="000000"/>
                </a:solidFill>
              </a:rPr>
              <a:t>* We have been developing several algorithms, </a:t>
            </a:r>
          </a:p>
          <a:p>
            <a:pPr marL="0" indent="0">
              <a:buFontTx/>
              <a:buNone/>
            </a:pPr>
            <a:r>
              <a:rPr lang="en-US" sz="1200" b="0" baseline="0" dirty="0" smtClean="0">
                <a:solidFill>
                  <a:srgbClr val="000000"/>
                </a:solidFill>
              </a:rPr>
              <a:t>   -- I’ve been focused on linear algebra based algorithms that I’ll describe on next slide</a:t>
            </a:r>
          </a:p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2848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</a:t>
            </a:r>
            <a:r>
              <a:rPr lang="en-US" baseline="0" dirty="0" smtClean="0"/>
              <a:t> the rest of this talk, I’ll go into a deeper dive into the </a:t>
            </a:r>
            <a:r>
              <a:rPr lang="en-US" baseline="0" dirty="0" err="1" smtClean="0"/>
              <a:t>miniTri</a:t>
            </a:r>
            <a:r>
              <a:rPr lang="en-US" baseline="0" dirty="0" smtClean="0"/>
              <a:t> work</a:t>
            </a:r>
          </a:p>
          <a:p>
            <a:endParaRPr lang="en-US" baseline="0" dirty="0" smtClean="0"/>
          </a:p>
          <a:p>
            <a:r>
              <a:rPr lang="en-US" baseline="0" dirty="0" smtClean="0"/>
              <a:t>*Mini tri is a triangle-based </a:t>
            </a:r>
            <a:r>
              <a:rPr lang="en-US" baseline="0" dirty="0" err="1" smtClean="0"/>
              <a:t>miniapp</a:t>
            </a:r>
            <a:endParaRPr lang="en-US" baseline="0" dirty="0" smtClean="0"/>
          </a:p>
          <a:p>
            <a:r>
              <a:rPr lang="en-US" baseline="0" dirty="0" smtClean="0"/>
              <a:t>  -- It is a proxy for a class of triangle based data analytics apps (</a:t>
            </a:r>
            <a:r>
              <a:rPr lang="en-US" baseline="0" dirty="0" err="1" smtClean="0"/>
              <a:t>e.g</a:t>
            </a:r>
            <a:r>
              <a:rPr lang="en-US" baseline="0" dirty="0" smtClean="0"/>
              <a:t>, graph noise-filtering steps)</a:t>
            </a:r>
          </a:p>
          <a:p>
            <a:r>
              <a:rPr lang="en-US" baseline="0" dirty="0" smtClean="0"/>
              <a:t>  -- In a nutshell, </a:t>
            </a:r>
            <a:r>
              <a:rPr lang="en-US" baseline="0" dirty="0" err="1" smtClean="0"/>
              <a:t>miniTri</a:t>
            </a:r>
            <a:r>
              <a:rPr lang="en-US" baseline="0" dirty="0" smtClean="0"/>
              <a:t> outputs a scalar value for all triangles in a graph</a:t>
            </a:r>
          </a:p>
          <a:p>
            <a:r>
              <a:rPr lang="en-US" baseline="0" dirty="0" smtClean="0"/>
              <a:t>  -- In total, we’ve developed at least 10 variants for </a:t>
            </a:r>
            <a:r>
              <a:rPr lang="en-US" baseline="0" dirty="0" err="1" smtClean="0"/>
              <a:t>miniTri</a:t>
            </a:r>
            <a:r>
              <a:rPr lang="en-US" baseline="0" dirty="0" smtClean="0"/>
              <a:t>, combinations of different algorithms and programming models</a:t>
            </a:r>
          </a:p>
          <a:p>
            <a:endParaRPr lang="en-US" baseline="0" dirty="0" smtClean="0"/>
          </a:p>
          <a:p>
            <a:r>
              <a:rPr lang="en-US" baseline="0" dirty="0" smtClean="0"/>
              <a:t>** Important: </a:t>
            </a:r>
            <a:r>
              <a:rPr lang="en-US" baseline="0" dirty="0" err="1" smtClean="0"/>
              <a:t>miniTri</a:t>
            </a:r>
            <a:r>
              <a:rPr lang="en-US" baseline="0" dirty="0" smtClean="0"/>
              <a:t> poses different challenges than traditional graph benchmarks such as Graph500 (more than simple traversal)</a:t>
            </a:r>
          </a:p>
          <a:p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* General steps for </a:t>
            </a:r>
            <a:r>
              <a:rPr lang="en-US" baseline="0" dirty="0" err="1" smtClean="0"/>
              <a:t>miniTri</a:t>
            </a:r>
            <a:r>
              <a:rPr lang="en-US" baseline="0" dirty="0" smtClean="0"/>
              <a:t> are as follows: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   -- For every triangle, calculate triangle degrees for vertices and edges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   -- For every triangle, calculate integer k based on triangle degree info</a:t>
            </a:r>
            <a:endParaRPr lang="en-US" dirty="0" smtClean="0"/>
          </a:p>
          <a:p>
            <a:pPr marL="0" indent="0">
              <a:buFont typeface="Arial"/>
              <a:buNone/>
            </a:pPr>
            <a:endParaRPr lang="en-US" sz="1200" b="0" baseline="0" dirty="0" smtClean="0">
              <a:solidFill>
                <a:schemeClr val="tx1"/>
              </a:solidFill>
            </a:endParaRPr>
          </a:p>
          <a:p>
            <a:pPr marL="0" indent="0">
              <a:buFontTx/>
              <a:buNone/>
            </a:pPr>
            <a:r>
              <a:rPr lang="en-US" sz="1200" b="0" baseline="0" dirty="0" smtClean="0">
                <a:solidFill>
                  <a:srgbClr val="000000"/>
                </a:solidFill>
              </a:rPr>
              <a:t>* We have been developing several algorithms, </a:t>
            </a:r>
          </a:p>
          <a:p>
            <a:pPr marL="0" indent="0">
              <a:buFontTx/>
              <a:buNone/>
            </a:pPr>
            <a:r>
              <a:rPr lang="en-US" sz="1200" b="0" baseline="0" dirty="0" smtClean="0">
                <a:solidFill>
                  <a:srgbClr val="000000"/>
                </a:solidFill>
              </a:rPr>
              <a:t>   -- I’ve been focused on linear algebra based algorithms that I’ll describe on next slide</a:t>
            </a:r>
          </a:p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2848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78FBA5-F957-4CE9-A734-9CFA9C4F560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3114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 smtClean="0"/>
              <a:t>* Developed </a:t>
            </a:r>
            <a:r>
              <a:rPr lang="en-US" dirty="0" err="1" smtClean="0"/>
              <a:t>GraphBLAS</a:t>
            </a:r>
            <a:r>
              <a:rPr lang="en-US" dirty="0" smtClean="0"/>
              <a:t>-like formulation of </a:t>
            </a:r>
            <a:r>
              <a:rPr lang="en-US" dirty="0" err="1" smtClean="0"/>
              <a:t>miniTri</a:t>
            </a: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   -- </a:t>
            </a:r>
            <a:r>
              <a:rPr lang="en-US" dirty="0" err="1" smtClean="0"/>
              <a:t>GraphBLAS</a:t>
            </a:r>
            <a:r>
              <a:rPr lang="en-US" dirty="0" smtClean="0"/>
              <a:t> is an </a:t>
            </a:r>
            <a:r>
              <a:rPr lang="en-US" baseline="0" dirty="0" smtClean="0"/>
              <a:t>effort to standardize graph building blocks in the language of linear </a:t>
            </a:r>
            <a:r>
              <a:rPr lang="en-US" baseline="0" dirty="0" err="1" smtClean="0"/>
              <a:t>algebraa</a:t>
            </a: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smtClean="0"/>
              <a:t>* View this as Important contribution/stressor</a:t>
            </a:r>
            <a:r>
              <a:rPr lang="en-US" baseline="0" dirty="0" smtClean="0"/>
              <a:t> to </a:t>
            </a:r>
            <a:r>
              <a:rPr lang="en-US" baseline="0" dirty="0" err="1" smtClean="0"/>
              <a:t>GraphBLAS</a:t>
            </a:r>
            <a:r>
              <a:rPr lang="en-US" baseline="0" dirty="0" smtClean="0"/>
              <a:t> – </a:t>
            </a:r>
            <a:endParaRPr lang="en-US" dirty="0" smtClean="0"/>
          </a:p>
          <a:p>
            <a:pPr marL="0" indent="0">
              <a:buFont typeface="Arial"/>
              <a:buNone/>
            </a:pPr>
            <a:r>
              <a:rPr lang="en-US" dirty="0" smtClean="0"/>
              <a:t>* What we see is that </a:t>
            </a:r>
            <a:r>
              <a:rPr lang="en-US" dirty="0" err="1" smtClean="0"/>
              <a:t>miniTri</a:t>
            </a:r>
            <a:r>
              <a:rPr lang="en-US" dirty="0" smtClean="0"/>
              <a:t> can be written in terms of a very nice, beautiful,</a:t>
            </a:r>
            <a:r>
              <a:rPr lang="en-US" baseline="0" dirty="0" smtClean="0"/>
              <a:t> </a:t>
            </a:r>
            <a:r>
              <a:rPr lang="en-US" dirty="0" smtClean="0"/>
              <a:t>compact set of operations</a:t>
            </a:r>
          </a:p>
          <a:p>
            <a:pPr marL="0" indent="0">
              <a:buFont typeface="Arial"/>
              <a:buNone/>
            </a:pPr>
            <a:r>
              <a:rPr lang="en-US" dirty="0" smtClean="0"/>
              <a:t>   -- 3 overloaded</a:t>
            </a:r>
            <a:r>
              <a:rPr lang="en-US" baseline="0" dirty="0" smtClean="0"/>
              <a:t> linear algebra operations and 1 function in terms of 3 linear algebra structures</a:t>
            </a:r>
            <a:endParaRPr lang="en-US" dirty="0" smtClean="0"/>
          </a:p>
          <a:p>
            <a:pPr marL="0" indent="0">
              <a:buFont typeface="Arial"/>
              <a:buNone/>
            </a:pPr>
            <a:r>
              <a:rPr lang="en-US" baseline="0" dirty="0" smtClean="0"/>
              <a:t>* Described further in upcoming paper at IEEE HPEC (best paper finalist)</a:t>
            </a:r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6686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* In the first step, we enumerate</a:t>
            </a:r>
            <a:r>
              <a:rPr lang="en-US" baseline="0" dirty="0" smtClean="0"/>
              <a:t> all the triangles</a:t>
            </a:r>
          </a:p>
          <a:p>
            <a:r>
              <a:rPr lang="en-US" dirty="0" smtClean="0"/>
              <a:t>  --</a:t>
            </a:r>
            <a:r>
              <a:rPr lang="en-US" baseline="0" dirty="0" smtClean="0"/>
              <a:t> Actually we enumerate each triangle 3 times</a:t>
            </a:r>
          </a:p>
          <a:p>
            <a:r>
              <a:rPr lang="en-US" baseline="0" dirty="0" smtClean="0"/>
              <a:t>  -- We could enumerate each triangle once but this makes the subsequent steps simpler.</a:t>
            </a:r>
          </a:p>
          <a:p>
            <a:r>
              <a:rPr lang="en-US" baseline="0" dirty="0" smtClean="0"/>
              <a:t>* This</a:t>
            </a:r>
            <a:r>
              <a:rPr lang="en-US" dirty="0" smtClean="0"/>
              <a:t> enumeration step</a:t>
            </a:r>
            <a:r>
              <a:rPr lang="en-US" baseline="0" dirty="0" smtClean="0"/>
              <a:t> is can be written as an overloaded sparse matrix-matrix multiplication of the adjacency and incidence matrices</a:t>
            </a:r>
          </a:p>
          <a:p>
            <a:endParaRPr lang="en-US" dirty="0" smtClean="0"/>
          </a:p>
          <a:p>
            <a:pPr marL="0" indent="0">
              <a:buFontTx/>
              <a:buNone/>
            </a:pPr>
            <a:r>
              <a:rPr lang="en-US" dirty="0" smtClean="0"/>
              <a:t>* The key intuition</a:t>
            </a:r>
            <a:r>
              <a:rPr lang="en-US" baseline="0" dirty="0" smtClean="0"/>
              <a:t> behind this step is that each wedge (paths of length two) is implicitly stored by the rows of the adjacency matrix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   -- In particular, wedges are pairwise combinations of column ids + row # (midpoint)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   -- e.g., in simple example,  we have 4 </a:t>
            </a:r>
            <a:r>
              <a:rPr lang="en-US" baseline="0" dirty="0" err="1" smtClean="0"/>
              <a:t>nz</a:t>
            </a:r>
            <a:r>
              <a:rPr lang="en-US" baseline="0" dirty="0" smtClean="0"/>
              <a:t> in row 5, so we have 4choose2 = 6 wedges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dirty="0" smtClean="0"/>
              <a:t>* We</a:t>
            </a:r>
            <a:r>
              <a:rPr lang="en-US" baseline="0" dirty="0" smtClean="0"/>
              <a:t> then just need to determine whether the wedges are completed to form triangles 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   -- The columns in the incidence matrix gives us this info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   </a:t>
            </a:r>
            <a:r>
              <a:rPr lang="en-US" dirty="0" smtClean="0"/>
              <a:t>-- Thus, we can overload the sparse matrix-matrix multiplication algorithm in a special way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   -- Overloaded, such that if Aix, </a:t>
            </a:r>
            <a:r>
              <a:rPr lang="en-US" baseline="0" dirty="0" err="1" smtClean="0"/>
              <a:t>Aij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Bxj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Byj</a:t>
            </a:r>
            <a:r>
              <a:rPr lang="en-US" baseline="0" dirty="0" smtClean="0"/>
              <a:t> = 1, then we have triangle </a:t>
            </a:r>
            <a:r>
              <a:rPr lang="en-US" baseline="0" dirty="0" err="1" smtClean="0"/>
              <a:t>i,x,y</a:t>
            </a:r>
            <a:r>
              <a:rPr lang="en-US" baseline="0" dirty="0" smtClean="0"/>
              <a:t>, otherwise there isn’t a triangle</a:t>
            </a:r>
            <a:endParaRPr lang="en-US" dirty="0" smtClean="0"/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* We can see this in the very simple example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   -- Wedge 3, 5, 4 in adjacency matrix is completed by edge 3,4 (incidence) to form triangle 5,3,4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dirty="0" smtClean="0"/>
              <a:t>* We</a:t>
            </a:r>
            <a:r>
              <a:rPr lang="en-US" baseline="0" dirty="0" smtClean="0"/>
              <a:t> can determine, if these wedges are completed to form triangles by multiplying each row of the adjacency matrix by the columns in the incidence matrix</a:t>
            </a:r>
          </a:p>
          <a:p>
            <a:pPr marL="0" indent="0">
              <a:buFontTx/>
              <a:buNone/>
            </a:pPr>
            <a:r>
              <a:rPr lang="en-US" dirty="0" smtClean="0"/>
              <a:t>   -- This works by overloading the sparse matrix-matrix multiplication algorithm in a special way</a:t>
            </a:r>
          </a:p>
          <a:p>
            <a:pPr marL="0" indent="0">
              <a:buFontTx/>
              <a:buNone/>
            </a:pPr>
            <a:r>
              <a:rPr lang="en-US" dirty="0" smtClean="0"/>
              <a:t>   -- Basically, We</a:t>
            </a:r>
            <a:r>
              <a:rPr lang="en-US" baseline="0" dirty="0" smtClean="0"/>
              <a:t> know that if two </a:t>
            </a:r>
            <a:r>
              <a:rPr lang="en-US" baseline="0" dirty="0" err="1" smtClean="0"/>
              <a:t>nonzeros</a:t>
            </a:r>
            <a:r>
              <a:rPr lang="en-US" baseline="0" dirty="0" smtClean="0"/>
              <a:t> in the row of A match the ids of </a:t>
            </a:r>
            <a:r>
              <a:rPr lang="en-US" baseline="0" dirty="0" err="1" smtClean="0"/>
              <a:t>nonzeros</a:t>
            </a:r>
            <a:r>
              <a:rPr lang="en-US" baseline="0" dirty="0" smtClean="0"/>
              <a:t> in a column of B, that wedge is has an edge forming a triangle.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   -- Thus, if Aix, </a:t>
            </a:r>
            <a:r>
              <a:rPr lang="en-US" baseline="0" dirty="0" err="1" smtClean="0"/>
              <a:t>Aij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Bxj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Byj</a:t>
            </a:r>
            <a:r>
              <a:rPr lang="en-US" baseline="0" dirty="0" smtClean="0"/>
              <a:t> = 1, then we have triangle </a:t>
            </a:r>
            <a:r>
              <a:rPr lang="en-US" baseline="0" dirty="0" err="1" smtClean="0"/>
              <a:t>i,x,y</a:t>
            </a:r>
            <a:r>
              <a:rPr lang="en-US" baseline="0" dirty="0" smtClean="0"/>
              <a:t>, otherwise there isn’t a triangle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47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5" Type="http://schemas.openxmlformats.org/officeDocument/2006/relationships/image" Target="../media/image1.png"/><Relationship Id="rId6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6.png"/><Relationship Id="rId6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2514600"/>
          </a:xfrm>
          <a:prstGeom prst="rect">
            <a:avLst/>
          </a:prstGeom>
          <a:solidFill>
            <a:srgbClr val="102E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0" name="Picture 6" descr="SNL_Stacked_White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34200" y="1008063"/>
            <a:ext cx="152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SNL_Mott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27138" y="1185863"/>
            <a:ext cx="5394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9E8C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6451600"/>
            <a:ext cx="9144000" cy="762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6" name="Picture 13" descr="NNSAlogo_Black.jp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212725" y="6119813"/>
            <a:ext cx="102393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/>
          <p:cNvSpPr/>
          <p:nvPr/>
        </p:nvSpPr>
        <p:spPr>
          <a:xfrm>
            <a:off x="0" y="2590800"/>
            <a:ext cx="3768892" cy="161532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Photos placed in horizontal position 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with even amount of white space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 between photos and header</a:t>
            </a:r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852060" y="2590800"/>
            <a:ext cx="2286000" cy="161532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226864" y="2590800"/>
            <a:ext cx="2917136" cy="161532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0646" y="4260258"/>
            <a:ext cx="7772400" cy="898198"/>
          </a:xfrm>
        </p:spPr>
        <p:txBody>
          <a:bodyPr/>
          <a:lstStyle>
            <a:lvl1pPr algn="r">
              <a:defRPr>
                <a:solidFill>
                  <a:srgbClr val="9D8C78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4352" y="5173652"/>
            <a:ext cx="5641337" cy="593737"/>
          </a:xfrm>
        </p:spPr>
        <p:txBody>
          <a:bodyPr/>
          <a:lstStyle>
            <a:lvl1pPr marL="0" indent="0" algn="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3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536" y="4197659"/>
            <a:ext cx="931864" cy="281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100">
                <a:latin typeface="Calibri"/>
                <a:cs typeface="Calibri"/>
              </a:defRPr>
            </a:lvl1pPr>
          </a:lstStyle>
          <a:p>
            <a:fld id="{E3A661A9-AB95-644B-88B2-9DDC7A23F4F4}" type="datetime1">
              <a:rPr lang="en-US" smtClean="0"/>
              <a:pPr/>
              <a:t>9/12/15</a:t>
            </a:fld>
            <a:endParaRPr lang="en-US" dirty="0"/>
          </a:p>
        </p:txBody>
      </p:sp>
      <p:pic>
        <p:nvPicPr>
          <p:cNvPr id="32" name="Picture 12" descr="NNSAlogo_Black.jp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 bwMode="auto">
          <a:xfrm>
            <a:off x="1380066" y="6115572"/>
            <a:ext cx="850737" cy="276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405" y="6519332"/>
            <a:ext cx="2895600" cy="2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endParaRPr lang="en-US" dirty="0"/>
          </a:p>
        </p:txBody>
      </p:sp>
      <p:sp>
        <p:nvSpPr>
          <p:cNvPr id="20" name="TextBox 19"/>
          <p:cNvSpPr txBox="1"/>
          <p:nvPr userDrawn="1"/>
        </p:nvSpPr>
        <p:spPr>
          <a:xfrm>
            <a:off x="3124200" y="6172200"/>
            <a:ext cx="5562600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n-US" sz="60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Sandia National Laboratories is a multi-program laboratory managed and operated by Sandia Corporation, a wholly owned subsidiary of Lockheed Martin Corporation, for the U.S. Department of Energy’s National Nuclear Security Administration under contract DE-AC04-94AL85000. SAND NO. 2014-17387 PE</a:t>
            </a:r>
            <a:endParaRPr lang="en-US" sz="600" kern="1200" dirty="0">
              <a:solidFill>
                <a:schemeClr val="tx1"/>
              </a:solidFill>
              <a:effectLst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31639C-5EF8-8C48-833F-078F90087180}" type="datetime1">
              <a:rPr lang="en-US" smtClean="0"/>
              <a:pPr/>
              <a:t>9/12/15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35C3D4-B14E-194D-A22F-ABBD9D7BE7F7}" type="datetime1">
              <a:rPr lang="en-US" smtClean="0"/>
              <a:pPr/>
              <a:t>9/12/15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CFF6A9-F7ED-464D-9ECE-18CDAAFFF013}" type="datetime1">
              <a:rPr lang="en-US" smtClean="0"/>
              <a:pPr/>
              <a:t>9/12/15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865AE2-28C7-4947-8319-D60EEB07BE79}" type="datetime1">
              <a:rPr lang="en-US" smtClean="0"/>
              <a:pPr/>
              <a:t>9/12/15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0E4600-0381-4CF3-88F2-7ED7D2E3F9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782EBC-51D7-AB40-8702-393A26BF0924}" type="datetime1">
              <a:rPr lang="en-US" smtClean="0"/>
              <a:pPr/>
              <a:t>9/12/15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9A187D-6C3F-6D41-880E-F6B6C4095670}" type="datetime1">
              <a:rPr lang="en-US" smtClean="0"/>
              <a:pPr/>
              <a:t>9/12/15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07F8E1-8F00-1645-9B46-B2F7ACC8F53A}" type="datetime1">
              <a:rPr lang="en-US" smtClean="0"/>
              <a:pPr/>
              <a:t>9/12/15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38B7F0-25BC-B045-8049-7CADA7B3A1D1}" type="datetime1">
              <a:rPr lang="en-US" smtClean="0"/>
              <a:pPr/>
              <a:t>9/12/15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593850"/>
          </a:xfrm>
          <a:prstGeom prst="rect">
            <a:avLst/>
          </a:prstGeom>
          <a:solidFill>
            <a:srgbClr val="102E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9E8C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6451600"/>
            <a:ext cx="9144000" cy="762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6" name="Picture 13" descr="NNSAlogo_Bl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725" y="6119813"/>
            <a:ext cx="102393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/>
          <p:cNvSpPr/>
          <p:nvPr/>
        </p:nvSpPr>
        <p:spPr>
          <a:xfrm>
            <a:off x="0" y="1676633"/>
            <a:ext cx="3768892" cy="161532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Photos placed in horizontal position 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with even amount of white space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 between photos and header</a:t>
            </a:r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852060" y="1676633"/>
            <a:ext cx="2286000" cy="161532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226864" y="1676633"/>
            <a:ext cx="2917136" cy="161532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0646" y="3517300"/>
            <a:ext cx="7772400" cy="898198"/>
          </a:xfrm>
        </p:spPr>
        <p:txBody>
          <a:bodyPr/>
          <a:lstStyle>
            <a:lvl1pPr algn="r">
              <a:defRPr>
                <a:solidFill>
                  <a:srgbClr val="9D8C78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4352" y="4430694"/>
            <a:ext cx="5641337" cy="593737"/>
          </a:xfrm>
        </p:spPr>
        <p:txBody>
          <a:bodyPr/>
          <a:lstStyle>
            <a:lvl1pPr marL="0" indent="0" algn="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21" name="Picture 6" descr="SNL_Stacked_White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934200" y="533559"/>
            <a:ext cx="152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7" descr="SNL_Motto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227138" y="711359"/>
            <a:ext cx="5394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934199" y="5797079"/>
            <a:ext cx="1751489" cy="322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latin typeface="Calibri"/>
                <a:cs typeface="Calibri"/>
              </a:defRPr>
            </a:lvl1pPr>
          </a:lstStyle>
          <a:p>
            <a:fld id="{1B799630-9E30-DE4D-BE8D-4E9CA304B925}" type="datetime1">
              <a:rPr lang="en-US" smtClean="0"/>
              <a:pPr/>
              <a:t>9/12/15</a:t>
            </a:fld>
            <a:endParaRPr lang="en-US"/>
          </a:p>
        </p:txBody>
      </p:sp>
      <p:pic>
        <p:nvPicPr>
          <p:cNvPr id="20" name="Picture 12" descr="NNSAlogo_Black.jp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 bwMode="auto">
          <a:xfrm>
            <a:off x="1380066" y="6115572"/>
            <a:ext cx="850737" cy="276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405" y="6519332"/>
            <a:ext cx="2895600" cy="2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endParaRPr lang="en-US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3124200" y="6172200"/>
            <a:ext cx="5562600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n-US" sz="60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Sandia National Laboratories is a multi-program laboratory managed and operated by Sandia Corporation, a wholly owned subsidiary of Lockheed Martin Corporation, for the U.S. Department of Energy’s National Nuclear Security Administration under contract DE-AC04-94AL85000. SAND NO. 2011-XXXXP</a:t>
            </a:r>
            <a:endParaRPr lang="en-US" sz="600" kern="1200" dirty="0">
              <a:solidFill>
                <a:schemeClr val="tx1"/>
              </a:solidFill>
              <a:effectLst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 userDrawn="1"/>
        </p:nvSpPr>
        <p:spPr>
          <a:xfrm>
            <a:off x="0" y="0"/>
            <a:ext cx="9144000" cy="66124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9E8C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6451600"/>
            <a:ext cx="9144000" cy="762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6" name="Picture 13" descr="NNSAlogo_Bl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725" y="6119813"/>
            <a:ext cx="102393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/>
          <p:cNvSpPr/>
          <p:nvPr/>
        </p:nvSpPr>
        <p:spPr>
          <a:xfrm>
            <a:off x="0" y="1456267"/>
            <a:ext cx="3768892" cy="18356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Photos placed in horizontal position 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with even amount of white space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 between photos and header</a:t>
            </a:r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852060" y="1456267"/>
            <a:ext cx="2286000" cy="18356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226864" y="1456267"/>
            <a:ext cx="2917136" cy="18356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0646" y="3678173"/>
            <a:ext cx="7772400" cy="898198"/>
          </a:xfrm>
        </p:spPr>
        <p:txBody>
          <a:bodyPr/>
          <a:lstStyle>
            <a:lvl1pPr algn="r">
              <a:defRPr>
                <a:solidFill>
                  <a:srgbClr val="9D8C78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4352" y="4591567"/>
            <a:ext cx="5641337" cy="593737"/>
          </a:xfrm>
        </p:spPr>
        <p:txBody>
          <a:bodyPr/>
          <a:lstStyle>
            <a:lvl1pPr marL="0" indent="0" algn="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21" name="Picture 6" descr="SNL_Stacked_White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934200" y="533559"/>
            <a:ext cx="152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7" descr="SNL_Motto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 bwMode="auto">
          <a:xfrm>
            <a:off x="1227748" y="601288"/>
            <a:ext cx="5393104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934199" y="5797079"/>
            <a:ext cx="1751489" cy="322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latin typeface="Calibri"/>
                <a:cs typeface="Calibri"/>
              </a:defRPr>
            </a:lvl1pPr>
          </a:lstStyle>
          <a:p>
            <a:fld id="{504244A8-8889-154D-9568-D8C635C53E9B}" type="datetime1">
              <a:rPr lang="en-US" smtClean="0"/>
              <a:pPr/>
              <a:t>9/12/15</a:t>
            </a:fld>
            <a:endParaRPr lang="en-US"/>
          </a:p>
        </p:txBody>
      </p:sp>
      <p:pic>
        <p:nvPicPr>
          <p:cNvPr id="33" name="Picture 8" descr="SNL_color_stack.png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6934201" y="408000"/>
            <a:ext cx="1524000" cy="669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Rectangle 35"/>
          <p:cNvSpPr/>
          <p:nvPr userDrawn="1"/>
        </p:nvSpPr>
        <p:spPr>
          <a:xfrm>
            <a:off x="0" y="3369731"/>
            <a:ext cx="9144000" cy="397933"/>
          </a:xfrm>
          <a:prstGeom prst="rect">
            <a:avLst/>
          </a:prstGeom>
          <a:solidFill>
            <a:srgbClr val="102E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37" name="Picture 12" descr="NNSAlogo_Black.jpg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 bwMode="auto">
          <a:xfrm>
            <a:off x="1380066" y="6115572"/>
            <a:ext cx="850737" cy="276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405" y="6519332"/>
            <a:ext cx="2895600" cy="2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endParaRPr lang="en-US" dirty="0"/>
          </a:p>
        </p:txBody>
      </p:sp>
      <p:sp>
        <p:nvSpPr>
          <p:cNvPr id="20" name="TextBox 19"/>
          <p:cNvSpPr txBox="1"/>
          <p:nvPr userDrawn="1"/>
        </p:nvSpPr>
        <p:spPr>
          <a:xfrm>
            <a:off x="3124200" y="6172200"/>
            <a:ext cx="5562600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n-US" sz="60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Sandia National Laboratories is a multi-program laboratory managed and operated by Sandia Corporation, a wholly owned subsidiary of Lockheed Martin Corporation, for the U.S. Department of Energy’s National Nuclear Security Administration under contract DE-AC04-94AL85000. SAND NO. 2011-XXXXP</a:t>
            </a:r>
            <a:endParaRPr lang="en-US" sz="600" kern="1200" dirty="0">
              <a:solidFill>
                <a:schemeClr val="tx1"/>
              </a:solidFill>
              <a:effectLst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 userDrawn="1"/>
        </p:nvSpPr>
        <p:spPr>
          <a:xfrm>
            <a:off x="0" y="0"/>
            <a:ext cx="9144000" cy="66124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 userDrawn="1"/>
        </p:nvSpPr>
        <p:spPr>
          <a:xfrm>
            <a:off x="0" y="3369731"/>
            <a:ext cx="9144000" cy="3089807"/>
          </a:xfrm>
          <a:prstGeom prst="rect">
            <a:avLst/>
          </a:prstGeom>
          <a:solidFill>
            <a:srgbClr val="9E8C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30A6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6451600"/>
            <a:ext cx="9144000" cy="762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5" name="Picture 12" descr="NNSAlogo_Blac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80066" y="6115572"/>
            <a:ext cx="850737" cy="276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3" descr="NNSAlogo_Black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725" y="6119813"/>
            <a:ext cx="102393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/>
          <p:cNvSpPr/>
          <p:nvPr/>
        </p:nvSpPr>
        <p:spPr>
          <a:xfrm>
            <a:off x="0" y="1456267"/>
            <a:ext cx="3768892" cy="18356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Photos placed in horizontal position 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with even amount of white space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 between photos and header</a:t>
            </a:r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852060" y="1456267"/>
            <a:ext cx="2286000" cy="18356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226864" y="1456267"/>
            <a:ext cx="2917136" cy="18356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0646" y="3678173"/>
            <a:ext cx="7772400" cy="898198"/>
          </a:xfrm>
        </p:spPr>
        <p:txBody>
          <a:bodyPr/>
          <a:lstStyle>
            <a:lvl1pPr algn="r"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4352" y="4591567"/>
            <a:ext cx="5641337" cy="593737"/>
          </a:xfrm>
        </p:spPr>
        <p:txBody>
          <a:bodyPr/>
          <a:lstStyle>
            <a:lvl1pPr marL="0" indent="0" algn="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21" name="Picture 6" descr="SNL_Stacked_White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6934200" y="533559"/>
            <a:ext cx="152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7" descr="SNL_Motto.pn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 bwMode="auto">
          <a:xfrm>
            <a:off x="1227748" y="601288"/>
            <a:ext cx="5393104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934199" y="5797079"/>
            <a:ext cx="1751489" cy="322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latin typeface="Calibri"/>
                <a:cs typeface="Calibri"/>
              </a:defRPr>
            </a:lvl1pPr>
          </a:lstStyle>
          <a:p>
            <a:fld id="{9522E0D4-989F-3A4B-AA2E-486ADFE0E698}" type="datetime1">
              <a:rPr lang="en-US" smtClean="0"/>
              <a:pPr/>
              <a:t>9/12/15</a:t>
            </a:fld>
            <a:endParaRPr lang="en-US"/>
          </a:p>
        </p:txBody>
      </p:sp>
      <p:pic>
        <p:nvPicPr>
          <p:cNvPr id="33" name="Picture 8" descr="SNL_color_stack.png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6934201" y="408000"/>
            <a:ext cx="1524000" cy="669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405" y="6519332"/>
            <a:ext cx="2895600" cy="2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endParaRPr lang="en-US" dirty="0"/>
          </a:p>
        </p:txBody>
      </p:sp>
      <p:sp>
        <p:nvSpPr>
          <p:cNvPr id="24" name="TextBox 23"/>
          <p:cNvSpPr txBox="1"/>
          <p:nvPr userDrawn="1"/>
        </p:nvSpPr>
        <p:spPr>
          <a:xfrm>
            <a:off x="3124200" y="6172200"/>
            <a:ext cx="5562600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n-US" sz="60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Sandia National Laboratories is a multi-program laboratory managed and operated by Sandia Corporation, a wholly owned subsidiary of Lockheed Martin Corporation, for the U.S. Department of Energy’s National Nuclear Security Administration under contract DE-AC04-94AL85000. SAND NO. 2011-XXXXP</a:t>
            </a:r>
            <a:endParaRPr lang="en-US" sz="600" kern="1200" dirty="0">
              <a:solidFill>
                <a:schemeClr val="tx1"/>
              </a:solidFill>
              <a:effectLst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 userDrawn="1"/>
        </p:nvSpPr>
        <p:spPr>
          <a:xfrm>
            <a:off x="1" y="0"/>
            <a:ext cx="9143999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 userDrawn="1"/>
        </p:nvSpPr>
        <p:spPr>
          <a:xfrm>
            <a:off x="-1" y="4040484"/>
            <a:ext cx="2484223" cy="2817515"/>
          </a:xfrm>
          <a:prstGeom prst="rect">
            <a:avLst/>
          </a:prstGeom>
          <a:solidFill>
            <a:srgbClr val="102E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-1" y="0"/>
            <a:ext cx="2484223" cy="893232"/>
          </a:xfrm>
          <a:prstGeom prst="rect">
            <a:avLst/>
          </a:prstGeom>
          <a:solidFill>
            <a:srgbClr val="102E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806432" y="-1"/>
            <a:ext cx="337567" cy="6857999"/>
          </a:xfrm>
          <a:prstGeom prst="rect">
            <a:avLst/>
          </a:prstGeom>
          <a:solidFill>
            <a:srgbClr val="9D8C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" y="989095"/>
            <a:ext cx="1359657" cy="139587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Photos placed in horizontal position </a:t>
            </a:r>
            <a:b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with even amount of white space</a:t>
            </a:r>
            <a:b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 between photos and header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14502" y="1250965"/>
            <a:ext cx="5971187" cy="1233338"/>
          </a:xfrm>
        </p:spPr>
        <p:txBody>
          <a:bodyPr/>
          <a:lstStyle>
            <a:lvl1pPr algn="l">
              <a:lnSpc>
                <a:spcPts val="3800"/>
              </a:lnSpc>
              <a:defRPr>
                <a:solidFill>
                  <a:srgbClr val="9D8C78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14502" y="2588978"/>
            <a:ext cx="5641337" cy="593737"/>
          </a:xfrm>
        </p:spPr>
        <p:txBody>
          <a:bodyPr/>
          <a:lstStyle>
            <a:lvl1pPr marL="0" indent="0" algn="l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21" name="Picture 6" descr="SNL_Stacked_Whit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57199" y="4339006"/>
            <a:ext cx="152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7" descr="SNL_Motto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298048" y="5157318"/>
            <a:ext cx="970718" cy="1453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13" descr="NNSAlogo_Black.jp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2763683" y="5932869"/>
            <a:ext cx="102393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714502" y="265178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100">
                <a:latin typeface="Calibri"/>
                <a:cs typeface="Calibri"/>
              </a:defRPr>
            </a:lvl1pPr>
          </a:lstStyle>
          <a:p>
            <a:fld id="{5B35050C-AFC0-D74A-963F-148736DC45A4}" type="datetime1">
              <a:rPr lang="en-US" smtClean="0"/>
              <a:pPr/>
              <a:t>9/12/15</a:t>
            </a:fld>
            <a:endParaRPr 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0" y="2484303"/>
            <a:ext cx="2484222" cy="146794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Photos placed in horizontal position 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with even amount of white space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 between photos and header</a:t>
            </a:r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 24"/>
          <p:cNvSpPr/>
          <p:nvPr userDrawn="1"/>
        </p:nvSpPr>
        <p:spPr>
          <a:xfrm>
            <a:off x="1472391" y="989095"/>
            <a:ext cx="1011831" cy="139587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1" name="Rectangle 30"/>
          <p:cNvSpPr/>
          <p:nvPr userDrawn="1"/>
        </p:nvSpPr>
        <p:spPr>
          <a:xfrm>
            <a:off x="8693778" y="-1"/>
            <a:ext cx="77764" cy="6857999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33" name="Picture 12" descr="NNSAlogo_Black.jp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 bwMode="auto">
          <a:xfrm>
            <a:off x="4039700" y="5921220"/>
            <a:ext cx="850737" cy="276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08522" y="6519332"/>
            <a:ext cx="2895600" cy="2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 lang="en-US" dirty="0"/>
          </a:p>
        </p:txBody>
      </p:sp>
      <p:sp>
        <p:nvSpPr>
          <p:cNvPr id="19" name="TextBox 18"/>
          <p:cNvSpPr txBox="1"/>
          <p:nvPr userDrawn="1"/>
        </p:nvSpPr>
        <p:spPr>
          <a:xfrm>
            <a:off x="3124200" y="6172200"/>
            <a:ext cx="5562600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n-US" sz="60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Sandia National Laboratories is a multi-program laboratory managed and operated by Sandia Corporation, a wholly owned subsidiary of Lockheed Martin Corporation, for the U.S. Department of Energy’s National Nuclear Security Administration under contract DE-AC04-94AL85000. SAND NO. </a:t>
            </a:r>
            <a:r>
              <a:rPr lang="en-US" sz="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2015-7696C</a:t>
            </a:r>
            <a:endParaRPr lang="en-US" sz="600" kern="1200" dirty="0">
              <a:solidFill>
                <a:schemeClr val="tx1"/>
              </a:solidFill>
              <a:effectLst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 userDrawn="1"/>
        </p:nvSpPr>
        <p:spPr>
          <a:xfrm>
            <a:off x="1" y="0"/>
            <a:ext cx="9143999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 userDrawn="1"/>
        </p:nvSpPr>
        <p:spPr>
          <a:xfrm>
            <a:off x="4571999" y="0"/>
            <a:ext cx="4572001" cy="2817515"/>
          </a:xfrm>
          <a:prstGeom prst="rect">
            <a:avLst/>
          </a:prstGeom>
          <a:solidFill>
            <a:srgbClr val="102E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571999" y="5964768"/>
            <a:ext cx="4572001" cy="893232"/>
          </a:xfrm>
          <a:prstGeom prst="rect">
            <a:avLst/>
          </a:prstGeom>
          <a:solidFill>
            <a:srgbClr val="102E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2001" y="2908379"/>
            <a:ext cx="1359657" cy="139587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Photos placed in horizontal position </a:t>
            </a:r>
            <a:b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with even amount of white space</a:t>
            </a:r>
            <a:b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 between photos and header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1" name="Picture 6" descr="SNL_Stacked_Whit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193248" y="1488545"/>
            <a:ext cx="152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19"/>
          <p:cNvSpPr/>
          <p:nvPr userDrawn="1"/>
        </p:nvSpPr>
        <p:spPr>
          <a:xfrm>
            <a:off x="4572000" y="4403587"/>
            <a:ext cx="4572000" cy="146794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Photos placed in horizontal position 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with even amount of white space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 between photos and header</a:t>
            </a:r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 24"/>
          <p:cNvSpPr/>
          <p:nvPr userDrawn="1"/>
        </p:nvSpPr>
        <p:spPr>
          <a:xfrm>
            <a:off x="6044391" y="2908379"/>
            <a:ext cx="3099609" cy="139587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10800000">
            <a:off x="112655" y="-1"/>
            <a:ext cx="337567" cy="6857999"/>
          </a:xfrm>
          <a:prstGeom prst="rect">
            <a:avLst/>
          </a:prstGeom>
          <a:solidFill>
            <a:srgbClr val="9D8C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700353" y="6375406"/>
            <a:ext cx="3761580" cy="579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950" baseline="30000" dirty="0">
                <a:latin typeface="Arial" pitchFamily="-112" charset="0"/>
              </a:rPr>
              <a:t>Sandia National Laboratories is a multi-program laboratory managed and operated by Sandia Corporation, a wholly owned subsidiary of Lockheed Martin Corporation, for the U.S. Department of Energy’s National Nuclear Security Administration under contract DE-AC04-94AL85000. </a:t>
            </a:r>
            <a:r>
              <a:rPr lang="en-US" sz="950" baseline="30000" dirty="0" smtClean="0">
                <a:latin typeface="Arial" pitchFamily="-112" charset="0"/>
              </a:rPr>
              <a:t/>
            </a:r>
            <a:br>
              <a:rPr lang="en-US" sz="950" baseline="30000" dirty="0" smtClean="0">
                <a:latin typeface="Arial" pitchFamily="-112" charset="0"/>
              </a:rPr>
            </a:br>
            <a:r>
              <a:rPr lang="en-US" sz="950" baseline="30000" dirty="0" smtClean="0">
                <a:latin typeface="Arial" pitchFamily="-112" charset="0"/>
              </a:rPr>
              <a:t>SAND No. 2011–XXXXP.</a:t>
            </a:r>
          </a:p>
          <a:p>
            <a:pPr algn="l">
              <a:defRPr/>
            </a:pPr>
            <a:endParaRPr lang="en-US" sz="950" baseline="30000" dirty="0">
              <a:latin typeface="Arial" pitchFamily="-11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2418" y="1250965"/>
            <a:ext cx="3789515" cy="1233338"/>
          </a:xfrm>
        </p:spPr>
        <p:txBody>
          <a:bodyPr/>
          <a:lstStyle>
            <a:lvl1pPr algn="l">
              <a:lnSpc>
                <a:spcPts val="3800"/>
              </a:lnSpc>
              <a:defRPr>
                <a:solidFill>
                  <a:srgbClr val="9D8C78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2418" y="2588978"/>
            <a:ext cx="3586315" cy="1085555"/>
          </a:xfrm>
        </p:spPr>
        <p:txBody>
          <a:bodyPr/>
          <a:lstStyle>
            <a:lvl1pPr marL="0" indent="0" algn="l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27" name="Picture 13" descr="NNSAlogo_Black.jp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01957" y="6051407"/>
            <a:ext cx="102393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72418" y="265178"/>
            <a:ext cx="1029382" cy="285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100">
                <a:latin typeface="Calibri"/>
                <a:cs typeface="Calibri"/>
              </a:defRPr>
            </a:lvl1pPr>
          </a:lstStyle>
          <a:p>
            <a:fld id="{7D098A99-26EF-B34F-91F8-30EA53688AF7}" type="datetime1">
              <a:rPr lang="en-US" smtClean="0"/>
              <a:pPr/>
              <a:t>9/12/15</a:t>
            </a:fld>
            <a:endParaRPr lang="en-US" dirty="0"/>
          </a:p>
        </p:txBody>
      </p:sp>
      <p:sp>
        <p:nvSpPr>
          <p:cNvPr id="31" name="Rectangle 30"/>
          <p:cNvSpPr/>
          <p:nvPr userDrawn="1"/>
        </p:nvSpPr>
        <p:spPr>
          <a:xfrm rot="10800000">
            <a:off x="1" y="-1"/>
            <a:ext cx="77764" cy="6857999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33" name="Picture 12" descr="NNSAlogo_Black.jp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 bwMode="auto">
          <a:xfrm>
            <a:off x="2077974" y="6039758"/>
            <a:ext cx="850737" cy="276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SNL_motto_2 lines.pn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995332" y="1586652"/>
            <a:ext cx="1935484" cy="394494"/>
          </a:xfrm>
          <a:prstGeom prst="rect">
            <a:avLst/>
          </a:prstGeom>
        </p:spPr>
      </p:pic>
      <p:sp>
        <p:nvSpPr>
          <p:cNvPr id="1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13597" y="6519332"/>
            <a:ext cx="2895600" cy="2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2300" y="6166934"/>
            <a:ext cx="2133600" cy="476250"/>
          </a:xfrm>
          <a:ln/>
        </p:spPr>
        <p:txBody>
          <a:bodyPr/>
          <a:lstStyle>
            <a:lvl1pPr>
              <a:defRPr>
                <a:latin typeface="Calibri"/>
                <a:cs typeface="Calibri"/>
              </a:defRPr>
            </a:lvl1pPr>
          </a:lstStyle>
          <a:p>
            <a:fld id="{C9CA6C2B-6061-6F46-BF6B-C0454CDDAB35}" type="datetime1">
              <a:rPr lang="en-US" smtClean="0"/>
              <a:pPr/>
              <a:t>9/12/15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405" y="6519332"/>
            <a:ext cx="2895600" cy="2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DE15B5-4D50-754D-8585-236811896E05}" type="datetime1">
              <a:rPr lang="en-US" smtClean="0"/>
              <a:pPr/>
              <a:t>9/12/15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4F66A0-55BE-484A-9667-5C4C7A46FB26}" type="datetime1">
              <a:rPr lang="en-US" smtClean="0"/>
              <a:pPr/>
              <a:t>9/12/15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9E8C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451600"/>
            <a:ext cx="9144000" cy="762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028" name="Picture 8" descr="SNL_color_stack.png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8001000" y="228600"/>
            <a:ext cx="936625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99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78740"/>
            <a:ext cx="8229600" cy="4847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274" y="6166934"/>
            <a:ext cx="1490926" cy="2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Calibri"/>
                <a:cs typeface="Calibri"/>
              </a:defRPr>
            </a:lvl1pPr>
          </a:lstStyle>
          <a:p>
            <a:fld id="{30B37176-1C50-7042-8162-64D2C2671FE5}" type="datetime1">
              <a:rPr lang="en-US" smtClean="0"/>
              <a:pPr/>
              <a:t>9/12/15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405" y="6519332"/>
            <a:ext cx="2895600" cy="2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5444" y="6490110"/>
            <a:ext cx="6096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Calibri"/>
                <a:cs typeface="Calibri"/>
              </a:defRPr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98" r:id="rId2"/>
    <p:sldLayoutId id="2147483796" r:id="rId3"/>
    <p:sldLayoutId id="2147483799" r:id="rId4"/>
    <p:sldLayoutId id="2147483797" r:id="rId5"/>
    <p:sldLayoutId id="2147483800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  <p:sldLayoutId id="2147483791" r:id="rId13"/>
    <p:sldLayoutId id="2147483792" r:id="rId14"/>
    <p:sldLayoutId id="2147483793" r:id="rId15"/>
    <p:sldLayoutId id="2147483794" r:id="rId16"/>
    <p:sldLayoutId id="2147483795" r:id="rId17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102E54"/>
          </a:solidFill>
          <a:latin typeface="Calibri"/>
          <a:ea typeface="ＭＳ Ｐゴシック" charset="-128"/>
          <a:cs typeface="Calibri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102E54"/>
          </a:solidFill>
          <a:latin typeface="Calibri" charset="0"/>
          <a:ea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102E54"/>
          </a:solidFill>
          <a:latin typeface="Calibri" charset="0"/>
          <a:ea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102E54"/>
          </a:solidFill>
          <a:latin typeface="Calibri" charset="0"/>
          <a:ea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102E54"/>
          </a:solidFill>
          <a:latin typeface="Calibri" charset="0"/>
          <a:ea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102E54"/>
        </a:buClr>
        <a:buFont typeface="Wingdings" pitchFamily="-111" charset="2"/>
        <a:buChar char="§"/>
        <a:defRPr sz="2400">
          <a:solidFill>
            <a:schemeClr val="tx1"/>
          </a:solidFill>
          <a:latin typeface="Calibri"/>
          <a:ea typeface="ＭＳ Ｐゴシック" charset="-128"/>
          <a:cs typeface="Calibri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Wingdings" pitchFamily="-111" charset="2"/>
        <a:buChar char="§"/>
        <a:defRPr sz="2000">
          <a:solidFill>
            <a:schemeClr val="tx1"/>
          </a:solidFill>
          <a:latin typeface="Calibri"/>
          <a:ea typeface="ＭＳ Ｐゴシック" pitchFamily="-112" charset="-128"/>
          <a:cs typeface="Calibri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9E8C78"/>
        </a:buClr>
        <a:buFont typeface="Wingdings" pitchFamily="-111" charset="2"/>
        <a:buChar char="§"/>
        <a:defRPr>
          <a:solidFill>
            <a:schemeClr val="tx1"/>
          </a:solidFill>
          <a:latin typeface="Calibri"/>
          <a:ea typeface="ＭＳ Ｐゴシック" pitchFamily="-112" charset="-128"/>
          <a:cs typeface="Calibri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/>
          <a:ea typeface="ＭＳ Ｐゴシック" pitchFamily="-112" charset="-128"/>
          <a:cs typeface="Calibri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Calibri"/>
          <a:ea typeface="ＭＳ Ｐゴシック" pitchFamily="-112" charset="-128"/>
          <a:cs typeface="Calibri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4" Type="http://schemas.openxmlformats.org/officeDocument/2006/relationships/image" Target="../media/image15.emf"/><Relationship Id="rId5" Type="http://schemas.openxmlformats.org/officeDocument/2006/relationships/image" Target="../media/image12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4" Type="http://schemas.openxmlformats.org/officeDocument/2006/relationships/image" Target="../media/image17.emf"/><Relationship Id="rId5" Type="http://schemas.openxmlformats.org/officeDocument/2006/relationships/image" Target="../media/image12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4" Type="http://schemas.openxmlformats.org/officeDocument/2006/relationships/image" Target="../media/image17.emf"/><Relationship Id="rId5" Type="http://schemas.openxmlformats.org/officeDocument/2006/relationships/image" Target="../media/image12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4" Type="http://schemas.openxmlformats.org/officeDocument/2006/relationships/image" Target="../media/image19.emf"/><Relationship Id="rId5" Type="http://schemas.openxmlformats.org/officeDocument/2006/relationships/image" Target="../media/image17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4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4" Type="http://schemas.openxmlformats.org/officeDocument/2006/relationships/image" Target="../media/image22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4" Type="http://schemas.openxmlformats.org/officeDocument/2006/relationships/image" Target="../media/image24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4" Type="http://schemas.openxmlformats.org/officeDocument/2006/relationships/image" Target="../media/image26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4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7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4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4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14502" y="1078245"/>
            <a:ext cx="5971187" cy="1233338"/>
          </a:xfrm>
        </p:spPr>
        <p:txBody>
          <a:bodyPr/>
          <a:lstStyle/>
          <a:p>
            <a:r>
              <a:rPr lang="en-US" sz="3200" dirty="0" err="1" smtClean="0">
                <a:solidFill>
                  <a:schemeClr val="tx1"/>
                </a:solidFill>
              </a:rPr>
              <a:t>miniTri</a:t>
            </a:r>
            <a:r>
              <a:rPr lang="en-US" sz="3200" dirty="0" smtClean="0">
                <a:solidFill>
                  <a:schemeClr val="tx1"/>
                </a:solidFill>
              </a:rPr>
              <a:t> and a Task-Based Linear Algebra Building Blocks Approach for Scalable Graph Analytics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Michael Wolf</a:t>
            </a:r>
            <a:r>
              <a:rPr lang="en-US" dirty="0" smtClean="0"/>
              <a:t>, Jon Berry, Dylan Stark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IEEE HPEC</a:t>
            </a:r>
            <a:endParaRPr lang="en-US" dirty="0"/>
          </a:p>
          <a:p>
            <a:r>
              <a:rPr lang="en-US" dirty="0" smtClean="0"/>
              <a:t>16 September, 2015</a:t>
            </a:r>
          </a:p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844984"/>
            <a:ext cx="2484037" cy="3326171"/>
          </a:xfrm>
          <a:prstGeom prst="rect">
            <a:avLst/>
          </a:prstGeom>
          <a:solidFill>
            <a:srgbClr val="102E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 descr="C:\Users\bahendr\Pictures\CCR Logo re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076" y="3279659"/>
            <a:ext cx="3175624" cy="1338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05578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Linear Algebra Based </a:t>
            </a:r>
            <a:r>
              <a:rPr lang="en-US" sz="3200" dirty="0" err="1" smtClean="0"/>
              <a:t>miniTri</a:t>
            </a:r>
            <a:r>
              <a:rPr lang="en-US" sz="3200" dirty="0" smtClean="0"/>
              <a:t> (</a:t>
            </a:r>
            <a:r>
              <a:rPr lang="en-US" sz="3200" dirty="0" err="1" smtClean="0"/>
              <a:t>miniTriLA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06201"/>
            <a:ext cx="8229600" cy="1065858"/>
          </a:xfrm>
        </p:spPr>
        <p:txBody>
          <a:bodyPr/>
          <a:lstStyle/>
          <a:p>
            <a:r>
              <a:rPr lang="en-US" dirty="0" smtClean="0"/>
              <a:t>Developed Graph BLAS</a:t>
            </a:r>
            <a:r>
              <a:rPr lang="en-US" dirty="0"/>
              <a:t>-</a:t>
            </a:r>
            <a:r>
              <a:rPr lang="en-US" dirty="0" smtClean="0"/>
              <a:t>like formulation of </a:t>
            </a:r>
            <a:r>
              <a:rPr lang="en-US" dirty="0" err="1" smtClean="0"/>
              <a:t>miniTri</a:t>
            </a:r>
            <a:endParaRPr lang="en-US" dirty="0"/>
          </a:p>
          <a:p>
            <a:r>
              <a:rPr lang="en-US" dirty="0" smtClean="0"/>
              <a:t>Important stressor of Graph BLAS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5A7B-7854-E145-92D9-B491DF4BAE2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-3181" y="6482273"/>
            <a:ext cx="4102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A </a:t>
            </a:r>
            <a:r>
              <a:rPr lang="en-US" sz="1100" dirty="0"/>
              <a:t>=</a:t>
            </a:r>
            <a:r>
              <a:rPr lang="en-US" sz="1100" dirty="0" smtClean="0"/>
              <a:t> adjacency matrix for graph, B = incidence matrix for graph, </a:t>
            </a:r>
          </a:p>
          <a:p>
            <a:r>
              <a:rPr lang="en-US" sz="1100" dirty="0" smtClean="0"/>
              <a:t>1 = vector of ones</a:t>
            </a:r>
            <a:endParaRPr lang="en-US" sz="11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991675"/>
            <a:ext cx="2278424" cy="1477328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u="sng" dirty="0" err="1" smtClean="0"/>
              <a:t>miniTri</a:t>
            </a:r>
            <a:endParaRPr lang="en-US" u="sng" dirty="0"/>
          </a:p>
          <a:p>
            <a:pPr>
              <a:tabLst>
                <a:tab pos="338138" algn="l"/>
              </a:tabLst>
            </a:pPr>
            <a:r>
              <a:rPr lang="en-US" sz="1400" dirty="0" smtClean="0">
                <a:solidFill>
                  <a:schemeClr val="bg2"/>
                </a:solidFill>
              </a:rPr>
              <a:t>1</a:t>
            </a:r>
            <a:r>
              <a:rPr lang="en-US" dirty="0" smtClean="0"/>
              <a:t>	C </a:t>
            </a:r>
            <a:r>
              <a:rPr lang="en-US" dirty="0"/>
              <a:t>= A * </a:t>
            </a:r>
            <a:r>
              <a:rPr lang="en-US" dirty="0" smtClean="0"/>
              <a:t>B</a:t>
            </a:r>
          </a:p>
          <a:p>
            <a:pPr marL="0" lvl="1">
              <a:tabLst>
                <a:tab pos="338138" algn="l"/>
              </a:tabLst>
            </a:pPr>
            <a:r>
              <a:rPr lang="en-US" sz="1400" dirty="0" smtClean="0">
                <a:solidFill>
                  <a:srgbClr val="DEDEE0"/>
                </a:solidFill>
              </a:rPr>
              <a:t>2</a:t>
            </a:r>
            <a:r>
              <a:rPr lang="en-US" dirty="0" smtClean="0"/>
              <a:t> 	</a:t>
            </a:r>
            <a:r>
              <a:rPr lang="en-US" dirty="0" err="1" smtClean="0"/>
              <a:t>t</a:t>
            </a:r>
            <a:r>
              <a:rPr lang="en-US" baseline="-25000" dirty="0" err="1"/>
              <a:t>v</a:t>
            </a:r>
            <a:r>
              <a:rPr lang="en-US" dirty="0" smtClean="0"/>
              <a:t> </a:t>
            </a:r>
            <a:r>
              <a:rPr lang="en-US" dirty="0"/>
              <a:t>= C * </a:t>
            </a:r>
            <a:r>
              <a:rPr lang="en-US" dirty="0" smtClean="0"/>
              <a:t>1</a:t>
            </a:r>
            <a:endParaRPr lang="en-US" dirty="0"/>
          </a:p>
          <a:p>
            <a:pPr marL="0" lvl="1">
              <a:tabLst>
                <a:tab pos="338138" algn="l"/>
              </a:tabLst>
            </a:pPr>
            <a:r>
              <a:rPr lang="en-US" sz="1400" dirty="0" smtClean="0">
                <a:solidFill>
                  <a:srgbClr val="DEDEE0"/>
                </a:solidFill>
              </a:rPr>
              <a:t>3</a:t>
            </a:r>
            <a:r>
              <a:rPr lang="en-US" dirty="0" smtClean="0"/>
              <a:t> 	</a:t>
            </a:r>
            <a:r>
              <a:rPr lang="en-US" dirty="0" err="1" smtClean="0"/>
              <a:t>t</a:t>
            </a:r>
            <a:r>
              <a:rPr lang="en-US" baseline="-25000" dirty="0" err="1"/>
              <a:t>e</a:t>
            </a:r>
            <a:r>
              <a:rPr lang="en-US" dirty="0" smtClean="0"/>
              <a:t> </a:t>
            </a:r>
            <a:r>
              <a:rPr lang="en-US" dirty="0"/>
              <a:t>= C</a:t>
            </a:r>
            <a:r>
              <a:rPr lang="en-US" baseline="30000" dirty="0"/>
              <a:t>T</a:t>
            </a:r>
            <a:r>
              <a:rPr lang="en-US" dirty="0"/>
              <a:t> * 1</a:t>
            </a:r>
          </a:p>
          <a:p>
            <a:pPr marL="0" lvl="1">
              <a:tabLst>
                <a:tab pos="338138" algn="l"/>
              </a:tabLst>
            </a:pPr>
            <a:r>
              <a:rPr lang="en-US" sz="1400" dirty="0" smtClean="0">
                <a:solidFill>
                  <a:srgbClr val="DEDEE0"/>
                </a:solidFill>
              </a:rPr>
              <a:t>4</a:t>
            </a:r>
            <a:r>
              <a:rPr lang="en-US" dirty="0" smtClean="0"/>
              <a:t> 	</a:t>
            </a:r>
            <a:r>
              <a:rPr lang="en-US" dirty="0" err="1"/>
              <a:t>k</a:t>
            </a:r>
            <a:r>
              <a:rPr lang="en-US" dirty="0" err="1" smtClean="0"/>
              <a:t>count</a:t>
            </a:r>
            <a:r>
              <a:rPr lang="en-US" dirty="0" smtClean="0"/>
              <a:t>(C,</a:t>
            </a:r>
            <a:r>
              <a:rPr lang="en-US" dirty="0"/>
              <a:t> </a:t>
            </a:r>
            <a:r>
              <a:rPr lang="en-US" dirty="0" err="1" smtClean="0"/>
              <a:t>t</a:t>
            </a:r>
            <a:r>
              <a:rPr lang="en-US" baseline="-25000" dirty="0" err="1"/>
              <a:t>v</a:t>
            </a:r>
            <a:r>
              <a:rPr lang="en-US" dirty="0" smtClean="0"/>
              <a:t>, </a:t>
            </a:r>
            <a:r>
              <a:rPr lang="en-US" dirty="0" err="1" smtClean="0"/>
              <a:t>t</a:t>
            </a:r>
            <a:r>
              <a:rPr lang="en-US" baseline="-25000" dirty="0" err="1"/>
              <a:t>e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12" name="Picture 11" descr="A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42" y="2869610"/>
            <a:ext cx="2933700" cy="1600200"/>
          </a:xfrm>
          <a:prstGeom prst="rect">
            <a:avLst/>
          </a:prstGeom>
        </p:spPr>
      </p:pic>
      <p:pic>
        <p:nvPicPr>
          <p:cNvPr id="16" name="Picture 15" descr="B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872" y="2869610"/>
            <a:ext cx="3348566" cy="16002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597122" y="4446942"/>
            <a:ext cx="21916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Adjacency matrix of 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04315" y="4426250"/>
            <a:ext cx="21232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Incidence </a:t>
            </a:r>
            <a:r>
              <a:rPr lang="en-US" sz="1600" dirty="0"/>
              <a:t>m</a:t>
            </a:r>
            <a:r>
              <a:rPr lang="en-US" sz="1600" dirty="0" smtClean="0"/>
              <a:t>atrix of G</a:t>
            </a:r>
          </a:p>
        </p:txBody>
      </p:sp>
      <p:pic>
        <p:nvPicPr>
          <p:cNvPr id="13" name="Picture 12" descr="miniTriLA_graph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122" y="768203"/>
            <a:ext cx="2943922" cy="1828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48330" y="1117600"/>
            <a:ext cx="364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7007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/>
              <a:t>miniTriLA</a:t>
            </a:r>
            <a:r>
              <a:rPr lang="en-US" sz="3600" dirty="0" smtClean="0"/>
              <a:t>: Triangle Enumeration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5A7B-7854-E145-92D9-B491DF4BAE2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-3181" y="6482273"/>
            <a:ext cx="4102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A </a:t>
            </a:r>
            <a:r>
              <a:rPr lang="en-US" sz="1100" dirty="0"/>
              <a:t>=</a:t>
            </a:r>
            <a:r>
              <a:rPr lang="en-US" sz="1100" dirty="0" smtClean="0"/>
              <a:t> adjacency matrix for graph, B = incidence matrix for graph, </a:t>
            </a:r>
          </a:p>
          <a:p>
            <a:r>
              <a:rPr lang="en-US" sz="1100" dirty="0" smtClean="0"/>
              <a:t>1 = vector of ones</a:t>
            </a:r>
            <a:endParaRPr lang="en-US" sz="11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987552"/>
            <a:ext cx="2278424" cy="1477328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u="sng" dirty="0" err="1" smtClean="0"/>
              <a:t>miniTri</a:t>
            </a:r>
            <a:endParaRPr lang="en-US" u="sng" dirty="0"/>
          </a:p>
          <a:p>
            <a:pPr>
              <a:tabLst>
                <a:tab pos="338138" algn="l"/>
              </a:tabLst>
            </a:pPr>
            <a:r>
              <a:rPr lang="en-US" sz="1400" dirty="0" smtClean="0">
                <a:solidFill>
                  <a:schemeClr val="bg2"/>
                </a:solidFill>
              </a:rPr>
              <a:t>1</a:t>
            </a:r>
            <a:r>
              <a:rPr lang="en-US" dirty="0" smtClean="0"/>
              <a:t>	</a:t>
            </a:r>
            <a:r>
              <a:rPr lang="en-US" dirty="0" smtClean="0">
                <a:solidFill>
                  <a:srgbClr val="0000FF"/>
                </a:solidFill>
              </a:rPr>
              <a:t>C </a:t>
            </a:r>
            <a:r>
              <a:rPr lang="en-US" dirty="0">
                <a:solidFill>
                  <a:srgbClr val="0000FF"/>
                </a:solidFill>
              </a:rPr>
              <a:t>= A * </a:t>
            </a:r>
            <a:r>
              <a:rPr lang="en-US" dirty="0" smtClean="0">
                <a:solidFill>
                  <a:srgbClr val="0000FF"/>
                </a:solidFill>
              </a:rPr>
              <a:t>B</a:t>
            </a:r>
          </a:p>
          <a:p>
            <a:pPr marL="0" lvl="1">
              <a:tabLst>
                <a:tab pos="338138" algn="l"/>
              </a:tabLst>
            </a:pPr>
            <a:r>
              <a:rPr lang="en-US" sz="1400" dirty="0" smtClean="0">
                <a:solidFill>
                  <a:srgbClr val="DEDEE0"/>
                </a:solidFill>
              </a:rPr>
              <a:t>2</a:t>
            </a:r>
            <a:r>
              <a:rPr lang="en-US" dirty="0" smtClean="0"/>
              <a:t> 	</a:t>
            </a:r>
            <a:r>
              <a:rPr lang="en-US" dirty="0" err="1" smtClean="0"/>
              <a:t>t</a:t>
            </a:r>
            <a:r>
              <a:rPr lang="en-US" baseline="-25000" dirty="0" err="1"/>
              <a:t>v</a:t>
            </a:r>
            <a:r>
              <a:rPr lang="en-US" dirty="0" smtClean="0"/>
              <a:t> </a:t>
            </a:r>
            <a:r>
              <a:rPr lang="en-US" dirty="0"/>
              <a:t>= C * </a:t>
            </a:r>
            <a:r>
              <a:rPr lang="en-US" dirty="0" smtClean="0"/>
              <a:t>1</a:t>
            </a:r>
            <a:endParaRPr lang="en-US" dirty="0"/>
          </a:p>
          <a:p>
            <a:pPr marL="0" lvl="1">
              <a:tabLst>
                <a:tab pos="338138" algn="l"/>
              </a:tabLst>
            </a:pPr>
            <a:r>
              <a:rPr lang="en-US" sz="1400" dirty="0" smtClean="0">
                <a:solidFill>
                  <a:srgbClr val="DEDEE0"/>
                </a:solidFill>
              </a:rPr>
              <a:t>3</a:t>
            </a:r>
            <a:r>
              <a:rPr lang="en-US" dirty="0" smtClean="0"/>
              <a:t> 	</a:t>
            </a:r>
            <a:r>
              <a:rPr lang="en-US" dirty="0" err="1" smtClean="0"/>
              <a:t>t</a:t>
            </a:r>
            <a:r>
              <a:rPr lang="en-US" baseline="-25000" dirty="0" err="1"/>
              <a:t>e</a:t>
            </a:r>
            <a:r>
              <a:rPr lang="en-US" dirty="0" smtClean="0"/>
              <a:t> </a:t>
            </a:r>
            <a:r>
              <a:rPr lang="en-US" dirty="0"/>
              <a:t>= C</a:t>
            </a:r>
            <a:r>
              <a:rPr lang="en-US" baseline="30000" dirty="0"/>
              <a:t>T</a:t>
            </a:r>
            <a:r>
              <a:rPr lang="en-US" dirty="0"/>
              <a:t> * 1</a:t>
            </a:r>
          </a:p>
          <a:p>
            <a:pPr marL="0" lvl="1">
              <a:tabLst>
                <a:tab pos="338138" algn="l"/>
              </a:tabLst>
            </a:pPr>
            <a:r>
              <a:rPr lang="en-US" sz="1400" dirty="0" smtClean="0">
                <a:solidFill>
                  <a:srgbClr val="DEDEE0"/>
                </a:solidFill>
              </a:rPr>
              <a:t>4</a:t>
            </a:r>
            <a:r>
              <a:rPr lang="en-US" dirty="0" smtClean="0"/>
              <a:t> 	</a:t>
            </a:r>
            <a:r>
              <a:rPr lang="en-US" dirty="0" err="1"/>
              <a:t>k</a:t>
            </a:r>
            <a:r>
              <a:rPr lang="en-US" dirty="0" err="1" smtClean="0"/>
              <a:t>count</a:t>
            </a:r>
            <a:r>
              <a:rPr lang="en-US" dirty="0" smtClean="0"/>
              <a:t>(C,</a:t>
            </a:r>
            <a:r>
              <a:rPr lang="en-US" dirty="0"/>
              <a:t> </a:t>
            </a:r>
            <a:r>
              <a:rPr lang="en-US" dirty="0" err="1" smtClean="0"/>
              <a:t>t</a:t>
            </a:r>
            <a:r>
              <a:rPr lang="en-US" baseline="-25000" dirty="0" err="1"/>
              <a:t>v</a:t>
            </a:r>
            <a:r>
              <a:rPr lang="en-US" dirty="0" smtClean="0"/>
              <a:t>, </a:t>
            </a:r>
            <a:r>
              <a:rPr lang="en-US" dirty="0" err="1" smtClean="0"/>
              <a:t>t</a:t>
            </a:r>
            <a:r>
              <a:rPr lang="en-US" baseline="-25000" dirty="0" err="1"/>
              <a:t>e</a:t>
            </a:r>
            <a:r>
              <a:rPr lang="en-US" dirty="0" smtClean="0"/>
              <a:t>)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148633" y="2761381"/>
            <a:ext cx="8809586" cy="1554591"/>
            <a:chOff x="0" y="3018072"/>
            <a:chExt cx="9931053" cy="1389888"/>
          </a:xfrm>
        </p:grpSpPr>
        <p:pic>
          <p:nvPicPr>
            <p:cNvPr id="6" name="Picture 5" descr="C4_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018072"/>
              <a:ext cx="5181600" cy="1371600"/>
            </a:xfrm>
            <a:prstGeom prst="rect">
              <a:avLst/>
            </a:prstGeom>
          </p:spPr>
        </p:pic>
        <p:pic>
          <p:nvPicPr>
            <p:cNvPr id="8" name="Picture 7" descr="C4_2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09184" y="3018072"/>
              <a:ext cx="4621869" cy="1389888"/>
            </a:xfrm>
            <a:prstGeom prst="rect">
              <a:avLst/>
            </a:prstGeom>
          </p:spPr>
        </p:pic>
      </p:grpSp>
      <p:sp>
        <p:nvSpPr>
          <p:cNvPr id="20" name="Content Placeholder 2"/>
          <p:cNvSpPr>
            <a:spLocks noGrp="1"/>
          </p:cNvSpPr>
          <p:nvPr>
            <p:ph idx="1"/>
          </p:nvPr>
        </p:nvSpPr>
        <p:spPr>
          <a:xfrm>
            <a:off x="274319" y="4787900"/>
            <a:ext cx="8683900" cy="1508760"/>
          </a:xfrm>
        </p:spPr>
        <p:txBody>
          <a:bodyPr/>
          <a:lstStyle/>
          <a:p>
            <a:r>
              <a:rPr lang="en-US" dirty="0" smtClean="0"/>
              <a:t>Wedges implicitly stored in rows of A</a:t>
            </a:r>
          </a:p>
          <a:p>
            <a:pPr marL="568325" lvl="1" indent="-222250"/>
            <a:r>
              <a:rPr lang="en-US" dirty="0" err="1" smtClean="0"/>
              <a:t>Adj</a:t>
            </a:r>
            <a:r>
              <a:rPr lang="en-US" dirty="0" smtClean="0"/>
              <a:t> matrix:  wedges </a:t>
            </a:r>
            <a:r>
              <a:rPr lang="en-US" dirty="0"/>
              <a:t>= pairwise combinations </a:t>
            </a:r>
            <a:r>
              <a:rPr lang="en-US" dirty="0" smtClean="0"/>
              <a:t>of nonzero </a:t>
            </a:r>
            <a:r>
              <a:rPr lang="en-US" dirty="0"/>
              <a:t>column ids + row #</a:t>
            </a:r>
          </a:p>
          <a:p>
            <a:pPr marL="568325" lvl="1" indent="-222250"/>
            <a:r>
              <a:rPr lang="en-US" dirty="0" smtClean="0"/>
              <a:t>E.g., row 5 wedges</a:t>
            </a:r>
            <a:r>
              <a:rPr lang="en-US" dirty="0"/>
              <a:t>: {1,5,2}, {1,5,3}, {1,5,4}, {2,5,3}, </a:t>
            </a:r>
            <a:r>
              <a:rPr lang="en-US" dirty="0" smtClean="0"/>
              <a:t>{2,5,4</a:t>
            </a:r>
            <a:r>
              <a:rPr lang="en-US" dirty="0"/>
              <a:t>}, </a:t>
            </a:r>
            <a:r>
              <a:rPr lang="en-US" dirty="0" smtClean="0"/>
              <a:t>{3,5,4}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51194" y="1316727"/>
            <a:ext cx="285321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Enumerates each 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triangle 3 times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(once: C=L*B, where L</a:t>
            </a:r>
          </a:p>
          <a:p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smtClean="0">
                <a:solidFill>
                  <a:srgbClr val="0000FF"/>
                </a:solidFill>
              </a:rPr>
              <a:t>is lower triangle part of A)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5680" y="6503188"/>
            <a:ext cx="26971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SPGEMM = Sparse Matrix Multiplication</a:t>
            </a:r>
            <a:endParaRPr lang="en-US" sz="1100" dirty="0"/>
          </a:p>
        </p:txBody>
      </p:sp>
      <p:sp>
        <p:nvSpPr>
          <p:cNvPr id="24" name="Rounded Rectangle 23"/>
          <p:cNvSpPr/>
          <p:nvPr/>
        </p:nvSpPr>
        <p:spPr>
          <a:xfrm>
            <a:off x="1422400" y="3961314"/>
            <a:ext cx="477520" cy="334203"/>
          </a:xfrm>
          <a:prstGeom prst="roundRect">
            <a:avLst/>
          </a:prstGeom>
          <a:noFill/>
          <a:ln w="25400">
            <a:solidFill>
              <a:srgbClr val="0082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 descr="miniTriLA_graph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122" y="768203"/>
            <a:ext cx="2943922" cy="18288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448330" y="1117600"/>
            <a:ext cx="364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96068" y="4317914"/>
            <a:ext cx="19407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Adjacency matrix of 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51194" y="4289467"/>
            <a:ext cx="18809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Incidence </a:t>
            </a:r>
            <a:r>
              <a:rPr lang="en-US" sz="1400" dirty="0"/>
              <a:t>m</a:t>
            </a:r>
            <a:r>
              <a:rPr lang="en-US" sz="1400" dirty="0" smtClean="0"/>
              <a:t>atrix of 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081122" y="4330458"/>
            <a:ext cx="1651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Matrix of Triangles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923794" y="5636898"/>
            <a:ext cx="726686" cy="334203"/>
          </a:xfrm>
          <a:prstGeom prst="roundRect">
            <a:avLst/>
          </a:prstGeom>
          <a:noFill/>
          <a:ln w="25400">
            <a:solidFill>
              <a:srgbClr val="0082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6703806" y="1703742"/>
            <a:ext cx="960120" cy="0"/>
          </a:xfrm>
          <a:prstGeom prst="line">
            <a:avLst/>
          </a:prstGeom>
          <a:ln w="38100">
            <a:solidFill>
              <a:srgbClr val="0082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120000">
            <a:off x="7271448" y="1363566"/>
            <a:ext cx="438912" cy="229112"/>
          </a:xfrm>
          <a:prstGeom prst="line">
            <a:avLst/>
          </a:prstGeom>
          <a:ln w="38100">
            <a:solidFill>
              <a:srgbClr val="0082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437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/>
              <a:t>miniTriLA</a:t>
            </a:r>
            <a:r>
              <a:rPr lang="en-US" sz="3600" dirty="0" smtClean="0"/>
              <a:t>: Triangle Enumeration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5A7B-7854-E145-92D9-B491DF4BAE2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-3181" y="6482273"/>
            <a:ext cx="4102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A </a:t>
            </a:r>
            <a:r>
              <a:rPr lang="en-US" sz="1100" dirty="0"/>
              <a:t>=</a:t>
            </a:r>
            <a:r>
              <a:rPr lang="en-US" sz="1100" dirty="0" smtClean="0"/>
              <a:t> adjacency matrix for graph, B = incidence matrix for graph, </a:t>
            </a:r>
          </a:p>
          <a:p>
            <a:r>
              <a:rPr lang="en-US" sz="1100" dirty="0" smtClean="0"/>
              <a:t>1 = vector of ones</a:t>
            </a:r>
            <a:endParaRPr lang="en-US" sz="11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987552"/>
            <a:ext cx="2278424" cy="1477328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u="sng" dirty="0" err="1" smtClean="0"/>
              <a:t>miniTri</a:t>
            </a:r>
            <a:endParaRPr lang="en-US" u="sng" dirty="0"/>
          </a:p>
          <a:p>
            <a:pPr>
              <a:tabLst>
                <a:tab pos="338138" algn="l"/>
              </a:tabLst>
            </a:pPr>
            <a:r>
              <a:rPr lang="en-US" sz="1400" dirty="0" smtClean="0">
                <a:solidFill>
                  <a:schemeClr val="bg2"/>
                </a:solidFill>
              </a:rPr>
              <a:t>1</a:t>
            </a:r>
            <a:r>
              <a:rPr lang="en-US" dirty="0" smtClean="0"/>
              <a:t>	</a:t>
            </a:r>
            <a:r>
              <a:rPr lang="en-US" dirty="0" smtClean="0">
                <a:solidFill>
                  <a:srgbClr val="0000FF"/>
                </a:solidFill>
              </a:rPr>
              <a:t>C </a:t>
            </a:r>
            <a:r>
              <a:rPr lang="en-US" dirty="0">
                <a:solidFill>
                  <a:srgbClr val="0000FF"/>
                </a:solidFill>
              </a:rPr>
              <a:t>= A * </a:t>
            </a:r>
            <a:r>
              <a:rPr lang="en-US" dirty="0" smtClean="0">
                <a:solidFill>
                  <a:srgbClr val="0000FF"/>
                </a:solidFill>
              </a:rPr>
              <a:t>B</a:t>
            </a:r>
          </a:p>
          <a:p>
            <a:pPr marL="0" lvl="1">
              <a:tabLst>
                <a:tab pos="338138" algn="l"/>
              </a:tabLst>
            </a:pPr>
            <a:r>
              <a:rPr lang="en-US" sz="1400" dirty="0" smtClean="0">
                <a:solidFill>
                  <a:srgbClr val="DEDEE0"/>
                </a:solidFill>
              </a:rPr>
              <a:t>2</a:t>
            </a:r>
            <a:r>
              <a:rPr lang="en-US" dirty="0" smtClean="0"/>
              <a:t> 	</a:t>
            </a:r>
            <a:r>
              <a:rPr lang="en-US" dirty="0" err="1" smtClean="0"/>
              <a:t>t</a:t>
            </a:r>
            <a:r>
              <a:rPr lang="en-US" baseline="-25000" dirty="0" err="1"/>
              <a:t>v</a:t>
            </a:r>
            <a:r>
              <a:rPr lang="en-US" dirty="0" smtClean="0"/>
              <a:t> </a:t>
            </a:r>
            <a:r>
              <a:rPr lang="en-US" dirty="0"/>
              <a:t>= C * </a:t>
            </a:r>
            <a:r>
              <a:rPr lang="en-US" dirty="0" smtClean="0"/>
              <a:t>1</a:t>
            </a:r>
            <a:endParaRPr lang="en-US" dirty="0"/>
          </a:p>
          <a:p>
            <a:pPr marL="0" lvl="1">
              <a:tabLst>
                <a:tab pos="338138" algn="l"/>
              </a:tabLst>
            </a:pPr>
            <a:r>
              <a:rPr lang="en-US" sz="1400" dirty="0" smtClean="0">
                <a:solidFill>
                  <a:srgbClr val="DEDEE0"/>
                </a:solidFill>
              </a:rPr>
              <a:t>3</a:t>
            </a:r>
            <a:r>
              <a:rPr lang="en-US" dirty="0" smtClean="0"/>
              <a:t> 	</a:t>
            </a:r>
            <a:r>
              <a:rPr lang="en-US" dirty="0" err="1" smtClean="0"/>
              <a:t>t</a:t>
            </a:r>
            <a:r>
              <a:rPr lang="en-US" baseline="-25000" dirty="0" err="1"/>
              <a:t>e</a:t>
            </a:r>
            <a:r>
              <a:rPr lang="en-US" dirty="0" smtClean="0"/>
              <a:t> </a:t>
            </a:r>
            <a:r>
              <a:rPr lang="en-US" dirty="0"/>
              <a:t>= C</a:t>
            </a:r>
            <a:r>
              <a:rPr lang="en-US" baseline="30000" dirty="0"/>
              <a:t>T</a:t>
            </a:r>
            <a:r>
              <a:rPr lang="en-US" dirty="0"/>
              <a:t> * 1</a:t>
            </a:r>
          </a:p>
          <a:p>
            <a:pPr marL="0" lvl="1">
              <a:tabLst>
                <a:tab pos="338138" algn="l"/>
              </a:tabLst>
            </a:pPr>
            <a:r>
              <a:rPr lang="en-US" sz="1400" dirty="0" smtClean="0">
                <a:solidFill>
                  <a:srgbClr val="DEDEE0"/>
                </a:solidFill>
              </a:rPr>
              <a:t>4</a:t>
            </a:r>
            <a:r>
              <a:rPr lang="en-US" dirty="0" smtClean="0"/>
              <a:t> 	</a:t>
            </a:r>
            <a:r>
              <a:rPr lang="en-US" dirty="0" err="1"/>
              <a:t>k</a:t>
            </a:r>
            <a:r>
              <a:rPr lang="en-US" dirty="0" err="1" smtClean="0"/>
              <a:t>count</a:t>
            </a:r>
            <a:r>
              <a:rPr lang="en-US" dirty="0" smtClean="0"/>
              <a:t>(C,</a:t>
            </a:r>
            <a:r>
              <a:rPr lang="en-US" dirty="0"/>
              <a:t> </a:t>
            </a:r>
            <a:r>
              <a:rPr lang="en-US" dirty="0" err="1" smtClean="0"/>
              <a:t>t</a:t>
            </a:r>
            <a:r>
              <a:rPr lang="en-US" baseline="-25000" dirty="0" err="1"/>
              <a:t>v</a:t>
            </a:r>
            <a:r>
              <a:rPr lang="en-US" dirty="0" smtClean="0"/>
              <a:t>, </a:t>
            </a:r>
            <a:r>
              <a:rPr lang="en-US" dirty="0" err="1" smtClean="0"/>
              <a:t>t</a:t>
            </a:r>
            <a:r>
              <a:rPr lang="en-US" baseline="-25000" dirty="0" err="1"/>
              <a:t>e</a:t>
            </a:r>
            <a:r>
              <a:rPr lang="en-US" dirty="0" smtClean="0"/>
              <a:t>)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148633" y="2761381"/>
            <a:ext cx="8809586" cy="1554591"/>
            <a:chOff x="0" y="3018072"/>
            <a:chExt cx="9931053" cy="1389888"/>
          </a:xfrm>
        </p:grpSpPr>
        <p:pic>
          <p:nvPicPr>
            <p:cNvPr id="6" name="Picture 5" descr="C4_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018072"/>
              <a:ext cx="5181600" cy="1371600"/>
            </a:xfrm>
            <a:prstGeom prst="rect">
              <a:avLst/>
            </a:prstGeom>
          </p:spPr>
        </p:pic>
        <p:pic>
          <p:nvPicPr>
            <p:cNvPr id="8" name="Picture 7" descr="C4_2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09184" y="3018072"/>
              <a:ext cx="4621869" cy="1389888"/>
            </a:xfrm>
            <a:prstGeom prst="rect">
              <a:avLst/>
            </a:prstGeom>
          </p:spPr>
        </p:pic>
      </p:grpSp>
      <p:sp>
        <p:nvSpPr>
          <p:cNvPr id="20" name="Content Placeholder 2"/>
          <p:cNvSpPr>
            <a:spLocks noGrp="1"/>
          </p:cNvSpPr>
          <p:nvPr>
            <p:ph idx="1"/>
          </p:nvPr>
        </p:nvSpPr>
        <p:spPr>
          <a:xfrm>
            <a:off x="274319" y="4666310"/>
            <a:ext cx="8683900" cy="1508760"/>
          </a:xfrm>
        </p:spPr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olumns of B tell us whether wedge is “closed” to form triangle</a:t>
            </a:r>
          </a:p>
          <a:p>
            <a:r>
              <a:rPr lang="en-US" dirty="0"/>
              <a:t>O</a:t>
            </a:r>
            <a:r>
              <a:rPr lang="en-US" dirty="0" smtClean="0"/>
              <a:t>verloaded </a:t>
            </a:r>
            <a:r>
              <a:rPr lang="en-US" dirty="0" err="1" smtClean="0"/>
              <a:t>SpGEMM</a:t>
            </a:r>
            <a:r>
              <a:rPr lang="en-US" dirty="0" smtClean="0"/>
              <a:t> yields triangle enumeration:</a:t>
            </a:r>
          </a:p>
          <a:p>
            <a:pPr lvl="1"/>
            <a:r>
              <a:rPr lang="en-US" dirty="0" smtClean="0"/>
              <a:t>If </a:t>
            </a:r>
            <a:r>
              <a:rPr lang="en-US" dirty="0" err="1"/>
              <a:t>A</a:t>
            </a:r>
            <a:r>
              <a:rPr lang="en-US" baseline="-25000" dirty="0" err="1">
                <a:latin typeface="+mj-lt"/>
              </a:rPr>
              <a:t>i,x</a:t>
            </a:r>
            <a:r>
              <a:rPr lang="en-US" dirty="0"/>
              <a:t>=</a:t>
            </a:r>
            <a:r>
              <a:rPr lang="en-US" dirty="0" err="1"/>
              <a:t>A</a:t>
            </a:r>
            <a:r>
              <a:rPr lang="en-US" baseline="-25000" dirty="0" err="1">
                <a:latin typeface="+mj-lt"/>
              </a:rPr>
              <a:t>i,y</a:t>
            </a:r>
            <a:r>
              <a:rPr lang="en-US" dirty="0" smtClean="0"/>
              <a:t>= 1 and </a:t>
            </a:r>
            <a:r>
              <a:rPr lang="en-US" dirty="0" err="1" smtClean="0"/>
              <a:t>B</a:t>
            </a:r>
            <a:r>
              <a:rPr lang="en-US" baseline="-25000" dirty="0" err="1" smtClean="0">
                <a:latin typeface="+mj-lt"/>
              </a:rPr>
              <a:t>x</a:t>
            </a:r>
            <a:r>
              <a:rPr lang="en-US" baseline="-25000" dirty="0" err="1">
                <a:latin typeface="+mj-lt"/>
              </a:rPr>
              <a:t>,j</a:t>
            </a:r>
            <a:r>
              <a:rPr lang="en-US" dirty="0"/>
              <a:t>=</a:t>
            </a:r>
            <a:r>
              <a:rPr lang="en-US" dirty="0" err="1"/>
              <a:t>B</a:t>
            </a:r>
            <a:r>
              <a:rPr lang="en-US" baseline="-25000" dirty="0" err="1">
                <a:latin typeface="+mj-lt"/>
              </a:rPr>
              <a:t>y,j</a:t>
            </a:r>
            <a:r>
              <a:rPr lang="en-US" dirty="0"/>
              <a:t> = </a:t>
            </a:r>
            <a:r>
              <a:rPr lang="en-US" dirty="0" smtClean="0"/>
              <a:t>1 (or equivalently A</a:t>
            </a:r>
            <a:r>
              <a:rPr lang="en-US" baseline="-25000" dirty="0" smtClean="0">
                <a:latin typeface="+mn-lt"/>
              </a:rPr>
              <a:t>i,*</a:t>
            </a:r>
            <a:r>
              <a:rPr lang="en-US" dirty="0" smtClean="0"/>
              <a:t>B</a:t>
            </a:r>
            <a:r>
              <a:rPr lang="en-US" baseline="-25000" dirty="0" smtClean="0">
                <a:latin typeface="+mj-lt"/>
              </a:rPr>
              <a:t>*,j</a:t>
            </a:r>
            <a:r>
              <a:rPr lang="en-US" baseline="-25000" dirty="0" smtClean="0"/>
              <a:t> </a:t>
            </a:r>
            <a:r>
              <a:rPr lang="en-US" dirty="0" smtClean="0"/>
              <a:t>=2), </a:t>
            </a:r>
            <a:r>
              <a:rPr lang="en-US" dirty="0" err="1"/>
              <a:t>C</a:t>
            </a:r>
            <a:r>
              <a:rPr lang="en-US" baseline="-25000" dirty="0" err="1"/>
              <a:t>i,j</a:t>
            </a:r>
            <a:r>
              <a:rPr lang="en-US" dirty="0"/>
              <a:t> = triangle {</a:t>
            </a:r>
            <a:r>
              <a:rPr lang="en-US" dirty="0" err="1"/>
              <a:t>i,x,y</a:t>
            </a:r>
            <a:r>
              <a:rPr lang="en-US" dirty="0" smtClean="0"/>
              <a:t>}  </a:t>
            </a:r>
          </a:p>
          <a:p>
            <a:pPr lvl="1"/>
            <a:r>
              <a:rPr lang="en-US" dirty="0" smtClean="0"/>
              <a:t>Else, no </a:t>
            </a:r>
            <a:r>
              <a:rPr lang="en-US" dirty="0"/>
              <a:t>triangle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51194" y="1316727"/>
            <a:ext cx="285321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Enumerates each 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triangle 3 times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(once: C=L*B, where L</a:t>
            </a:r>
          </a:p>
          <a:p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smtClean="0">
                <a:solidFill>
                  <a:srgbClr val="0000FF"/>
                </a:solidFill>
              </a:rPr>
              <a:t>is lower triangle part of A)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5680" y="6503188"/>
            <a:ext cx="26971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SPGEMM = Sparse Matrix Multiplication</a:t>
            </a:r>
            <a:endParaRPr lang="en-US" sz="1100" dirty="0"/>
          </a:p>
        </p:txBody>
      </p:sp>
      <p:sp>
        <p:nvSpPr>
          <p:cNvPr id="24" name="Rounded Rectangle 23"/>
          <p:cNvSpPr/>
          <p:nvPr/>
        </p:nvSpPr>
        <p:spPr>
          <a:xfrm>
            <a:off x="1422400" y="3961314"/>
            <a:ext cx="477520" cy="334203"/>
          </a:xfrm>
          <a:prstGeom prst="roundRect">
            <a:avLst/>
          </a:prstGeom>
          <a:noFill/>
          <a:ln w="25400">
            <a:solidFill>
              <a:srgbClr val="0082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 descr="miniTriLA_graph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122" y="768203"/>
            <a:ext cx="2943922" cy="18288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448330" y="1117600"/>
            <a:ext cx="364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96068" y="4317914"/>
            <a:ext cx="19407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Adjacency matrix of 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51194" y="4289467"/>
            <a:ext cx="18809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Incidence </a:t>
            </a:r>
            <a:r>
              <a:rPr lang="en-US" sz="1400" dirty="0"/>
              <a:t>m</a:t>
            </a:r>
            <a:r>
              <a:rPr lang="en-US" sz="1400" dirty="0" smtClean="0"/>
              <a:t>atrix of 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081122" y="4330458"/>
            <a:ext cx="1651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Matrix of Triangles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6703806" y="1703742"/>
            <a:ext cx="960120" cy="0"/>
          </a:xfrm>
          <a:prstGeom prst="line">
            <a:avLst/>
          </a:prstGeom>
          <a:ln w="38100">
            <a:solidFill>
              <a:srgbClr val="0082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120000">
            <a:off x="7271448" y="1363566"/>
            <a:ext cx="438912" cy="229112"/>
          </a:xfrm>
          <a:prstGeom prst="line">
            <a:avLst/>
          </a:prstGeom>
          <a:ln w="38100">
            <a:solidFill>
              <a:srgbClr val="0082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3707916" y="3366884"/>
            <a:ext cx="315444" cy="594396"/>
          </a:xfrm>
          <a:prstGeom prst="roundRect">
            <a:avLst/>
          </a:prstGeom>
          <a:noFill/>
          <a:ln w="25400"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 rot="18060000">
            <a:off x="6635848" y="1372375"/>
            <a:ext cx="438912" cy="229112"/>
          </a:xfrm>
          <a:prstGeom prst="line">
            <a:avLst/>
          </a:prstGeom>
          <a:ln w="38100">
            <a:solidFill>
              <a:srgbClr val="FF66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6806712" y="3966685"/>
            <a:ext cx="630408" cy="369607"/>
          </a:xfrm>
          <a:prstGeom prst="roundRect">
            <a:avLst/>
          </a:prstGeom>
          <a:noFill/>
          <a:ln w="2540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30"/>
          <p:cNvSpPr/>
          <p:nvPr/>
        </p:nvSpPr>
        <p:spPr>
          <a:xfrm>
            <a:off x="6788205" y="1435608"/>
            <a:ext cx="780413" cy="201168"/>
          </a:xfrm>
          <a:prstGeom prst="triangl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3386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/>
              <a:t>miniTriLA</a:t>
            </a:r>
            <a:r>
              <a:rPr lang="en-US" sz="3600" dirty="0" smtClean="0"/>
              <a:t>: Triangle Degree Calculation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5A7B-7854-E145-92D9-B491DF4BAE2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-3181" y="6482273"/>
            <a:ext cx="4102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A </a:t>
            </a:r>
            <a:r>
              <a:rPr lang="en-US" sz="1100" dirty="0"/>
              <a:t>=</a:t>
            </a:r>
            <a:r>
              <a:rPr lang="en-US" sz="1100" dirty="0" smtClean="0"/>
              <a:t> adjacency matrix for graph, B = incidence matrix for graph, </a:t>
            </a:r>
          </a:p>
          <a:p>
            <a:r>
              <a:rPr lang="en-US" sz="1100" dirty="0" smtClean="0"/>
              <a:t>1 = vector of ones</a:t>
            </a:r>
            <a:endParaRPr lang="en-US" sz="11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987552"/>
            <a:ext cx="2278424" cy="1477328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u="sng" dirty="0" err="1" smtClean="0"/>
              <a:t>miniTri</a:t>
            </a:r>
            <a:endParaRPr lang="en-US" u="sng" dirty="0"/>
          </a:p>
          <a:p>
            <a:pPr>
              <a:tabLst>
                <a:tab pos="338138" algn="l"/>
              </a:tabLst>
            </a:pPr>
            <a:r>
              <a:rPr lang="en-US" sz="1400" dirty="0" smtClean="0">
                <a:solidFill>
                  <a:schemeClr val="bg2"/>
                </a:solidFill>
              </a:rPr>
              <a:t>1</a:t>
            </a:r>
            <a:r>
              <a:rPr lang="en-US" dirty="0" smtClean="0"/>
              <a:t>	C </a:t>
            </a:r>
            <a:r>
              <a:rPr lang="en-US" dirty="0"/>
              <a:t>= A * </a:t>
            </a:r>
            <a:r>
              <a:rPr lang="en-US" dirty="0" smtClean="0"/>
              <a:t>B</a:t>
            </a:r>
          </a:p>
          <a:p>
            <a:pPr marL="0" lvl="1">
              <a:tabLst>
                <a:tab pos="338138" algn="l"/>
              </a:tabLst>
            </a:pPr>
            <a:r>
              <a:rPr lang="en-US" sz="1400" dirty="0" smtClean="0">
                <a:solidFill>
                  <a:srgbClr val="DEDEE0"/>
                </a:solidFill>
              </a:rPr>
              <a:t>2</a:t>
            </a:r>
            <a:r>
              <a:rPr lang="en-US" dirty="0" smtClean="0"/>
              <a:t> 	</a:t>
            </a:r>
            <a:r>
              <a:rPr lang="en-US" dirty="0" err="1" smtClean="0">
                <a:solidFill>
                  <a:srgbClr val="0000FF"/>
                </a:solidFill>
              </a:rPr>
              <a:t>t</a:t>
            </a:r>
            <a:r>
              <a:rPr lang="en-US" baseline="-25000" dirty="0" err="1">
                <a:solidFill>
                  <a:srgbClr val="0000FF"/>
                </a:solidFill>
              </a:rPr>
              <a:t>v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>
                <a:solidFill>
                  <a:srgbClr val="0000FF"/>
                </a:solidFill>
              </a:rPr>
              <a:t>= C * </a:t>
            </a:r>
            <a:r>
              <a:rPr lang="en-US" dirty="0" smtClean="0">
                <a:solidFill>
                  <a:srgbClr val="0000FF"/>
                </a:solidFill>
              </a:rPr>
              <a:t>1</a:t>
            </a:r>
            <a:endParaRPr lang="en-US" dirty="0">
              <a:solidFill>
                <a:srgbClr val="0000FF"/>
              </a:solidFill>
            </a:endParaRPr>
          </a:p>
          <a:p>
            <a:pPr marL="0" lvl="1">
              <a:tabLst>
                <a:tab pos="338138" algn="l"/>
              </a:tabLst>
            </a:pPr>
            <a:r>
              <a:rPr lang="en-US" sz="1400" dirty="0" smtClean="0">
                <a:solidFill>
                  <a:srgbClr val="DEDEE0"/>
                </a:solidFill>
              </a:rPr>
              <a:t>3</a:t>
            </a:r>
            <a:r>
              <a:rPr lang="en-US" dirty="0" smtClean="0"/>
              <a:t> 	</a:t>
            </a:r>
            <a:r>
              <a:rPr lang="en-US" dirty="0" err="1" smtClean="0">
                <a:solidFill>
                  <a:srgbClr val="0000FF"/>
                </a:solidFill>
              </a:rPr>
              <a:t>t</a:t>
            </a:r>
            <a:r>
              <a:rPr lang="en-US" baseline="-25000" dirty="0" err="1">
                <a:solidFill>
                  <a:srgbClr val="0000FF"/>
                </a:solidFill>
              </a:rPr>
              <a:t>e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>
                <a:solidFill>
                  <a:srgbClr val="0000FF"/>
                </a:solidFill>
              </a:rPr>
              <a:t>= C</a:t>
            </a:r>
            <a:r>
              <a:rPr lang="en-US" baseline="30000" dirty="0">
                <a:solidFill>
                  <a:srgbClr val="0000FF"/>
                </a:solidFill>
              </a:rPr>
              <a:t>T</a:t>
            </a:r>
            <a:r>
              <a:rPr lang="en-US" dirty="0">
                <a:solidFill>
                  <a:srgbClr val="0000FF"/>
                </a:solidFill>
              </a:rPr>
              <a:t> * 1</a:t>
            </a:r>
          </a:p>
          <a:p>
            <a:pPr marL="0" lvl="1">
              <a:tabLst>
                <a:tab pos="338138" algn="l"/>
              </a:tabLst>
            </a:pPr>
            <a:r>
              <a:rPr lang="en-US" sz="1400" dirty="0" smtClean="0">
                <a:solidFill>
                  <a:srgbClr val="DEDEE0"/>
                </a:solidFill>
              </a:rPr>
              <a:t>4</a:t>
            </a:r>
            <a:r>
              <a:rPr lang="en-US" dirty="0" smtClean="0"/>
              <a:t> 	</a:t>
            </a:r>
            <a:r>
              <a:rPr lang="en-US" dirty="0" err="1"/>
              <a:t>k</a:t>
            </a:r>
            <a:r>
              <a:rPr lang="en-US" dirty="0" err="1" smtClean="0"/>
              <a:t>count</a:t>
            </a:r>
            <a:r>
              <a:rPr lang="en-US" dirty="0" smtClean="0"/>
              <a:t>(C,</a:t>
            </a:r>
            <a:r>
              <a:rPr lang="en-US" dirty="0"/>
              <a:t> </a:t>
            </a:r>
            <a:r>
              <a:rPr lang="en-US" dirty="0" err="1" smtClean="0"/>
              <a:t>t</a:t>
            </a:r>
            <a:r>
              <a:rPr lang="en-US" baseline="-25000" dirty="0" err="1"/>
              <a:t>v</a:t>
            </a:r>
            <a:r>
              <a:rPr lang="en-US" dirty="0" smtClean="0"/>
              <a:t>, </a:t>
            </a:r>
            <a:r>
              <a:rPr lang="en-US" dirty="0" err="1" smtClean="0"/>
              <a:t>t</a:t>
            </a:r>
            <a:r>
              <a:rPr lang="en-US" baseline="-25000" dirty="0" err="1"/>
              <a:t>e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11" name="Picture 10" descr="tv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15" y="2675236"/>
            <a:ext cx="6410025" cy="1163109"/>
          </a:xfrm>
          <a:prstGeom prst="rect">
            <a:avLst/>
          </a:prstGeom>
        </p:spPr>
      </p:pic>
      <p:pic>
        <p:nvPicPr>
          <p:cNvPr id="12" name="Picture 11" descr="t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15" y="3958893"/>
            <a:ext cx="6410025" cy="1372216"/>
          </a:xfrm>
          <a:prstGeom prst="rect">
            <a:avLst/>
          </a:prstGeom>
        </p:spPr>
      </p:pic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457199" y="5270219"/>
            <a:ext cx="8501019" cy="1242341"/>
          </a:xfrm>
        </p:spPr>
        <p:txBody>
          <a:bodyPr/>
          <a:lstStyle/>
          <a:p>
            <a:r>
              <a:rPr lang="en-US" dirty="0" smtClean="0"/>
              <a:t>Triangle degree calculation</a:t>
            </a:r>
          </a:p>
          <a:p>
            <a:pPr lvl="1"/>
            <a:r>
              <a:rPr lang="en-US" dirty="0" smtClean="0"/>
              <a:t>Each triangle represented once in C for each of its edges and vertices</a:t>
            </a:r>
            <a:endParaRPr lang="en-US" dirty="0"/>
          </a:p>
          <a:p>
            <a:pPr lvl="1"/>
            <a:r>
              <a:rPr lang="en-US" dirty="0" smtClean="0"/>
              <a:t>Triangle vertex and edge degrees are number of </a:t>
            </a:r>
            <a:r>
              <a:rPr lang="en-US" dirty="0" err="1" smtClean="0"/>
              <a:t>nz</a:t>
            </a:r>
            <a:r>
              <a:rPr lang="en-US" dirty="0" smtClean="0"/>
              <a:t> in rows and columns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909536" y="3344768"/>
            <a:ext cx="1546677" cy="261125"/>
          </a:xfrm>
          <a:prstGeom prst="roundRect">
            <a:avLst/>
          </a:prstGeom>
          <a:noFill/>
          <a:ln w="25400"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5218757" y="4270053"/>
            <a:ext cx="677671" cy="487911"/>
          </a:xfrm>
          <a:prstGeom prst="roundRect">
            <a:avLst/>
          </a:prstGeom>
          <a:noFill/>
          <a:ln w="25400"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>
            <a:endCxn id="10" idx="1"/>
          </p:cNvCxnSpPr>
          <p:nvPr/>
        </p:nvCxnSpPr>
        <p:spPr>
          <a:xfrm flipV="1">
            <a:off x="945815" y="3475331"/>
            <a:ext cx="963721" cy="274906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58696" y="3421659"/>
            <a:ext cx="9163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Triangles </a:t>
            </a:r>
          </a:p>
          <a:p>
            <a:r>
              <a:rPr lang="en-US" sz="1400" dirty="0" smtClean="0"/>
              <a:t>with v</a:t>
            </a:r>
            <a:r>
              <a:rPr lang="en-US" sz="1400" baseline="-25000" dirty="0" smtClean="0"/>
              <a:t>4</a:t>
            </a:r>
            <a:endParaRPr lang="en-US" sz="1400" baseline="-25000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 flipV="1">
            <a:off x="5852162" y="4879674"/>
            <a:ext cx="873918" cy="588888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791809" y="5293735"/>
            <a:ext cx="19097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Triangles with e</a:t>
            </a:r>
            <a:r>
              <a:rPr lang="en-US" sz="1400" baseline="-25000" dirty="0" smtClean="0"/>
              <a:t>4,5</a:t>
            </a:r>
            <a:endParaRPr lang="en-US" sz="1400" baseline="-25000" dirty="0"/>
          </a:p>
        </p:txBody>
      </p:sp>
      <p:grpSp>
        <p:nvGrpSpPr>
          <p:cNvPr id="19" name="Group 18"/>
          <p:cNvGrpSpPr/>
          <p:nvPr/>
        </p:nvGrpSpPr>
        <p:grpSpPr>
          <a:xfrm>
            <a:off x="3677160" y="910289"/>
            <a:ext cx="3913632" cy="1554591"/>
            <a:chOff x="5038344" y="2761381"/>
            <a:chExt cx="3913632" cy="1554591"/>
          </a:xfrm>
        </p:grpSpPr>
        <p:pic>
          <p:nvPicPr>
            <p:cNvPr id="21" name="Picture 20" descr="C4_2.pdf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92" r="152"/>
            <a:stretch/>
          </p:blipFill>
          <p:spPr>
            <a:xfrm>
              <a:off x="5038344" y="2761381"/>
              <a:ext cx="3913632" cy="1554591"/>
            </a:xfrm>
            <a:prstGeom prst="rect">
              <a:avLst/>
            </a:prstGeom>
          </p:spPr>
        </p:pic>
        <p:sp>
          <p:nvSpPr>
            <p:cNvPr id="22" name="Rounded Rectangle 21"/>
            <p:cNvSpPr/>
            <p:nvPr/>
          </p:nvSpPr>
          <p:spPr>
            <a:xfrm>
              <a:off x="5424680" y="3664082"/>
              <a:ext cx="597386" cy="334203"/>
            </a:xfrm>
            <a:prstGeom prst="roundRect">
              <a:avLst/>
            </a:prstGeom>
            <a:noFill/>
            <a:ln w="25400">
              <a:solidFill>
                <a:srgbClr val="3366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7533198" y="3981769"/>
              <a:ext cx="597386" cy="334203"/>
            </a:xfrm>
            <a:prstGeom prst="roundRect">
              <a:avLst/>
            </a:prstGeom>
            <a:noFill/>
            <a:ln w="25400">
              <a:solidFill>
                <a:srgbClr val="3366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8196240" y="3044777"/>
              <a:ext cx="597386" cy="334203"/>
            </a:xfrm>
            <a:prstGeom prst="roundRect">
              <a:avLst/>
            </a:prstGeom>
            <a:noFill/>
            <a:ln w="25400">
              <a:solidFill>
                <a:srgbClr val="3366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6136143" y="3664082"/>
              <a:ext cx="597386" cy="334203"/>
            </a:xfrm>
            <a:prstGeom prst="roundRect">
              <a:avLst/>
            </a:prstGeom>
            <a:noFill/>
            <a:ln w="25400">
              <a:solidFill>
                <a:srgbClr val="FF66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6828892" y="3980033"/>
              <a:ext cx="597386" cy="334203"/>
            </a:xfrm>
            <a:prstGeom prst="roundRect">
              <a:avLst/>
            </a:prstGeom>
            <a:noFill/>
            <a:ln w="25400">
              <a:solidFill>
                <a:srgbClr val="FF66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8196240" y="3378980"/>
              <a:ext cx="597386" cy="334203"/>
            </a:xfrm>
            <a:prstGeom prst="roundRect">
              <a:avLst/>
            </a:prstGeom>
            <a:noFill/>
            <a:ln w="25400">
              <a:solidFill>
                <a:srgbClr val="FF66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213129" y="1527888"/>
            <a:ext cx="486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C=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7506967" y="3421659"/>
            <a:ext cx="169871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Overloaded </a:t>
            </a:r>
          </a:p>
          <a:p>
            <a:r>
              <a:rPr lang="en-US" dirty="0" err="1" smtClean="0">
                <a:solidFill>
                  <a:srgbClr val="0000FF"/>
                </a:solidFill>
              </a:rPr>
              <a:t>SpMV</a:t>
            </a:r>
            <a:r>
              <a:rPr lang="en-US" dirty="0" smtClean="0">
                <a:solidFill>
                  <a:srgbClr val="0000FF"/>
                </a:solidFill>
              </a:rPr>
              <a:t> to count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triangles in 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rows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70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/>
              <a:t>miniTriLA</a:t>
            </a:r>
            <a:r>
              <a:rPr lang="en-US" sz="3600" dirty="0" smtClean="0"/>
              <a:t>: </a:t>
            </a:r>
            <a:r>
              <a:rPr lang="en-US" sz="3600" dirty="0" err="1" smtClean="0"/>
              <a:t>Kcount</a:t>
            </a:r>
            <a:r>
              <a:rPr lang="en-US" dirty="0" err="1" smtClean="0"/>
              <a:t>s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5A7B-7854-E145-92D9-B491DF4BAE2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-3181" y="6482273"/>
            <a:ext cx="4102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A </a:t>
            </a:r>
            <a:r>
              <a:rPr lang="en-US" sz="1100" dirty="0"/>
              <a:t>=</a:t>
            </a:r>
            <a:r>
              <a:rPr lang="en-US" sz="1100" dirty="0" smtClean="0"/>
              <a:t> adjacency matrix for graph, B = incidence matrix for graph, </a:t>
            </a:r>
          </a:p>
          <a:p>
            <a:r>
              <a:rPr lang="en-US" sz="1100" dirty="0" smtClean="0"/>
              <a:t>1 = vector of ones</a:t>
            </a:r>
            <a:endParaRPr lang="en-US" sz="1100" dirty="0"/>
          </a:p>
        </p:txBody>
      </p:sp>
      <p:pic>
        <p:nvPicPr>
          <p:cNvPr id="9" name="Picture 8" descr="miniTriLA_graph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122" y="768203"/>
            <a:ext cx="2943922" cy="1828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987552"/>
            <a:ext cx="2278424" cy="1477328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u="sng" dirty="0" err="1" smtClean="0"/>
              <a:t>miniTri</a:t>
            </a:r>
            <a:endParaRPr lang="en-US" u="sng" dirty="0"/>
          </a:p>
          <a:p>
            <a:pPr>
              <a:tabLst>
                <a:tab pos="338138" algn="l"/>
              </a:tabLst>
            </a:pPr>
            <a:r>
              <a:rPr lang="en-US" sz="1400" dirty="0" smtClean="0">
                <a:solidFill>
                  <a:schemeClr val="bg2"/>
                </a:solidFill>
              </a:rPr>
              <a:t>1</a:t>
            </a:r>
            <a:r>
              <a:rPr lang="en-US" dirty="0" smtClean="0"/>
              <a:t>	C </a:t>
            </a:r>
            <a:r>
              <a:rPr lang="en-US" dirty="0"/>
              <a:t>= A * </a:t>
            </a:r>
            <a:r>
              <a:rPr lang="en-US" dirty="0" smtClean="0"/>
              <a:t>B</a:t>
            </a:r>
          </a:p>
          <a:p>
            <a:pPr marL="0" lvl="1">
              <a:tabLst>
                <a:tab pos="338138" algn="l"/>
              </a:tabLst>
            </a:pPr>
            <a:r>
              <a:rPr lang="en-US" sz="1400" dirty="0" smtClean="0">
                <a:solidFill>
                  <a:srgbClr val="DEDEE0"/>
                </a:solidFill>
              </a:rPr>
              <a:t>2</a:t>
            </a:r>
            <a:r>
              <a:rPr lang="en-US" dirty="0" smtClean="0"/>
              <a:t> 	</a:t>
            </a:r>
            <a:r>
              <a:rPr lang="en-US" dirty="0" err="1" smtClean="0"/>
              <a:t>t</a:t>
            </a:r>
            <a:r>
              <a:rPr lang="en-US" baseline="-25000" dirty="0" err="1" smtClean="0"/>
              <a:t>e</a:t>
            </a:r>
            <a:r>
              <a:rPr lang="en-US" dirty="0" smtClean="0"/>
              <a:t> </a:t>
            </a:r>
            <a:r>
              <a:rPr lang="en-US" dirty="0"/>
              <a:t>= C * </a:t>
            </a:r>
            <a:r>
              <a:rPr lang="en-US" dirty="0" smtClean="0"/>
              <a:t>1</a:t>
            </a:r>
            <a:endParaRPr lang="en-US" dirty="0"/>
          </a:p>
          <a:p>
            <a:pPr marL="0" lvl="1">
              <a:tabLst>
                <a:tab pos="338138" algn="l"/>
              </a:tabLst>
            </a:pPr>
            <a:r>
              <a:rPr lang="en-US" sz="1400" dirty="0" smtClean="0">
                <a:solidFill>
                  <a:srgbClr val="DEDEE0"/>
                </a:solidFill>
              </a:rPr>
              <a:t>3</a:t>
            </a:r>
            <a:r>
              <a:rPr lang="en-US" dirty="0" smtClean="0"/>
              <a:t> 	</a:t>
            </a:r>
            <a:r>
              <a:rPr lang="en-US" dirty="0" err="1" smtClean="0"/>
              <a:t>t</a:t>
            </a:r>
            <a:r>
              <a:rPr lang="en-US" baseline="-25000" dirty="0" err="1" smtClean="0"/>
              <a:t>v</a:t>
            </a:r>
            <a:r>
              <a:rPr lang="en-US" dirty="0" smtClean="0"/>
              <a:t> </a:t>
            </a:r>
            <a:r>
              <a:rPr lang="en-US" dirty="0"/>
              <a:t>= C</a:t>
            </a:r>
            <a:r>
              <a:rPr lang="en-US" baseline="30000" dirty="0"/>
              <a:t>T</a:t>
            </a:r>
            <a:r>
              <a:rPr lang="en-US" dirty="0"/>
              <a:t> * 1</a:t>
            </a:r>
          </a:p>
          <a:p>
            <a:pPr marL="0" lvl="1">
              <a:tabLst>
                <a:tab pos="338138" algn="l"/>
              </a:tabLst>
            </a:pPr>
            <a:r>
              <a:rPr lang="en-US" sz="1400" dirty="0" smtClean="0">
                <a:solidFill>
                  <a:srgbClr val="DEDEE0"/>
                </a:solidFill>
              </a:rPr>
              <a:t>4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00FF"/>
                </a:solidFill>
              </a:rPr>
              <a:t>	</a:t>
            </a:r>
            <a:r>
              <a:rPr lang="en-US" dirty="0" err="1" smtClean="0">
                <a:solidFill>
                  <a:srgbClr val="0000FF"/>
                </a:solidFill>
              </a:rPr>
              <a:t>kcount</a:t>
            </a:r>
            <a:r>
              <a:rPr lang="en-US" dirty="0" smtClean="0">
                <a:solidFill>
                  <a:srgbClr val="0000FF"/>
                </a:solidFill>
              </a:rPr>
              <a:t>(C,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t</a:t>
            </a:r>
            <a:r>
              <a:rPr lang="en-US" baseline="-25000" dirty="0" err="1" smtClean="0">
                <a:solidFill>
                  <a:srgbClr val="0000FF"/>
                </a:solidFill>
              </a:rPr>
              <a:t>e</a:t>
            </a:r>
            <a:r>
              <a:rPr lang="en-US" dirty="0" smtClean="0">
                <a:solidFill>
                  <a:srgbClr val="0000FF"/>
                </a:solidFill>
              </a:rPr>
              <a:t>, </a:t>
            </a:r>
            <a:r>
              <a:rPr lang="en-US" dirty="0" err="1" smtClean="0">
                <a:solidFill>
                  <a:srgbClr val="0000FF"/>
                </a:solidFill>
              </a:rPr>
              <a:t>t</a:t>
            </a:r>
            <a:r>
              <a:rPr lang="en-US" baseline="-25000" dirty="0" err="1" smtClean="0">
                <a:solidFill>
                  <a:srgbClr val="0000FF"/>
                </a:solidFill>
              </a:rPr>
              <a:t>v</a:t>
            </a:r>
            <a:r>
              <a:rPr lang="en-US" dirty="0" smtClean="0">
                <a:solidFill>
                  <a:srgbClr val="0000FF"/>
                </a:solidFill>
              </a:rPr>
              <a:t>)</a:t>
            </a:r>
            <a:endParaRPr lang="en-US" dirty="0">
              <a:solidFill>
                <a:srgbClr val="0000FF"/>
              </a:solidFill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1204674"/>
              </p:ext>
            </p:extLst>
          </p:nvPr>
        </p:nvGraphicFramePr>
        <p:xfrm>
          <a:off x="5869094" y="2790043"/>
          <a:ext cx="2184139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0712"/>
                <a:gridCol w="446837"/>
                <a:gridCol w="376284"/>
                <a:gridCol w="42030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triangle</a:t>
                      </a:r>
                      <a:r>
                        <a:rPr lang="en-US" baseline="0" dirty="0" smtClean="0"/>
                        <a:t> count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04800" y="4307840"/>
            <a:ext cx="8524240" cy="733439"/>
          </a:xfrm>
        </p:spPr>
        <p:txBody>
          <a:bodyPr/>
          <a:lstStyle/>
          <a:p>
            <a:r>
              <a:rPr lang="en-US" dirty="0" smtClean="0"/>
              <a:t>Compute </a:t>
            </a:r>
            <a:r>
              <a:rPr lang="en-US" b="1" dirty="0" smtClean="0"/>
              <a:t>k</a:t>
            </a:r>
            <a:r>
              <a:rPr lang="en-US" dirty="0" smtClean="0"/>
              <a:t> for each triangle (summarize in table)</a:t>
            </a:r>
          </a:p>
          <a:p>
            <a:r>
              <a:rPr lang="en-US" b="1" dirty="0"/>
              <a:t>k</a:t>
            </a:r>
            <a:r>
              <a:rPr lang="en-US" dirty="0" smtClean="0"/>
              <a:t>-count table gives us upper </a:t>
            </a:r>
            <a:r>
              <a:rPr lang="en-US" dirty="0"/>
              <a:t>bound on largest clique in </a:t>
            </a:r>
            <a:r>
              <a:rPr lang="en-US" dirty="0" smtClean="0"/>
              <a:t>graph</a:t>
            </a:r>
          </a:p>
          <a:p>
            <a:pPr lvl="1"/>
            <a:r>
              <a:rPr lang="en-US" dirty="0"/>
              <a:t>L</a:t>
            </a:r>
            <a:r>
              <a:rPr lang="en-US" dirty="0" smtClean="0"/>
              <a:t>argest </a:t>
            </a:r>
            <a:r>
              <a:rPr lang="en-US" i="1" dirty="0"/>
              <a:t>c</a:t>
            </a:r>
            <a:r>
              <a:rPr lang="en-US" dirty="0"/>
              <a:t> such that Comb(</a:t>
            </a:r>
            <a:r>
              <a:rPr lang="en-US" i="1" dirty="0"/>
              <a:t>c</a:t>
            </a:r>
            <a:r>
              <a:rPr lang="en-US" dirty="0"/>
              <a:t>,3) triangles have </a:t>
            </a:r>
            <a:r>
              <a:rPr lang="en-US" i="1" dirty="0"/>
              <a:t>k</a:t>
            </a:r>
            <a:r>
              <a:rPr lang="en-US" dirty="0"/>
              <a:t>-counts at least </a:t>
            </a:r>
            <a:r>
              <a:rPr lang="en-US" i="1" dirty="0"/>
              <a:t>c</a:t>
            </a:r>
          </a:p>
          <a:p>
            <a:endParaRPr lang="en-US" dirty="0" smtClean="0"/>
          </a:p>
        </p:txBody>
      </p:sp>
      <p:pic>
        <p:nvPicPr>
          <p:cNvPr id="12" name="Picture 11" descr="k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95" y="3061261"/>
            <a:ext cx="4800870" cy="54243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448330" y="1117600"/>
            <a:ext cx="364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63238" y="2876595"/>
            <a:ext cx="389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k</a:t>
            </a:r>
            <a:r>
              <a:rPr lang="en-US" b="1" dirty="0" smtClean="0"/>
              <a:t>: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09072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/>
              <a:t>miniTriLA</a:t>
            </a:r>
            <a:r>
              <a:rPr lang="en-US" sz="3600" dirty="0" smtClean="0"/>
              <a:t>: Challenges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5A7B-7854-E145-92D9-B491DF4BAE2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-3181" y="6482273"/>
            <a:ext cx="4102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A </a:t>
            </a:r>
            <a:r>
              <a:rPr lang="en-US" sz="1100" dirty="0"/>
              <a:t>=</a:t>
            </a:r>
            <a:r>
              <a:rPr lang="en-US" sz="1100" dirty="0" smtClean="0"/>
              <a:t> adjacency matrix for graph, B = incidence matrix for graph, </a:t>
            </a:r>
          </a:p>
          <a:p>
            <a:r>
              <a:rPr lang="en-US" sz="1100" dirty="0" smtClean="0"/>
              <a:t>1 = vector of ones</a:t>
            </a:r>
            <a:endParaRPr lang="en-US" sz="11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1726216"/>
            <a:ext cx="2278424" cy="1477328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u="sng" dirty="0" err="1" smtClean="0"/>
              <a:t>miniTri</a:t>
            </a:r>
            <a:endParaRPr lang="en-US" u="sng" dirty="0"/>
          </a:p>
          <a:p>
            <a:pPr>
              <a:tabLst>
                <a:tab pos="338138" algn="l"/>
              </a:tabLst>
            </a:pPr>
            <a:r>
              <a:rPr lang="en-US" sz="1400" dirty="0" smtClean="0">
                <a:solidFill>
                  <a:schemeClr val="bg2"/>
                </a:solidFill>
              </a:rPr>
              <a:t>1</a:t>
            </a:r>
            <a:r>
              <a:rPr lang="en-US" dirty="0" smtClean="0"/>
              <a:t>	C </a:t>
            </a:r>
            <a:r>
              <a:rPr lang="en-US" dirty="0"/>
              <a:t>= A * </a:t>
            </a:r>
            <a:r>
              <a:rPr lang="en-US" dirty="0" smtClean="0"/>
              <a:t>B</a:t>
            </a:r>
          </a:p>
          <a:p>
            <a:pPr marL="0" lvl="1">
              <a:tabLst>
                <a:tab pos="338138" algn="l"/>
              </a:tabLst>
            </a:pPr>
            <a:r>
              <a:rPr lang="en-US" sz="1400" dirty="0" smtClean="0">
                <a:solidFill>
                  <a:srgbClr val="DEDEE0"/>
                </a:solidFill>
              </a:rPr>
              <a:t>2</a:t>
            </a:r>
            <a:r>
              <a:rPr lang="en-US" dirty="0" smtClean="0"/>
              <a:t> 	</a:t>
            </a:r>
            <a:r>
              <a:rPr lang="en-US" dirty="0" err="1" smtClean="0"/>
              <a:t>t</a:t>
            </a:r>
            <a:r>
              <a:rPr lang="en-US" baseline="-25000" dirty="0" err="1" smtClean="0"/>
              <a:t>e</a:t>
            </a:r>
            <a:r>
              <a:rPr lang="en-US" dirty="0" smtClean="0"/>
              <a:t> </a:t>
            </a:r>
            <a:r>
              <a:rPr lang="en-US" dirty="0"/>
              <a:t>= C * </a:t>
            </a:r>
            <a:r>
              <a:rPr lang="en-US" dirty="0" smtClean="0"/>
              <a:t>1</a:t>
            </a:r>
            <a:endParaRPr lang="en-US" dirty="0"/>
          </a:p>
          <a:p>
            <a:pPr marL="0" lvl="1">
              <a:tabLst>
                <a:tab pos="338138" algn="l"/>
              </a:tabLst>
            </a:pPr>
            <a:r>
              <a:rPr lang="en-US" sz="1400" dirty="0" smtClean="0">
                <a:solidFill>
                  <a:srgbClr val="DEDEE0"/>
                </a:solidFill>
              </a:rPr>
              <a:t>3</a:t>
            </a:r>
            <a:r>
              <a:rPr lang="en-US" dirty="0" smtClean="0"/>
              <a:t> 	</a:t>
            </a:r>
            <a:r>
              <a:rPr lang="en-US" dirty="0" err="1" smtClean="0"/>
              <a:t>t</a:t>
            </a:r>
            <a:r>
              <a:rPr lang="en-US" baseline="-25000" dirty="0" err="1" smtClean="0"/>
              <a:t>v</a:t>
            </a:r>
            <a:r>
              <a:rPr lang="en-US" dirty="0" smtClean="0"/>
              <a:t> </a:t>
            </a:r>
            <a:r>
              <a:rPr lang="en-US" dirty="0"/>
              <a:t>= C</a:t>
            </a:r>
            <a:r>
              <a:rPr lang="en-US" baseline="30000" dirty="0"/>
              <a:t>T</a:t>
            </a:r>
            <a:r>
              <a:rPr lang="en-US" dirty="0"/>
              <a:t> * 1</a:t>
            </a:r>
          </a:p>
          <a:p>
            <a:pPr marL="0" lvl="1">
              <a:tabLst>
                <a:tab pos="338138" algn="l"/>
              </a:tabLst>
            </a:pPr>
            <a:r>
              <a:rPr lang="en-US" sz="1400" dirty="0" smtClean="0">
                <a:solidFill>
                  <a:srgbClr val="DEDEE0"/>
                </a:solidFill>
              </a:rPr>
              <a:t>4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00FF"/>
                </a:solidFill>
              </a:rPr>
              <a:t>	</a:t>
            </a:r>
            <a:r>
              <a:rPr lang="en-US" dirty="0" err="1" smtClean="0"/>
              <a:t>kcount</a:t>
            </a:r>
            <a:r>
              <a:rPr lang="en-US" dirty="0" smtClean="0"/>
              <a:t>(C,</a:t>
            </a:r>
            <a:r>
              <a:rPr lang="en-US" dirty="0"/>
              <a:t>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e</a:t>
            </a:r>
            <a:r>
              <a:rPr lang="en-US" dirty="0" smtClean="0"/>
              <a:t>,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v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04800" y="4307840"/>
            <a:ext cx="8524240" cy="2082800"/>
          </a:xfrm>
        </p:spPr>
        <p:txBody>
          <a:bodyPr/>
          <a:lstStyle/>
          <a:p>
            <a:r>
              <a:rPr lang="en-US" dirty="0"/>
              <a:t>Challenge 1: Computation difficult to load-balance </a:t>
            </a:r>
            <a:endParaRPr lang="en-US" dirty="0" smtClean="0"/>
          </a:p>
          <a:p>
            <a:r>
              <a:rPr lang="en-US" dirty="0" smtClean="0"/>
              <a:t>Challenge 2: Typical graph BLAS approach forms C, which means storing all triangles in graph</a:t>
            </a:r>
          </a:p>
          <a:p>
            <a:pPr lvl="1"/>
            <a:r>
              <a:rPr lang="en-US" dirty="0" smtClean="0"/>
              <a:t>Worst case: O(|E|</a:t>
            </a:r>
            <a:r>
              <a:rPr lang="en-US" baseline="30000" dirty="0" smtClean="0"/>
              <a:t>3/2</a:t>
            </a:r>
            <a:r>
              <a:rPr lang="en-US" dirty="0" smtClean="0"/>
              <a:t>) triangles in graph, typical: 100-1000 triangles/edge</a:t>
            </a:r>
          </a:p>
          <a:p>
            <a:pPr lvl="1"/>
            <a:r>
              <a:rPr lang="en-US" dirty="0" smtClean="0"/>
              <a:t>Severely limits size of graph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3455" t="2918" r="3512" b="2839"/>
          <a:stretch/>
        </p:blipFill>
        <p:spPr>
          <a:xfrm>
            <a:off x="3232954" y="987552"/>
            <a:ext cx="5152094" cy="3320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054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683829" y="1293094"/>
            <a:ext cx="7979879" cy="4830616"/>
          </a:xfrm>
          <a:prstGeom prst="rect">
            <a:avLst/>
          </a:prstGeom>
          <a:ln>
            <a:noFill/>
          </a:ln>
        </p:spPr>
        <p:txBody>
          <a:bodyPr/>
          <a:lstStyle/>
          <a:p>
            <a:r>
              <a:rPr lang="en-US" dirty="0" smtClean="0"/>
              <a:t>Background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err="1" smtClean="0"/>
              <a:t>miniTri</a:t>
            </a:r>
            <a:endParaRPr lang="en-US" dirty="0" smtClean="0"/>
          </a:p>
          <a:p>
            <a:r>
              <a:rPr lang="en-US" dirty="0" smtClean="0"/>
              <a:t>Linear Algebra-Based </a:t>
            </a:r>
            <a:r>
              <a:rPr lang="en-US" dirty="0" err="1" smtClean="0"/>
              <a:t>miniTri</a:t>
            </a:r>
            <a:r>
              <a:rPr lang="en-US" dirty="0" smtClean="0"/>
              <a:t> (</a:t>
            </a:r>
            <a:r>
              <a:rPr lang="en-US" dirty="0" err="1" smtClean="0"/>
              <a:t>miniTriLA</a:t>
            </a:r>
            <a:r>
              <a:rPr lang="en-US" dirty="0" smtClean="0"/>
              <a:t>)</a:t>
            </a:r>
          </a:p>
          <a:p>
            <a:r>
              <a:rPr lang="en-US" dirty="0" smtClean="0"/>
              <a:t>Task Parallel Approach to </a:t>
            </a:r>
            <a:r>
              <a:rPr lang="en-US" dirty="0" err="1" smtClean="0"/>
              <a:t>miniTriLA</a:t>
            </a:r>
            <a:endParaRPr lang="en-US" dirty="0" smtClean="0"/>
          </a:p>
          <a:p>
            <a:r>
              <a:rPr lang="en-US" dirty="0" smtClean="0">
                <a:solidFill>
                  <a:srgbClr val="000000"/>
                </a:solidFill>
              </a:rPr>
              <a:t>Summary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Outline</a:t>
            </a:r>
            <a:endParaRPr lang="en-US" sz="3600" dirty="0"/>
          </a:p>
        </p:txBody>
      </p:sp>
      <p:sp>
        <p:nvSpPr>
          <p:cNvPr id="5" name="Right Arrow 4"/>
          <p:cNvSpPr/>
          <p:nvPr/>
        </p:nvSpPr>
        <p:spPr>
          <a:xfrm>
            <a:off x="372998" y="2749329"/>
            <a:ext cx="355236" cy="195372"/>
          </a:xfrm>
          <a:prstGeom prst="rightArrow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15444" y="6490110"/>
            <a:ext cx="609600" cy="374650"/>
          </a:xfrm>
        </p:spPr>
        <p:txBody>
          <a:bodyPr/>
          <a:lstStyle/>
          <a:p>
            <a:fld id="{A5E55A7B-7854-E145-92D9-B491DF4BAE2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340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 Parallel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" y="4368800"/>
            <a:ext cx="8620044" cy="1991360"/>
          </a:xfrm>
        </p:spPr>
        <p:txBody>
          <a:bodyPr/>
          <a:lstStyle/>
          <a:p>
            <a:r>
              <a:rPr lang="en-US" dirty="0" smtClean="0"/>
              <a:t>Each block of linear algebra operations assigned to a task</a:t>
            </a:r>
          </a:p>
          <a:p>
            <a:pPr lvl="1"/>
            <a:r>
              <a:rPr lang="en-US" dirty="0" smtClean="0"/>
              <a:t>Block of rows, 2D block of elements </a:t>
            </a:r>
          </a:p>
          <a:p>
            <a:r>
              <a:rPr lang="en-US" dirty="0" smtClean="0"/>
              <a:t>Global barriers between kernels removed</a:t>
            </a:r>
          </a:p>
          <a:p>
            <a:pPr lvl="1"/>
            <a:r>
              <a:rPr lang="en-US" dirty="0" smtClean="0"/>
              <a:t>Replaced by dependencies between tasks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asks in subsequent kernels can start/finish before first kernel finishes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5A7B-7854-E145-92D9-B491DF4BAE2D}" type="slidenum">
              <a:rPr lang="en-US" smtClean="0"/>
              <a:pPr/>
              <a:t>17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41108" y="1315888"/>
            <a:ext cx="8722776" cy="2762807"/>
            <a:chOff x="94072" y="1104244"/>
            <a:chExt cx="8722776" cy="2762807"/>
          </a:xfrm>
        </p:grpSpPr>
        <p:pic>
          <p:nvPicPr>
            <p:cNvPr id="6" name="Picture 5" descr="miniTriLA_par2.pd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1105"/>
            <a:stretch/>
          </p:blipFill>
          <p:spPr>
            <a:xfrm>
              <a:off x="5049520" y="1127760"/>
              <a:ext cx="3767328" cy="2085078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2207915" y="3528497"/>
              <a:ext cx="448442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Illustrative Example of </a:t>
              </a:r>
              <a:r>
                <a:rPr lang="en-US" sz="1600" dirty="0" err="1" smtClean="0"/>
                <a:t>GraphBLAS</a:t>
              </a:r>
              <a:r>
                <a:rPr lang="en-US" sz="1600" dirty="0" smtClean="0"/>
                <a:t> Approaches</a:t>
              </a:r>
              <a:endParaRPr lang="en-US" sz="1600" dirty="0"/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94072" y="1104244"/>
              <a:ext cx="4718860" cy="2400737"/>
              <a:chOff x="0" y="1127760"/>
              <a:chExt cx="4718860" cy="2400737"/>
            </a:xfrm>
          </p:grpSpPr>
          <p:pic>
            <p:nvPicPr>
              <p:cNvPr id="8" name="Picture 7" descr="miniTriLA_par1.pdf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1127760"/>
                <a:ext cx="4718860" cy="2085078"/>
              </a:xfrm>
              <a:prstGeom prst="rect">
                <a:avLst/>
              </a:prstGeom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066800" y="3220720"/>
                <a:ext cx="204428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Traditional data parallel </a:t>
                </a:r>
                <a:endParaRPr lang="en-US" sz="1400" dirty="0"/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6613022" y="3177103"/>
              <a:ext cx="118254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Task parallel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654065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Task Parallel Implementation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673126"/>
            <a:ext cx="8229600" cy="1747520"/>
          </a:xfrm>
        </p:spPr>
        <p:txBody>
          <a:bodyPr/>
          <a:lstStyle/>
          <a:p>
            <a:r>
              <a:rPr lang="en-US" dirty="0" smtClean="0"/>
              <a:t>Implemented Task Parallel </a:t>
            </a:r>
            <a:r>
              <a:rPr lang="en-US" dirty="0" err="1" smtClean="0"/>
              <a:t>miniTriLA</a:t>
            </a:r>
            <a:endParaRPr lang="en-US" dirty="0" smtClean="0"/>
          </a:p>
          <a:p>
            <a:pPr lvl="1"/>
            <a:r>
              <a:rPr lang="en-US" dirty="0" smtClean="0"/>
              <a:t>HPX (LSU), </a:t>
            </a:r>
            <a:r>
              <a:rPr lang="en-US" dirty="0" err="1" smtClean="0"/>
              <a:t>Kokkos</a:t>
            </a:r>
            <a:r>
              <a:rPr lang="en-US" dirty="0" smtClean="0"/>
              <a:t>/</a:t>
            </a:r>
            <a:r>
              <a:rPr lang="en-US" dirty="0" err="1" smtClean="0"/>
              <a:t>Qthreads</a:t>
            </a:r>
            <a:r>
              <a:rPr lang="en-US" dirty="0" smtClean="0"/>
              <a:t> (Sandia)</a:t>
            </a:r>
          </a:p>
          <a:p>
            <a:r>
              <a:rPr lang="en-US" dirty="0" smtClean="0"/>
              <a:t>Addressing Challenge #1: Load imbalance</a:t>
            </a:r>
          </a:p>
          <a:p>
            <a:pPr lvl="1"/>
            <a:r>
              <a:rPr lang="en-US" dirty="0" smtClean="0"/>
              <a:t>Task </a:t>
            </a:r>
            <a:r>
              <a:rPr lang="en-US" dirty="0" smtClean="0"/>
              <a:t>parallelism can be used to improve load balance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5A7B-7854-E145-92D9-B491DF4BAE2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13" name="Rectangle 12"/>
          <p:cNvSpPr/>
          <p:nvPr/>
        </p:nvSpPr>
        <p:spPr bwMode="auto">
          <a:xfrm>
            <a:off x="457200" y="5643623"/>
            <a:ext cx="8229600" cy="731226"/>
          </a:xfrm>
          <a:prstGeom prst="rect">
            <a:avLst/>
          </a:prstGeom>
          <a:solidFill>
            <a:srgbClr val="D2DCF2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6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latin typeface="Arial" charset="0"/>
              </a:rPr>
              <a:t>Initial results show slight improvement of task parallel approach over data parallel approach</a:t>
            </a:r>
            <a:endParaRPr lang="en-US" sz="2000" b="1" dirty="0">
              <a:latin typeface="Arial" charset="0"/>
            </a:endParaRPr>
          </a:p>
        </p:txBody>
      </p:sp>
      <p:pic>
        <p:nvPicPr>
          <p:cNvPr id="5" name="Picture 4" descr="resultsTim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64" y="863398"/>
            <a:ext cx="4376015" cy="2672873"/>
          </a:xfrm>
          <a:prstGeom prst="rect">
            <a:avLst/>
          </a:prstGeom>
        </p:spPr>
      </p:pic>
      <p:pic>
        <p:nvPicPr>
          <p:cNvPr id="7" name="Picture 6" descr="resultsSpeedup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407" y="863397"/>
            <a:ext cx="4376014" cy="267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002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Addressing Challenge #2: Storing all Triangles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673126"/>
            <a:ext cx="8229600" cy="1747520"/>
          </a:xfrm>
        </p:spPr>
        <p:txBody>
          <a:bodyPr/>
          <a:lstStyle/>
          <a:p>
            <a:r>
              <a:rPr lang="en-US" dirty="0" smtClean="0"/>
              <a:t>Key insight:  Task parallelism can be used </a:t>
            </a:r>
            <a:r>
              <a:rPr lang="en-US" dirty="0" smtClean="0"/>
              <a:t>in resource constrained environments to </a:t>
            </a:r>
            <a:r>
              <a:rPr lang="en-US" dirty="0" smtClean="0"/>
              <a:t>reduce memory footprint </a:t>
            </a:r>
          </a:p>
          <a:p>
            <a:pPr lvl="1"/>
            <a:r>
              <a:rPr lang="en-US" dirty="0" smtClean="0"/>
              <a:t>Prioritize k-count tasks to free blocks of triangles from memory</a:t>
            </a:r>
          </a:p>
          <a:p>
            <a:pPr lvl="1"/>
            <a:r>
              <a:rPr lang="en-US" dirty="0" smtClean="0"/>
              <a:t>Need runtime system to support advanced resource management/priorities (ongoing effort: HPX and </a:t>
            </a:r>
            <a:r>
              <a:rPr lang="en-US" dirty="0" err="1" smtClean="0"/>
              <a:t>Kokkos</a:t>
            </a:r>
            <a:r>
              <a:rPr lang="en-US" dirty="0" smtClean="0"/>
              <a:t>/</a:t>
            </a:r>
            <a:r>
              <a:rPr lang="en-US" dirty="0" err="1" smtClean="0"/>
              <a:t>Qthreads</a:t>
            </a:r>
            <a:r>
              <a:rPr lang="en-US" dirty="0" smtClean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5A7B-7854-E145-92D9-B491DF4BAE2D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6" name="Picture 5" descr="miniTriLA_par2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1105"/>
          <a:stretch/>
        </p:blipFill>
        <p:spPr>
          <a:xfrm>
            <a:off x="365760" y="1086770"/>
            <a:ext cx="3767328" cy="2085078"/>
          </a:xfrm>
          <a:prstGeom prst="rect">
            <a:avLst/>
          </a:prstGeom>
        </p:spPr>
      </p:pic>
      <p:cxnSp>
        <p:nvCxnSpPr>
          <p:cNvPr id="11" name="Straight Arrow Connector 10"/>
          <p:cNvCxnSpPr>
            <a:stCxn id="12" idx="0"/>
          </p:cNvCxnSpPr>
          <p:nvPr/>
        </p:nvCxnSpPr>
        <p:spPr>
          <a:xfrm flipV="1">
            <a:off x="624380" y="3058160"/>
            <a:ext cx="188420" cy="288686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82880" y="3346846"/>
            <a:ext cx="8829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6600"/>
                </a:solidFill>
              </a:rPr>
              <a:t>Prioritize</a:t>
            </a:r>
            <a:endParaRPr lang="en-US" sz="1400" dirty="0">
              <a:solidFill>
                <a:srgbClr val="FF6600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/>
          <a:srcRect l="1350" t="2219" r="1300" b="2145"/>
          <a:stretch/>
        </p:blipFill>
        <p:spPr>
          <a:xfrm>
            <a:off x="4331208" y="930715"/>
            <a:ext cx="4562204" cy="267608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 bwMode="auto">
          <a:xfrm>
            <a:off x="457200" y="5643623"/>
            <a:ext cx="8229600" cy="731226"/>
          </a:xfrm>
          <a:prstGeom prst="rect">
            <a:avLst/>
          </a:prstGeom>
          <a:solidFill>
            <a:srgbClr val="D2DCF2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6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latin typeface="Arial" charset="0"/>
              </a:rPr>
              <a:t>Task parallel approach allows Graph BLAS implementation of </a:t>
            </a:r>
            <a:r>
              <a:rPr lang="en-US" sz="2000" b="1" dirty="0" err="1" smtClean="0">
                <a:latin typeface="Arial" charset="0"/>
              </a:rPr>
              <a:t>miniTri</a:t>
            </a:r>
            <a:r>
              <a:rPr lang="en-US" sz="2000" b="1" dirty="0" smtClean="0">
                <a:latin typeface="Arial" charset="0"/>
              </a:rPr>
              <a:t> to solve much larger problems</a:t>
            </a:r>
            <a:endParaRPr lang="en-US" sz="2000" b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88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</a:t>
            </a:r>
            <a:r>
              <a:rPr lang="en-US" dirty="0" err="1" smtClean="0"/>
              <a:t>iniapps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56000"/>
            <a:ext cx="8229600" cy="2427924"/>
          </a:xfrm>
        </p:spPr>
        <p:txBody>
          <a:bodyPr/>
          <a:lstStyle/>
          <a:p>
            <a:r>
              <a:rPr lang="en-US" dirty="0" smtClean="0"/>
              <a:t>Small, self contained applications</a:t>
            </a:r>
          </a:p>
          <a:p>
            <a:r>
              <a:rPr lang="en-US" dirty="0" smtClean="0"/>
              <a:t>Proxy for important characteristics of full applications</a:t>
            </a:r>
          </a:p>
          <a:p>
            <a:r>
              <a:rPr lang="en-US" dirty="0" smtClean="0"/>
              <a:t>Important co-design tool:  performance analysis</a:t>
            </a:r>
          </a:p>
          <a:p>
            <a:pPr lvl="1"/>
            <a:r>
              <a:rPr lang="en-US" dirty="0" smtClean="0"/>
              <a:t>Target 1: existing applications on new and future architectures</a:t>
            </a:r>
          </a:p>
          <a:p>
            <a:pPr lvl="1"/>
            <a:r>
              <a:rPr lang="en-US" dirty="0" smtClean="0"/>
              <a:t>Target 2: new applications on existing architectures</a:t>
            </a:r>
          </a:p>
          <a:p>
            <a:pPr lvl="1"/>
            <a:r>
              <a:rPr lang="en-US" dirty="0" smtClean="0"/>
              <a:t>Strong partnership with industry</a:t>
            </a:r>
          </a:p>
          <a:p>
            <a:r>
              <a:rPr lang="en-US" dirty="0" err="1" smtClean="0"/>
              <a:t>Mantevo</a:t>
            </a:r>
            <a:r>
              <a:rPr lang="en-US" dirty="0" smtClean="0"/>
              <a:t> </a:t>
            </a:r>
            <a:r>
              <a:rPr lang="en-US" dirty="0" err="1" smtClean="0"/>
              <a:t>MiniApp</a:t>
            </a:r>
            <a:r>
              <a:rPr lang="en-US" dirty="0" smtClean="0"/>
              <a:t> Suite (Sandia): </a:t>
            </a:r>
            <a:r>
              <a:rPr lang="en-US" dirty="0" err="1" smtClean="0"/>
              <a:t>mantevo.org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5A7B-7854-E145-92D9-B491DF4BAE2D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6840" y="909160"/>
            <a:ext cx="3886200" cy="2667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14160" y="1861234"/>
            <a:ext cx="12237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phdMesh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 err="1" smtClean="0"/>
              <a:t>Mantevo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6914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683829" y="1293094"/>
            <a:ext cx="7979879" cy="4830616"/>
          </a:xfrm>
          <a:prstGeom prst="rect">
            <a:avLst/>
          </a:prstGeom>
          <a:ln>
            <a:noFill/>
          </a:ln>
        </p:spPr>
        <p:txBody>
          <a:bodyPr/>
          <a:lstStyle/>
          <a:p>
            <a:r>
              <a:rPr lang="en-US" dirty="0" smtClean="0"/>
              <a:t>Background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err="1" smtClean="0"/>
              <a:t>miniTri</a:t>
            </a:r>
            <a:endParaRPr lang="en-US" dirty="0" smtClean="0"/>
          </a:p>
          <a:p>
            <a:r>
              <a:rPr lang="en-US" dirty="0" smtClean="0"/>
              <a:t>Linear Algebra-Based </a:t>
            </a:r>
            <a:r>
              <a:rPr lang="en-US" dirty="0" err="1" smtClean="0"/>
              <a:t>miniTri</a:t>
            </a:r>
            <a:r>
              <a:rPr lang="en-US" dirty="0" smtClean="0"/>
              <a:t> (</a:t>
            </a:r>
            <a:r>
              <a:rPr lang="en-US" dirty="0" err="1" smtClean="0"/>
              <a:t>miniTriLA</a:t>
            </a:r>
            <a:r>
              <a:rPr lang="en-US" dirty="0" smtClean="0"/>
              <a:t>)</a:t>
            </a:r>
          </a:p>
          <a:p>
            <a:r>
              <a:rPr lang="en-US" dirty="0" smtClean="0"/>
              <a:t>Task Parallel Approach to </a:t>
            </a:r>
            <a:r>
              <a:rPr lang="en-US" dirty="0" err="1" smtClean="0"/>
              <a:t>miniTriLA</a:t>
            </a:r>
            <a:endParaRPr lang="en-US" dirty="0" smtClean="0"/>
          </a:p>
          <a:p>
            <a:r>
              <a:rPr lang="en-US" dirty="0" smtClean="0">
                <a:solidFill>
                  <a:srgbClr val="000000"/>
                </a:solidFill>
              </a:rPr>
              <a:t>Summary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Outline</a:t>
            </a:r>
            <a:endParaRPr lang="en-US" sz="3600" dirty="0"/>
          </a:p>
        </p:txBody>
      </p:sp>
      <p:sp>
        <p:nvSpPr>
          <p:cNvPr id="5" name="Right Arrow 4"/>
          <p:cNvSpPr/>
          <p:nvPr/>
        </p:nvSpPr>
        <p:spPr>
          <a:xfrm>
            <a:off x="372998" y="3193829"/>
            <a:ext cx="355236" cy="195372"/>
          </a:xfrm>
          <a:prstGeom prst="rightArrow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15444" y="6490110"/>
            <a:ext cx="609600" cy="374650"/>
          </a:xfrm>
        </p:spPr>
        <p:txBody>
          <a:bodyPr/>
          <a:lstStyle/>
          <a:p>
            <a:fld id="{A5E55A7B-7854-E145-92D9-B491DF4BAE2D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75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Overview of new data analytics </a:t>
            </a:r>
            <a:r>
              <a:rPr lang="en-US" dirty="0" err="1" smtClean="0"/>
              <a:t>miniapp</a:t>
            </a:r>
            <a:r>
              <a:rPr lang="en-US" dirty="0" smtClean="0"/>
              <a:t> </a:t>
            </a:r>
            <a:r>
              <a:rPr lang="en-US" b="1" dirty="0" err="1" smtClean="0"/>
              <a:t>miniTri</a:t>
            </a:r>
            <a:endParaRPr lang="en-US" b="1" dirty="0" smtClean="0"/>
          </a:p>
          <a:p>
            <a:pPr lvl="1"/>
            <a:r>
              <a:rPr lang="en-US" dirty="0" smtClean="0"/>
              <a:t>Will be released </a:t>
            </a:r>
            <a:r>
              <a:rPr lang="en-US" u="sng" dirty="0" smtClean="0"/>
              <a:t>soon</a:t>
            </a:r>
            <a:r>
              <a:rPr lang="en-US" dirty="0" smtClean="0"/>
              <a:t> as part of </a:t>
            </a:r>
            <a:r>
              <a:rPr lang="en-US" dirty="0" err="1" smtClean="0"/>
              <a:t>Mantevo</a:t>
            </a:r>
            <a:endParaRPr lang="en-US" dirty="0" smtClean="0"/>
          </a:p>
          <a:p>
            <a:r>
              <a:rPr lang="en-US" dirty="0" smtClean="0"/>
              <a:t>Presented linear algebra-based formulation of </a:t>
            </a:r>
            <a:r>
              <a:rPr lang="en-US" dirty="0" err="1" smtClean="0"/>
              <a:t>miniTri</a:t>
            </a:r>
            <a:endParaRPr lang="en-US" dirty="0" smtClean="0"/>
          </a:p>
          <a:p>
            <a:pPr lvl="1"/>
            <a:r>
              <a:rPr lang="en-US" dirty="0" err="1" smtClean="0"/>
              <a:t>miniTri</a:t>
            </a:r>
            <a:r>
              <a:rPr lang="en-US" dirty="0" smtClean="0"/>
              <a:t> in 4 compact linear algebra-based operations</a:t>
            </a:r>
            <a:endParaRPr lang="en-US" dirty="0" smtClean="0"/>
          </a:p>
          <a:p>
            <a:pPr lvl="1"/>
            <a:r>
              <a:rPr lang="en-US" dirty="0" smtClean="0"/>
              <a:t>Graph </a:t>
            </a:r>
            <a:r>
              <a:rPr lang="en-US" dirty="0" smtClean="0"/>
              <a:t>Algorithm Building Block (GABB) for triangle enumeration</a:t>
            </a:r>
          </a:p>
          <a:p>
            <a:pPr lvl="1"/>
            <a:r>
              <a:rPr lang="en-US" dirty="0" smtClean="0"/>
              <a:t>GABBs for calculating triangle vertex and edge degree</a:t>
            </a:r>
          </a:p>
          <a:p>
            <a:r>
              <a:rPr lang="en-US" dirty="0" err="1" smtClean="0"/>
              <a:t>miniTri</a:t>
            </a:r>
            <a:r>
              <a:rPr lang="en-US" dirty="0" smtClean="0"/>
              <a:t> poses challenges for Graph BLAS-like implementations</a:t>
            </a:r>
          </a:p>
          <a:p>
            <a:pPr lvl="1"/>
            <a:r>
              <a:rPr lang="en-US" dirty="0" smtClean="0"/>
              <a:t>Load </a:t>
            </a:r>
            <a:r>
              <a:rPr lang="en-US" dirty="0" smtClean="0"/>
              <a:t>balancing, Memory </a:t>
            </a:r>
            <a:r>
              <a:rPr lang="en-US" dirty="0" smtClean="0"/>
              <a:t>usage</a:t>
            </a:r>
          </a:p>
          <a:p>
            <a:r>
              <a:rPr lang="en-US" dirty="0" smtClean="0"/>
              <a:t>Presented task parallel approach that addresses these challenges</a:t>
            </a:r>
          </a:p>
          <a:p>
            <a:pPr lvl="1"/>
            <a:r>
              <a:rPr lang="en-US" dirty="0" smtClean="0"/>
              <a:t>Asynchrony is key</a:t>
            </a:r>
          </a:p>
          <a:p>
            <a:pPr lvl="1"/>
            <a:r>
              <a:rPr lang="en-US" dirty="0" smtClean="0"/>
              <a:t>Can use task priorities to constrain memory usage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5A7B-7854-E145-92D9-B491DF4BAE2D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4075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Info/Resources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miniTri</a:t>
            </a:r>
            <a:r>
              <a:rPr lang="en-US" dirty="0" smtClean="0"/>
              <a:t> will be released </a:t>
            </a:r>
            <a:r>
              <a:rPr lang="en-US" u="sng" dirty="0" smtClean="0"/>
              <a:t>soon</a:t>
            </a:r>
            <a:r>
              <a:rPr lang="en-US" dirty="0" smtClean="0"/>
              <a:t> under </a:t>
            </a:r>
            <a:r>
              <a:rPr lang="en-US" dirty="0" err="1" smtClean="0"/>
              <a:t>Mantevo</a:t>
            </a:r>
            <a:endParaRPr lang="en-US" dirty="0" smtClean="0"/>
          </a:p>
          <a:p>
            <a:pPr lvl="1"/>
            <a:r>
              <a:rPr lang="en-US" dirty="0" smtClean="0"/>
              <a:t>Waiting for copyright approval</a:t>
            </a:r>
          </a:p>
          <a:p>
            <a:pPr lvl="1"/>
            <a:r>
              <a:rPr lang="en-US" dirty="0" err="1" smtClean="0"/>
              <a:t>mantevo.org</a:t>
            </a:r>
            <a:r>
              <a:rPr lang="en-US" dirty="0" smtClean="0"/>
              <a:t> has several other </a:t>
            </a:r>
            <a:r>
              <a:rPr lang="en-US" dirty="0" err="1" smtClean="0"/>
              <a:t>miniapps</a:t>
            </a:r>
            <a:endParaRPr lang="en-US" dirty="0" smtClean="0"/>
          </a:p>
          <a:p>
            <a:r>
              <a:rPr lang="en-US" dirty="0" smtClean="0"/>
              <a:t>Graph BLAS</a:t>
            </a:r>
          </a:p>
          <a:p>
            <a:pPr lvl="1"/>
            <a:r>
              <a:rPr lang="en-US" dirty="0"/>
              <a:t>http://</a:t>
            </a:r>
            <a:r>
              <a:rPr lang="en-US" dirty="0" err="1"/>
              <a:t>istc-bigdata.org</a:t>
            </a:r>
            <a:r>
              <a:rPr lang="en-US" dirty="0"/>
              <a:t>/</a:t>
            </a:r>
            <a:r>
              <a:rPr lang="en-US" dirty="0" err="1"/>
              <a:t>GraphBlas</a:t>
            </a:r>
            <a:r>
              <a:rPr lang="en-US" dirty="0"/>
              <a:t>/</a:t>
            </a:r>
            <a:endParaRPr lang="en-US" dirty="0" smtClean="0"/>
          </a:p>
          <a:p>
            <a:r>
              <a:rPr lang="en-US" dirty="0" smtClean="0"/>
              <a:t>HPX</a:t>
            </a:r>
          </a:p>
          <a:p>
            <a:pPr lvl="1"/>
            <a:r>
              <a:rPr lang="en-US" dirty="0" smtClean="0"/>
              <a:t>LSU </a:t>
            </a:r>
            <a:r>
              <a:rPr lang="en-US" dirty="0"/>
              <a:t>– http://</a:t>
            </a:r>
            <a:r>
              <a:rPr lang="en-US" dirty="0" err="1"/>
              <a:t>stellar.cct.lsu.edu</a:t>
            </a:r>
            <a:r>
              <a:rPr lang="en-US" dirty="0"/>
              <a:t>/projects/</a:t>
            </a:r>
            <a:r>
              <a:rPr lang="en-US" dirty="0" err="1"/>
              <a:t>hpx</a:t>
            </a:r>
            <a:r>
              <a:rPr lang="en-US" dirty="0"/>
              <a:t>/</a:t>
            </a:r>
            <a:endParaRPr lang="en-US" dirty="0" smtClean="0"/>
          </a:p>
          <a:p>
            <a:pPr lvl="1"/>
            <a:r>
              <a:rPr lang="en-US" dirty="0" smtClean="0"/>
              <a:t>HPX-5 (</a:t>
            </a:r>
            <a:r>
              <a:rPr lang="en-US" dirty="0"/>
              <a:t>IU) </a:t>
            </a:r>
            <a:r>
              <a:rPr lang="en-US" dirty="0" smtClean="0"/>
              <a:t>– </a:t>
            </a:r>
            <a:r>
              <a:rPr lang="en-US" dirty="0"/>
              <a:t>https://</a:t>
            </a:r>
            <a:r>
              <a:rPr lang="en-US" dirty="0" err="1"/>
              <a:t>hpx.crest.iu.edu</a:t>
            </a:r>
            <a:r>
              <a:rPr lang="en-US" dirty="0" smtClean="0"/>
              <a:t>/</a:t>
            </a:r>
          </a:p>
          <a:p>
            <a:r>
              <a:rPr lang="en-US" dirty="0" err="1" smtClean="0"/>
              <a:t>Kokkos</a:t>
            </a:r>
            <a:endParaRPr lang="en-US" dirty="0" smtClean="0"/>
          </a:p>
          <a:p>
            <a:pPr lvl="1"/>
            <a:r>
              <a:rPr lang="en-US" dirty="0"/>
              <a:t>https://</a:t>
            </a:r>
            <a:r>
              <a:rPr lang="en-US" dirty="0" err="1"/>
              <a:t>github.com</a:t>
            </a:r>
            <a:r>
              <a:rPr lang="en-US" dirty="0"/>
              <a:t>/</a:t>
            </a:r>
            <a:r>
              <a:rPr lang="en-US" dirty="0" err="1"/>
              <a:t>kokkos</a:t>
            </a:r>
            <a:endParaRPr lang="en-US" dirty="0" smtClean="0"/>
          </a:p>
          <a:p>
            <a:r>
              <a:rPr lang="en-US" dirty="0" err="1" smtClean="0"/>
              <a:t>Qthreads</a:t>
            </a:r>
            <a:endParaRPr lang="en-US" dirty="0" smtClean="0"/>
          </a:p>
          <a:p>
            <a:pPr lvl="1"/>
            <a:r>
              <a:rPr lang="en-US" dirty="0"/>
              <a:t>https://</a:t>
            </a:r>
            <a:r>
              <a:rPr lang="en-US" dirty="0" err="1"/>
              <a:t>github.com</a:t>
            </a:r>
            <a:r>
              <a:rPr lang="en-US" dirty="0"/>
              <a:t>/</a:t>
            </a:r>
            <a:r>
              <a:rPr lang="en-US" dirty="0" err="1"/>
              <a:t>Qthreads</a:t>
            </a:r>
            <a:r>
              <a:rPr lang="en-US" dirty="0"/>
              <a:t>/</a:t>
            </a:r>
            <a:r>
              <a:rPr lang="en-US" dirty="0" err="1"/>
              <a:t>qthreads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5A7B-7854-E145-92D9-B491DF4BAE2D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029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5A7B-7854-E145-92D9-B491DF4BAE2D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9022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Traditional Data Parallelism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5A7B-7854-E145-92D9-B491DF4BAE2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469900" y="5387629"/>
            <a:ext cx="8216900" cy="808144"/>
          </a:xfrm>
          <a:prstGeom prst="rect">
            <a:avLst/>
          </a:prstGeom>
          <a:solidFill>
            <a:srgbClr val="D2DCF2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6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en-US" sz="2000" b="1" dirty="0" smtClean="0">
                <a:latin typeface="Arial" charset="0"/>
              </a:rPr>
              <a:t>Data distributed across cores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en-US" sz="2000" b="1" dirty="0" smtClean="0">
                <a:latin typeface="Arial" charset="0"/>
              </a:rPr>
              <a:t>Global barriers between kernels</a:t>
            </a:r>
            <a:endParaRPr lang="en-US" sz="2000" b="1" dirty="0">
              <a:latin typeface="Arial" charset="0"/>
            </a:endParaRPr>
          </a:p>
        </p:txBody>
      </p:sp>
      <p:sp>
        <p:nvSpPr>
          <p:cNvPr id="96" name="Rounded Rectangle 95"/>
          <p:cNvSpPr/>
          <p:nvPr/>
        </p:nvSpPr>
        <p:spPr>
          <a:xfrm>
            <a:off x="5875609" y="992624"/>
            <a:ext cx="1414191" cy="3808036"/>
          </a:xfrm>
          <a:prstGeom prst="roundRect">
            <a:avLst/>
          </a:prstGeom>
          <a:gradFill>
            <a:gsLst>
              <a:gs pos="0">
                <a:srgbClr val="008200"/>
              </a:gs>
              <a:gs pos="100000">
                <a:schemeClr val="bg1"/>
              </a:gs>
            </a:gsLst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ounded Rectangle 93"/>
          <p:cNvSpPr/>
          <p:nvPr/>
        </p:nvSpPr>
        <p:spPr>
          <a:xfrm>
            <a:off x="4162563" y="1014369"/>
            <a:ext cx="1654772" cy="3808036"/>
          </a:xfrm>
          <a:prstGeom prst="roundRect">
            <a:avLst/>
          </a:prstGeom>
          <a:gradFill>
            <a:gsLst>
              <a:gs pos="0">
                <a:srgbClr val="008200"/>
              </a:gs>
              <a:gs pos="100000">
                <a:schemeClr val="bg1"/>
              </a:gs>
            </a:gsLst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ounded Rectangle 92"/>
          <p:cNvSpPr/>
          <p:nvPr/>
        </p:nvSpPr>
        <p:spPr>
          <a:xfrm>
            <a:off x="2340604" y="1014369"/>
            <a:ext cx="1533566" cy="3808036"/>
          </a:xfrm>
          <a:prstGeom prst="roundRect">
            <a:avLst/>
          </a:prstGeom>
          <a:gradFill>
            <a:gsLst>
              <a:gs pos="0">
                <a:srgbClr val="008200"/>
              </a:gs>
              <a:gs pos="100000">
                <a:schemeClr val="bg1"/>
              </a:gs>
            </a:gsLst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622301" y="1017964"/>
            <a:ext cx="1654772" cy="3808036"/>
          </a:xfrm>
          <a:prstGeom prst="roundRect">
            <a:avLst/>
          </a:prstGeom>
          <a:gradFill>
            <a:gsLst>
              <a:gs pos="0">
                <a:srgbClr val="008200"/>
              </a:gs>
              <a:gs pos="100000">
                <a:schemeClr val="bg1"/>
              </a:gs>
            </a:gsLst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 bwMode="auto">
          <a:xfrm>
            <a:off x="1100060" y="1463641"/>
            <a:ext cx="634879" cy="188444"/>
          </a:xfrm>
          <a:prstGeom prst="roundRect">
            <a:avLst/>
          </a:prstGeom>
          <a:solidFill>
            <a:srgbClr val="3366FF"/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b="1" dirty="0" smtClean="0"/>
              <a:t>C1</a:t>
            </a:r>
            <a:endParaRPr lang="en-US" sz="1200" b="1" dirty="0"/>
          </a:p>
        </p:txBody>
      </p:sp>
      <p:sp>
        <p:nvSpPr>
          <p:cNvPr id="181" name="TextBox 180"/>
          <p:cNvSpPr txBox="1"/>
          <p:nvPr/>
        </p:nvSpPr>
        <p:spPr>
          <a:xfrm>
            <a:off x="1035915" y="1014369"/>
            <a:ext cx="877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Core 0</a:t>
            </a:r>
            <a:endParaRPr lang="en-US" dirty="0"/>
          </a:p>
        </p:txBody>
      </p:sp>
      <p:sp>
        <p:nvSpPr>
          <p:cNvPr id="182" name="TextBox 181"/>
          <p:cNvSpPr txBox="1"/>
          <p:nvPr/>
        </p:nvSpPr>
        <p:spPr>
          <a:xfrm>
            <a:off x="2636453" y="1017964"/>
            <a:ext cx="877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Core 1</a:t>
            </a:r>
            <a:endParaRPr lang="en-US" dirty="0"/>
          </a:p>
        </p:txBody>
      </p:sp>
      <p:sp>
        <p:nvSpPr>
          <p:cNvPr id="183" name="TextBox 182"/>
          <p:cNvSpPr txBox="1"/>
          <p:nvPr/>
        </p:nvSpPr>
        <p:spPr>
          <a:xfrm>
            <a:off x="4552625" y="1017964"/>
            <a:ext cx="877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Core 2</a:t>
            </a:r>
            <a:endParaRPr lang="en-US" dirty="0"/>
          </a:p>
        </p:txBody>
      </p:sp>
      <p:sp>
        <p:nvSpPr>
          <p:cNvPr id="184" name="TextBox 183"/>
          <p:cNvSpPr txBox="1"/>
          <p:nvPr/>
        </p:nvSpPr>
        <p:spPr>
          <a:xfrm>
            <a:off x="6270654" y="1014369"/>
            <a:ext cx="877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Core 3</a:t>
            </a:r>
            <a:endParaRPr lang="en-US" dirty="0"/>
          </a:p>
        </p:txBody>
      </p:sp>
      <p:sp>
        <p:nvSpPr>
          <p:cNvPr id="106" name="TextBox 105"/>
          <p:cNvSpPr txBox="1"/>
          <p:nvPr/>
        </p:nvSpPr>
        <p:spPr>
          <a:xfrm>
            <a:off x="8058660" y="2800433"/>
            <a:ext cx="10730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Kernel </a:t>
            </a:r>
          </a:p>
          <a:p>
            <a:r>
              <a:rPr lang="en-US" sz="1400" dirty="0" smtClean="0"/>
              <a:t>boundaries</a:t>
            </a:r>
            <a:endParaRPr lang="en-US" sz="1400" dirty="0"/>
          </a:p>
        </p:txBody>
      </p:sp>
      <p:sp>
        <p:nvSpPr>
          <p:cNvPr id="3" name="Rounded Rectangle 2"/>
          <p:cNvSpPr/>
          <p:nvPr/>
        </p:nvSpPr>
        <p:spPr>
          <a:xfrm>
            <a:off x="731265" y="1417125"/>
            <a:ext cx="6481561" cy="502920"/>
          </a:xfrm>
          <a:prstGeom prst="roundRect">
            <a:avLst/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ounded Rectangle 90"/>
          <p:cNvSpPr/>
          <p:nvPr/>
        </p:nvSpPr>
        <p:spPr bwMode="auto">
          <a:xfrm>
            <a:off x="2727690" y="1463640"/>
            <a:ext cx="634879" cy="409201"/>
          </a:xfrm>
          <a:prstGeom prst="roundRect">
            <a:avLst/>
          </a:prstGeom>
          <a:solidFill>
            <a:srgbClr val="3366FF"/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b="1" dirty="0" smtClean="0"/>
              <a:t>C2</a:t>
            </a:r>
            <a:endParaRPr lang="en-US" sz="1200" b="1" dirty="0"/>
          </a:p>
        </p:txBody>
      </p:sp>
      <p:sp>
        <p:nvSpPr>
          <p:cNvPr id="92" name="Rounded Rectangle 91"/>
          <p:cNvSpPr/>
          <p:nvPr/>
        </p:nvSpPr>
        <p:spPr bwMode="auto">
          <a:xfrm>
            <a:off x="4663542" y="1460955"/>
            <a:ext cx="634879" cy="188444"/>
          </a:xfrm>
          <a:prstGeom prst="roundRect">
            <a:avLst/>
          </a:prstGeom>
          <a:solidFill>
            <a:srgbClr val="3366FF"/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b="1" dirty="0" smtClean="0"/>
              <a:t>C3</a:t>
            </a:r>
            <a:endParaRPr lang="en-US" sz="1200" b="1" dirty="0"/>
          </a:p>
        </p:txBody>
      </p:sp>
      <p:sp>
        <p:nvSpPr>
          <p:cNvPr id="108" name="Rounded Rectangle 107"/>
          <p:cNvSpPr/>
          <p:nvPr/>
        </p:nvSpPr>
        <p:spPr bwMode="auto">
          <a:xfrm>
            <a:off x="6372124" y="1460955"/>
            <a:ext cx="634879" cy="188444"/>
          </a:xfrm>
          <a:prstGeom prst="roundRect">
            <a:avLst/>
          </a:prstGeom>
          <a:solidFill>
            <a:srgbClr val="3366FF"/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b="1" dirty="0" smtClean="0"/>
              <a:t>C4</a:t>
            </a:r>
            <a:endParaRPr lang="en-US" sz="1200" b="1" dirty="0"/>
          </a:p>
        </p:txBody>
      </p:sp>
      <p:sp>
        <p:nvSpPr>
          <p:cNvPr id="109" name="Rounded Rectangle 108"/>
          <p:cNvSpPr/>
          <p:nvPr/>
        </p:nvSpPr>
        <p:spPr bwMode="auto">
          <a:xfrm>
            <a:off x="1100060" y="2283081"/>
            <a:ext cx="634879" cy="188444"/>
          </a:xfrm>
          <a:prstGeom prst="roundRect">
            <a:avLst/>
          </a:prstGeom>
          <a:solidFill>
            <a:srgbClr val="3366FF"/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b="1" dirty="0" smtClean="0"/>
              <a:t>C1</a:t>
            </a:r>
            <a:endParaRPr lang="en-US" sz="1200" b="1" dirty="0"/>
          </a:p>
        </p:txBody>
      </p:sp>
      <p:sp>
        <p:nvSpPr>
          <p:cNvPr id="110" name="Rounded Rectangle 109"/>
          <p:cNvSpPr/>
          <p:nvPr/>
        </p:nvSpPr>
        <p:spPr bwMode="auto">
          <a:xfrm>
            <a:off x="2727690" y="2283081"/>
            <a:ext cx="634879" cy="188444"/>
          </a:xfrm>
          <a:prstGeom prst="roundRect">
            <a:avLst/>
          </a:prstGeom>
          <a:solidFill>
            <a:srgbClr val="3366FF"/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b="1" dirty="0" smtClean="0"/>
              <a:t>C2</a:t>
            </a:r>
            <a:endParaRPr lang="en-US" sz="1200" b="1" dirty="0"/>
          </a:p>
        </p:txBody>
      </p:sp>
      <p:sp>
        <p:nvSpPr>
          <p:cNvPr id="111" name="Rounded Rectangle 110"/>
          <p:cNvSpPr/>
          <p:nvPr/>
        </p:nvSpPr>
        <p:spPr bwMode="auto">
          <a:xfrm>
            <a:off x="4663542" y="2280395"/>
            <a:ext cx="634879" cy="188444"/>
          </a:xfrm>
          <a:prstGeom prst="roundRect">
            <a:avLst/>
          </a:prstGeom>
          <a:solidFill>
            <a:srgbClr val="3366FF"/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b="1" dirty="0" smtClean="0"/>
              <a:t>C3</a:t>
            </a:r>
            <a:endParaRPr lang="en-US" sz="1200" b="1" dirty="0"/>
          </a:p>
        </p:txBody>
      </p:sp>
      <p:sp>
        <p:nvSpPr>
          <p:cNvPr id="112" name="Rounded Rectangle 111"/>
          <p:cNvSpPr/>
          <p:nvPr/>
        </p:nvSpPr>
        <p:spPr bwMode="auto">
          <a:xfrm>
            <a:off x="6372124" y="2280395"/>
            <a:ext cx="634879" cy="188444"/>
          </a:xfrm>
          <a:prstGeom prst="roundRect">
            <a:avLst/>
          </a:prstGeom>
          <a:solidFill>
            <a:srgbClr val="3366FF"/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b="1" dirty="0" smtClean="0"/>
              <a:t>C4</a:t>
            </a:r>
            <a:endParaRPr lang="en-US" sz="1200" b="1" dirty="0"/>
          </a:p>
        </p:txBody>
      </p:sp>
      <p:sp>
        <p:nvSpPr>
          <p:cNvPr id="113" name="Rounded Rectangle 112"/>
          <p:cNvSpPr/>
          <p:nvPr/>
        </p:nvSpPr>
        <p:spPr bwMode="auto">
          <a:xfrm>
            <a:off x="1100060" y="2860353"/>
            <a:ext cx="634879" cy="188444"/>
          </a:xfrm>
          <a:prstGeom prst="roundRect">
            <a:avLst/>
          </a:prstGeom>
          <a:solidFill>
            <a:srgbClr val="3366FF"/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b="1" dirty="0" smtClean="0"/>
              <a:t>C1</a:t>
            </a:r>
            <a:endParaRPr lang="en-US" sz="1200" b="1" dirty="0"/>
          </a:p>
        </p:txBody>
      </p:sp>
      <p:sp>
        <p:nvSpPr>
          <p:cNvPr id="114" name="Rounded Rectangle 113"/>
          <p:cNvSpPr/>
          <p:nvPr/>
        </p:nvSpPr>
        <p:spPr bwMode="auto">
          <a:xfrm>
            <a:off x="2727690" y="2860353"/>
            <a:ext cx="634879" cy="188444"/>
          </a:xfrm>
          <a:prstGeom prst="roundRect">
            <a:avLst/>
          </a:prstGeom>
          <a:solidFill>
            <a:srgbClr val="3366FF"/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b="1" dirty="0" smtClean="0"/>
              <a:t>C2</a:t>
            </a:r>
            <a:endParaRPr lang="en-US" sz="1200" b="1" dirty="0"/>
          </a:p>
        </p:txBody>
      </p:sp>
      <p:sp>
        <p:nvSpPr>
          <p:cNvPr id="116" name="Rounded Rectangle 115"/>
          <p:cNvSpPr/>
          <p:nvPr/>
        </p:nvSpPr>
        <p:spPr bwMode="auto">
          <a:xfrm>
            <a:off x="4663542" y="2857667"/>
            <a:ext cx="634879" cy="188444"/>
          </a:xfrm>
          <a:prstGeom prst="roundRect">
            <a:avLst/>
          </a:prstGeom>
          <a:solidFill>
            <a:srgbClr val="3366FF"/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b="1" dirty="0" smtClean="0"/>
              <a:t>C3</a:t>
            </a:r>
            <a:endParaRPr lang="en-US" sz="1200" b="1" dirty="0"/>
          </a:p>
        </p:txBody>
      </p:sp>
      <p:sp>
        <p:nvSpPr>
          <p:cNvPr id="117" name="Rounded Rectangle 116"/>
          <p:cNvSpPr/>
          <p:nvPr/>
        </p:nvSpPr>
        <p:spPr bwMode="auto">
          <a:xfrm>
            <a:off x="6372124" y="2857666"/>
            <a:ext cx="634879" cy="362081"/>
          </a:xfrm>
          <a:prstGeom prst="roundRect">
            <a:avLst/>
          </a:prstGeom>
          <a:solidFill>
            <a:srgbClr val="3366FF"/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b="1" dirty="0" smtClean="0"/>
              <a:t>C4</a:t>
            </a:r>
            <a:endParaRPr lang="en-US" sz="1200" b="1" dirty="0"/>
          </a:p>
        </p:txBody>
      </p:sp>
      <p:sp>
        <p:nvSpPr>
          <p:cNvPr id="119" name="Rounded Rectangle 118"/>
          <p:cNvSpPr/>
          <p:nvPr/>
        </p:nvSpPr>
        <p:spPr bwMode="auto">
          <a:xfrm>
            <a:off x="1100060" y="3610339"/>
            <a:ext cx="634879" cy="500525"/>
          </a:xfrm>
          <a:prstGeom prst="roundRect">
            <a:avLst/>
          </a:prstGeom>
          <a:solidFill>
            <a:srgbClr val="3366FF"/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b="1" dirty="0" smtClean="0"/>
              <a:t>C1</a:t>
            </a:r>
            <a:endParaRPr lang="en-US" sz="1200" b="1" dirty="0"/>
          </a:p>
        </p:txBody>
      </p:sp>
      <p:sp>
        <p:nvSpPr>
          <p:cNvPr id="121" name="Rounded Rectangle 120"/>
          <p:cNvSpPr/>
          <p:nvPr/>
        </p:nvSpPr>
        <p:spPr bwMode="auto">
          <a:xfrm>
            <a:off x="2727690" y="3610340"/>
            <a:ext cx="634879" cy="188444"/>
          </a:xfrm>
          <a:prstGeom prst="roundRect">
            <a:avLst/>
          </a:prstGeom>
          <a:solidFill>
            <a:srgbClr val="3366FF"/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b="1" dirty="0" smtClean="0"/>
              <a:t>C2</a:t>
            </a:r>
            <a:endParaRPr lang="en-US" sz="1200" b="1" dirty="0"/>
          </a:p>
        </p:txBody>
      </p:sp>
      <p:sp>
        <p:nvSpPr>
          <p:cNvPr id="123" name="Rounded Rectangle 122"/>
          <p:cNvSpPr/>
          <p:nvPr/>
        </p:nvSpPr>
        <p:spPr bwMode="auto">
          <a:xfrm>
            <a:off x="4663542" y="3607654"/>
            <a:ext cx="634879" cy="188444"/>
          </a:xfrm>
          <a:prstGeom prst="roundRect">
            <a:avLst/>
          </a:prstGeom>
          <a:solidFill>
            <a:srgbClr val="3366FF"/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b="1" dirty="0" smtClean="0"/>
              <a:t>C3</a:t>
            </a:r>
            <a:endParaRPr lang="en-US" sz="1200" b="1" dirty="0"/>
          </a:p>
        </p:txBody>
      </p:sp>
      <p:sp>
        <p:nvSpPr>
          <p:cNvPr id="125" name="Rounded Rectangle 124"/>
          <p:cNvSpPr/>
          <p:nvPr/>
        </p:nvSpPr>
        <p:spPr bwMode="auto">
          <a:xfrm>
            <a:off x="6372124" y="3607654"/>
            <a:ext cx="634879" cy="503210"/>
          </a:xfrm>
          <a:prstGeom prst="roundRect">
            <a:avLst/>
          </a:prstGeom>
          <a:solidFill>
            <a:srgbClr val="3366FF"/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b="1" dirty="0" smtClean="0"/>
              <a:t>C4</a:t>
            </a:r>
            <a:endParaRPr lang="en-US" sz="1200" b="1" dirty="0"/>
          </a:p>
        </p:txBody>
      </p:sp>
      <p:sp>
        <p:nvSpPr>
          <p:cNvPr id="127" name="Rounded Rectangle 126"/>
          <p:cNvSpPr/>
          <p:nvPr/>
        </p:nvSpPr>
        <p:spPr bwMode="auto">
          <a:xfrm>
            <a:off x="1100060" y="4482038"/>
            <a:ext cx="634879" cy="188444"/>
          </a:xfrm>
          <a:prstGeom prst="roundRect">
            <a:avLst/>
          </a:prstGeom>
          <a:solidFill>
            <a:srgbClr val="3366FF"/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b="1" dirty="0" smtClean="0"/>
              <a:t>C1</a:t>
            </a:r>
            <a:endParaRPr lang="en-US" sz="1200" b="1" dirty="0"/>
          </a:p>
        </p:txBody>
      </p:sp>
      <p:sp>
        <p:nvSpPr>
          <p:cNvPr id="129" name="Rounded Rectangle 128"/>
          <p:cNvSpPr/>
          <p:nvPr/>
        </p:nvSpPr>
        <p:spPr bwMode="auto">
          <a:xfrm>
            <a:off x="2727690" y="4482038"/>
            <a:ext cx="634879" cy="188444"/>
          </a:xfrm>
          <a:prstGeom prst="roundRect">
            <a:avLst/>
          </a:prstGeom>
          <a:solidFill>
            <a:srgbClr val="3366FF"/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b="1" dirty="0" smtClean="0"/>
              <a:t>C2</a:t>
            </a:r>
            <a:endParaRPr lang="en-US" sz="1200" b="1" dirty="0"/>
          </a:p>
        </p:txBody>
      </p:sp>
      <p:sp>
        <p:nvSpPr>
          <p:cNvPr id="131" name="Rounded Rectangle 130"/>
          <p:cNvSpPr/>
          <p:nvPr/>
        </p:nvSpPr>
        <p:spPr bwMode="auto">
          <a:xfrm>
            <a:off x="4663542" y="4479352"/>
            <a:ext cx="634879" cy="188444"/>
          </a:xfrm>
          <a:prstGeom prst="roundRect">
            <a:avLst/>
          </a:prstGeom>
          <a:solidFill>
            <a:srgbClr val="3366FF"/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b="1" dirty="0" smtClean="0"/>
              <a:t>C3</a:t>
            </a:r>
            <a:endParaRPr lang="en-US" sz="1200" b="1" dirty="0"/>
          </a:p>
        </p:txBody>
      </p:sp>
      <p:sp>
        <p:nvSpPr>
          <p:cNvPr id="132" name="Rounded Rectangle 131"/>
          <p:cNvSpPr/>
          <p:nvPr/>
        </p:nvSpPr>
        <p:spPr bwMode="auto">
          <a:xfrm>
            <a:off x="6372124" y="4479352"/>
            <a:ext cx="634879" cy="188444"/>
          </a:xfrm>
          <a:prstGeom prst="roundRect">
            <a:avLst/>
          </a:prstGeom>
          <a:solidFill>
            <a:srgbClr val="3366FF"/>
          </a:solidFill>
          <a:ln>
            <a:noFill/>
            <a:headEnd type="none" w="sm" len="sm"/>
            <a:tailEnd type="none" w="sm" len="sm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200" b="1" dirty="0" smtClean="0"/>
              <a:t>C4</a:t>
            </a:r>
            <a:endParaRPr lang="en-US" sz="1200" b="1" dirty="0"/>
          </a:p>
        </p:txBody>
      </p:sp>
      <p:sp>
        <p:nvSpPr>
          <p:cNvPr id="134" name="Rounded Rectangle 133"/>
          <p:cNvSpPr/>
          <p:nvPr/>
        </p:nvSpPr>
        <p:spPr>
          <a:xfrm>
            <a:off x="731265" y="2222131"/>
            <a:ext cx="6481561" cy="320040"/>
          </a:xfrm>
          <a:prstGeom prst="roundRect">
            <a:avLst/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Rounded Rectangle 134"/>
          <p:cNvSpPr/>
          <p:nvPr/>
        </p:nvSpPr>
        <p:spPr>
          <a:xfrm>
            <a:off x="731265" y="2817078"/>
            <a:ext cx="6481561" cy="457200"/>
          </a:xfrm>
          <a:prstGeom prst="roundRect">
            <a:avLst/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ounded Rectangle 135"/>
          <p:cNvSpPr/>
          <p:nvPr/>
        </p:nvSpPr>
        <p:spPr>
          <a:xfrm>
            <a:off x="731265" y="3562132"/>
            <a:ext cx="6481561" cy="594360"/>
          </a:xfrm>
          <a:prstGeom prst="roundRect">
            <a:avLst/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Rounded Rectangle 137"/>
          <p:cNvSpPr/>
          <p:nvPr/>
        </p:nvSpPr>
        <p:spPr>
          <a:xfrm>
            <a:off x="731265" y="4441449"/>
            <a:ext cx="6481561" cy="274320"/>
          </a:xfrm>
          <a:prstGeom prst="roundRect">
            <a:avLst/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ounded Rectangle 138"/>
          <p:cNvSpPr/>
          <p:nvPr/>
        </p:nvSpPr>
        <p:spPr>
          <a:xfrm>
            <a:off x="7541868" y="2799797"/>
            <a:ext cx="505895" cy="497999"/>
          </a:xfrm>
          <a:prstGeom prst="roundRect">
            <a:avLst/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>
            <a:stCxn id="3" idx="2"/>
            <a:endCxn id="134" idx="0"/>
          </p:cNvCxnSpPr>
          <p:nvPr/>
        </p:nvCxnSpPr>
        <p:spPr>
          <a:xfrm>
            <a:off x="3972046" y="1920045"/>
            <a:ext cx="0" cy="302086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3972046" y="2542171"/>
            <a:ext cx="0" cy="302086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3977253" y="3274278"/>
            <a:ext cx="0" cy="302086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3977253" y="4152198"/>
            <a:ext cx="0" cy="302086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96039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kcount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5A7B-7854-E145-92D9-B491DF4BAE2D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" y="3051052"/>
            <a:ext cx="8676640" cy="1924561"/>
          </a:xfrm>
        </p:spPr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 sz="2000" dirty="0" smtClean="0"/>
              <a:t>Upper bound on largest clique in graph = largest </a:t>
            </a:r>
            <a:r>
              <a:rPr lang="en-US" sz="2000" i="1" dirty="0" smtClean="0"/>
              <a:t>c</a:t>
            </a:r>
            <a:r>
              <a:rPr lang="en-US" sz="2000" dirty="0" smtClean="0"/>
              <a:t> such that Comb(</a:t>
            </a:r>
            <a:r>
              <a:rPr lang="en-US" sz="2000" i="1" dirty="0" smtClean="0"/>
              <a:t>c</a:t>
            </a:r>
            <a:r>
              <a:rPr lang="en-US" sz="2000" dirty="0" smtClean="0"/>
              <a:t>,3) triangles have </a:t>
            </a:r>
            <a:r>
              <a:rPr lang="en-US" sz="2000" i="1" dirty="0" smtClean="0"/>
              <a:t>k</a:t>
            </a:r>
            <a:r>
              <a:rPr lang="en-US" sz="2000" dirty="0" smtClean="0"/>
              <a:t>-counts at least </a:t>
            </a:r>
            <a:r>
              <a:rPr lang="en-US" sz="2000" i="1" dirty="0" smtClean="0"/>
              <a:t>c</a:t>
            </a:r>
          </a:p>
          <a:p>
            <a:pPr marL="571500" lvl="1" indent="-171450">
              <a:buFont typeface="Arial"/>
              <a:buChar char="•"/>
            </a:pPr>
            <a:r>
              <a:rPr lang="en-US" sz="1600" dirty="0" smtClean="0"/>
              <a:t>Any </a:t>
            </a:r>
            <a:r>
              <a:rPr lang="en-US" sz="1600" dirty="0"/>
              <a:t>v of </a:t>
            </a:r>
            <a:r>
              <a:rPr lang="en-US" sz="1600" i="1" dirty="0"/>
              <a:t>k</a:t>
            </a:r>
            <a:r>
              <a:rPr lang="en-US" sz="1600" dirty="0"/>
              <a:t>-clique, incident on Comb(</a:t>
            </a:r>
            <a:r>
              <a:rPr lang="en-US" sz="1600" i="1" dirty="0"/>
              <a:t>k</a:t>
            </a:r>
            <a:r>
              <a:rPr lang="en-US" sz="1600" dirty="0"/>
              <a:t>-1,2) triangles of that </a:t>
            </a:r>
            <a:r>
              <a:rPr lang="en-US" sz="1600" dirty="0" smtClean="0"/>
              <a:t>clique</a:t>
            </a:r>
          </a:p>
          <a:p>
            <a:pPr marL="571500" lvl="1" indent="-171450">
              <a:buFont typeface="Arial"/>
              <a:buChar char="•"/>
            </a:pPr>
            <a:r>
              <a:rPr lang="en-US" sz="1600" dirty="0"/>
              <a:t>Any e of </a:t>
            </a:r>
            <a:r>
              <a:rPr lang="en-US" sz="1600" i="1" dirty="0"/>
              <a:t>k</a:t>
            </a:r>
            <a:r>
              <a:rPr lang="en-US" sz="1600" dirty="0"/>
              <a:t>-clique, incident on </a:t>
            </a:r>
            <a:r>
              <a:rPr lang="en-US" sz="1600" i="1" dirty="0"/>
              <a:t>k</a:t>
            </a:r>
            <a:r>
              <a:rPr lang="en-US" sz="1600" dirty="0"/>
              <a:t>-2 triangles of that clique</a:t>
            </a:r>
          </a:p>
          <a:p>
            <a:pPr marL="571500" lvl="1" indent="-171450">
              <a:buFont typeface="Arial"/>
              <a:buChar char="•"/>
            </a:pPr>
            <a:r>
              <a:rPr lang="en-US" sz="1600" dirty="0" err="1" smtClean="0"/>
              <a:t>argmax</a:t>
            </a:r>
            <a:r>
              <a:rPr lang="en-US" sz="1600" dirty="0" smtClean="0"/>
              <a:t> selects </a:t>
            </a:r>
            <a:r>
              <a:rPr lang="en-US" sz="1600" dirty="0"/>
              <a:t>the largest </a:t>
            </a:r>
            <a:r>
              <a:rPr lang="en-US" sz="1600" i="1" dirty="0"/>
              <a:t>k</a:t>
            </a:r>
            <a:r>
              <a:rPr lang="en-US" sz="1600" dirty="0"/>
              <a:t> satisfying </a:t>
            </a:r>
            <a:r>
              <a:rPr lang="en-US" sz="1600" dirty="0" smtClean="0"/>
              <a:t>these condition (largest clique containing triangle)</a:t>
            </a:r>
            <a:endParaRPr lang="en-US" sz="1600" dirty="0"/>
          </a:p>
        </p:txBody>
      </p:sp>
      <p:grpSp>
        <p:nvGrpSpPr>
          <p:cNvPr id="5" name="Group 4"/>
          <p:cNvGrpSpPr/>
          <p:nvPr/>
        </p:nvGrpSpPr>
        <p:grpSpPr>
          <a:xfrm>
            <a:off x="548640" y="911090"/>
            <a:ext cx="3281680" cy="2038619"/>
            <a:chOff x="2946400" y="1062794"/>
            <a:chExt cx="3281680" cy="2038619"/>
          </a:xfrm>
        </p:grpSpPr>
        <p:grpSp>
          <p:nvGrpSpPr>
            <p:cNvPr id="7" name="Group 6"/>
            <p:cNvGrpSpPr/>
            <p:nvPr/>
          </p:nvGrpSpPr>
          <p:grpSpPr>
            <a:xfrm>
              <a:off x="2946400" y="1062794"/>
              <a:ext cx="3281680" cy="2038619"/>
              <a:chOff x="2357120" y="1062794"/>
              <a:chExt cx="3281680" cy="2038619"/>
            </a:xfrm>
          </p:grpSpPr>
          <p:pic>
            <p:nvPicPr>
              <p:cNvPr id="14" name="Picture 13" descr="miniTriLA_graph1.pdf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57120" y="1062794"/>
                <a:ext cx="3281680" cy="2038619"/>
              </a:xfrm>
              <a:prstGeom prst="rect">
                <a:avLst/>
              </a:prstGeom>
            </p:spPr>
          </p:pic>
          <p:sp>
            <p:nvSpPr>
              <p:cNvPr id="6" name="Isosceles Triangle 5"/>
              <p:cNvSpPr/>
              <p:nvPr/>
            </p:nvSpPr>
            <p:spPr>
              <a:xfrm>
                <a:off x="3106228" y="1793240"/>
                <a:ext cx="957772" cy="259080"/>
              </a:xfrm>
              <a:prstGeom prst="triangle">
                <a:avLst/>
              </a:prstGeom>
              <a:solidFill>
                <a:srgbClr val="FF6600"/>
              </a:soli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Isosceles Triangle 15"/>
              <p:cNvSpPr/>
              <p:nvPr/>
            </p:nvSpPr>
            <p:spPr>
              <a:xfrm flipV="1">
                <a:off x="3106228" y="2148840"/>
                <a:ext cx="957772" cy="269240"/>
              </a:xfrm>
              <a:prstGeom prst="triangl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0" name="Straight Arrow Connector 9"/>
            <p:cNvCxnSpPr>
              <a:stCxn id="6" idx="5"/>
            </p:cNvCxnSpPr>
            <p:nvPr/>
          </p:nvCxnSpPr>
          <p:spPr>
            <a:xfrm flipV="1">
              <a:off x="4413837" y="1513840"/>
              <a:ext cx="462963" cy="408940"/>
            </a:xfrm>
            <a:prstGeom prst="straightConnector1">
              <a:avLst/>
            </a:prstGeom>
            <a:ln w="44450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16" idx="5"/>
            </p:cNvCxnSpPr>
            <p:nvPr/>
          </p:nvCxnSpPr>
          <p:spPr>
            <a:xfrm>
              <a:off x="4413837" y="2283460"/>
              <a:ext cx="534083" cy="419100"/>
            </a:xfrm>
            <a:prstGeom prst="straightConnector1">
              <a:avLst/>
            </a:prstGeom>
            <a:ln w="44450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4886960" y="2560320"/>
              <a:ext cx="3273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0000FF"/>
                  </a:solidFill>
                </a:rPr>
                <a:t>3</a:t>
              </a:r>
              <a:endParaRPr lang="en-US" sz="2000" b="1" dirty="0">
                <a:solidFill>
                  <a:srgbClr val="0000FF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818028" y="1283305"/>
              <a:ext cx="3273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FF6600"/>
                  </a:solidFill>
                </a:rPr>
                <a:t>3</a:t>
              </a:r>
              <a:endParaRPr lang="en-US" sz="2000" b="1" dirty="0">
                <a:solidFill>
                  <a:srgbClr val="FF6600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462599" y="1347045"/>
            <a:ext cx="389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k</a:t>
            </a:r>
            <a:r>
              <a:rPr lang="en-US" b="1" dirty="0" smtClean="0"/>
              <a:t>:</a:t>
            </a:r>
            <a:endParaRPr lang="en-US" b="1" dirty="0"/>
          </a:p>
        </p:txBody>
      </p:sp>
      <p:pic>
        <p:nvPicPr>
          <p:cNvPr id="18" name="Picture 17" descr="k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875" y="1697625"/>
            <a:ext cx="4494234" cy="50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188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/>
              <a:t>miniTriLA</a:t>
            </a:r>
            <a:r>
              <a:rPr lang="en-US" sz="3600" dirty="0" smtClean="0"/>
              <a:t>: Challenges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5A7B-7854-E145-92D9-B491DF4BAE2D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-3181" y="6482273"/>
            <a:ext cx="4102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A </a:t>
            </a:r>
            <a:r>
              <a:rPr lang="en-US" sz="1100" dirty="0"/>
              <a:t>=</a:t>
            </a:r>
            <a:r>
              <a:rPr lang="en-US" sz="1100" dirty="0" smtClean="0"/>
              <a:t> adjacency matrix for graph, B = incidence matrix for graph, </a:t>
            </a:r>
          </a:p>
          <a:p>
            <a:r>
              <a:rPr lang="en-US" sz="1100" dirty="0" smtClean="0"/>
              <a:t>1 = vector of ones</a:t>
            </a:r>
            <a:endParaRPr lang="en-US" sz="11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1726216"/>
            <a:ext cx="2278424" cy="1477328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u="sng" dirty="0" err="1" smtClean="0"/>
              <a:t>miniTri</a:t>
            </a:r>
            <a:endParaRPr lang="en-US" u="sng" dirty="0"/>
          </a:p>
          <a:p>
            <a:pPr>
              <a:tabLst>
                <a:tab pos="338138" algn="l"/>
              </a:tabLst>
            </a:pPr>
            <a:r>
              <a:rPr lang="en-US" sz="1400" dirty="0" smtClean="0">
                <a:solidFill>
                  <a:schemeClr val="bg2"/>
                </a:solidFill>
              </a:rPr>
              <a:t>1</a:t>
            </a:r>
            <a:r>
              <a:rPr lang="en-US" dirty="0" smtClean="0"/>
              <a:t>	C </a:t>
            </a:r>
            <a:r>
              <a:rPr lang="en-US" dirty="0"/>
              <a:t>= A * </a:t>
            </a:r>
            <a:r>
              <a:rPr lang="en-US" dirty="0" smtClean="0"/>
              <a:t>B</a:t>
            </a:r>
          </a:p>
          <a:p>
            <a:pPr marL="0" lvl="1">
              <a:tabLst>
                <a:tab pos="338138" algn="l"/>
              </a:tabLst>
            </a:pPr>
            <a:r>
              <a:rPr lang="en-US" sz="1400" dirty="0" smtClean="0">
                <a:solidFill>
                  <a:srgbClr val="DEDEE0"/>
                </a:solidFill>
              </a:rPr>
              <a:t>2</a:t>
            </a:r>
            <a:r>
              <a:rPr lang="en-US" dirty="0" smtClean="0"/>
              <a:t> 	</a:t>
            </a:r>
            <a:r>
              <a:rPr lang="en-US" dirty="0" err="1" smtClean="0"/>
              <a:t>t</a:t>
            </a:r>
            <a:r>
              <a:rPr lang="en-US" baseline="-25000" dirty="0" err="1" smtClean="0"/>
              <a:t>e</a:t>
            </a:r>
            <a:r>
              <a:rPr lang="en-US" dirty="0" smtClean="0"/>
              <a:t> </a:t>
            </a:r>
            <a:r>
              <a:rPr lang="en-US" dirty="0"/>
              <a:t>= C * </a:t>
            </a:r>
            <a:r>
              <a:rPr lang="en-US" dirty="0" smtClean="0"/>
              <a:t>1</a:t>
            </a:r>
            <a:endParaRPr lang="en-US" dirty="0"/>
          </a:p>
          <a:p>
            <a:pPr marL="0" lvl="1">
              <a:tabLst>
                <a:tab pos="338138" algn="l"/>
              </a:tabLst>
            </a:pPr>
            <a:r>
              <a:rPr lang="en-US" sz="1400" dirty="0" smtClean="0">
                <a:solidFill>
                  <a:srgbClr val="DEDEE0"/>
                </a:solidFill>
              </a:rPr>
              <a:t>3</a:t>
            </a:r>
            <a:r>
              <a:rPr lang="en-US" dirty="0" smtClean="0"/>
              <a:t> 	</a:t>
            </a:r>
            <a:r>
              <a:rPr lang="en-US" dirty="0" err="1" smtClean="0"/>
              <a:t>t</a:t>
            </a:r>
            <a:r>
              <a:rPr lang="en-US" baseline="-25000" dirty="0" err="1" smtClean="0"/>
              <a:t>v</a:t>
            </a:r>
            <a:r>
              <a:rPr lang="en-US" dirty="0" smtClean="0"/>
              <a:t> </a:t>
            </a:r>
            <a:r>
              <a:rPr lang="en-US" dirty="0"/>
              <a:t>= C</a:t>
            </a:r>
            <a:r>
              <a:rPr lang="en-US" baseline="30000" dirty="0"/>
              <a:t>T</a:t>
            </a:r>
            <a:r>
              <a:rPr lang="en-US" dirty="0"/>
              <a:t> * 1</a:t>
            </a:r>
          </a:p>
          <a:p>
            <a:pPr marL="0" lvl="1">
              <a:tabLst>
                <a:tab pos="338138" algn="l"/>
              </a:tabLst>
            </a:pPr>
            <a:r>
              <a:rPr lang="en-US" sz="1400" dirty="0" smtClean="0">
                <a:solidFill>
                  <a:srgbClr val="DEDEE0"/>
                </a:solidFill>
              </a:rPr>
              <a:t>4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00FF"/>
                </a:solidFill>
              </a:rPr>
              <a:t>	</a:t>
            </a:r>
            <a:r>
              <a:rPr lang="en-US" dirty="0" err="1" smtClean="0">
                <a:solidFill>
                  <a:srgbClr val="0000FF"/>
                </a:solidFill>
              </a:rPr>
              <a:t>kcount</a:t>
            </a:r>
            <a:r>
              <a:rPr lang="en-US" dirty="0" smtClean="0">
                <a:solidFill>
                  <a:srgbClr val="0000FF"/>
                </a:solidFill>
              </a:rPr>
              <a:t>(C,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t</a:t>
            </a:r>
            <a:r>
              <a:rPr lang="en-US" baseline="-25000" dirty="0" err="1" smtClean="0">
                <a:solidFill>
                  <a:srgbClr val="0000FF"/>
                </a:solidFill>
              </a:rPr>
              <a:t>e</a:t>
            </a:r>
            <a:r>
              <a:rPr lang="en-US" dirty="0" smtClean="0">
                <a:solidFill>
                  <a:srgbClr val="0000FF"/>
                </a:solidFill>
              </a:rPr>
              <a:t>, </a:t>
            </a:r>
            <a:r>
              <a:rPr lang="en-US" dirty="0" err="1" smtClean="0">
                <a:solidFill>
                  <a:srgbClr val="0000FF"/>
                </a:solidFill>
              </a:rPr>
              <a:t>t</a:t>
            </a:r>
            <a:r>
              <a:rPr lang="en-US" baseline="-25000" dirty="0" err="1" smtClean="0">
                <a:solidFill>
                  <a:srgbClr val="0000FF"/>
                </a:solidFill>
              </a:rPr>
              <a:t>v</a:t>
            </a:r>
            <a:r>
              <a:rPr lang="en-US" dirty="0" smtClean="0">
                <a:solidFill>
                  <a:srgbClr val="0000FF"/>
                </a:solidFill>
              </a:rPr>
              <a:t>)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304800" y="4307840"/>
            <a:ext cx="8524240" cy="2082800"/>
          </a:xfrm>
        </p:spPr>
        <p:txBody>
          <a:bodyPr/>
          <a:lstStyle/>
          <a:p>
            <a:r>
              <a:rPr lang="en-US" dirty="0"/>
              <a:t>Challenge 1: Computation difficult to load-balance </a:t>
            </a:r>
            <a:endParaRPr lang="en-US" dirty="0" smtClean="0"/>
          </a:p>
          <a:p>
            <a:r>
              <a:rPr lang="en-US" dirty="0" smtClean="0"/>
              <a:t>Challenge 2: Graph BLAS approach forms C, which means storing all triangles in graph</a:t>
            </a:r>
          </a:p>
          <a:p>
            <a:pPr lvl="1"/>
            <a:r>
              <a:rPr lang="en-US" dirty="0" smtClean="0"/>
              <a:t>Worst case: O(|E|</a:t>
            </a:r>
            <a:r>
              <a:rPr lang="en-US" baseline="30000" dirty="0" smtClean="0"/>
              <a:t>3/2</a:t>
            </a:r>
            <a:r>
              <a:rPr lang="en-US" dirty="0" smtClean="0"/>
              <a:t>) triangles in graph, typical: 100-1000 triangles/edge</a:t>
            </a:r>
          </a:p>
          <a:p>
            <a:pPr lvl="1"/>
            <a:r>
              <a:rPr lang="en-US" dirty="0" smtClean="0"/>
              <a:t>Severely limits size of graph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0920" y="1089775"/>
            <a:ext cx="4977390" cy="297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24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 BLAS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" y="4175760"/>
            <a:ext cx="8686800" cy="2112964"/>
          </a:xfrm>
        </p:spPr>
        <p:txBody>
          <a:bodyPr/>
          <a:lstStyle/>
          <a:p>
            <a:r>
              <a:rPr lang="en-US" dirty="0" smtClean="0"/>
              <a:t>Effort to standardize building blocks for graph algorithms in language of linear algebra</a:t>
            </a:r>
          </a:p>
          <a:p>
            <a:pPr lvl="1"/>
            <a:r>
              <a:rPr lang="en-US" dirty="0" smtClean="0"/>
              <a:t>Overloaded linear algebra kernels </a:t>
            </a:r>
            <a:r>
              <a:rPr lang="en-US" dirty="0" smtClean="0"/>
              <a:t>express most </a:t>
            </a:r>
            <a:r>
              <a:rPr lang="en-US" dirty="0" smtClean="0"/>
              <a:t>graph computations</a:t>
            </a:r>
          </a:p>
          <a:p>
            <a:pPr lvl="1"/>
            <a:r>
              <a:rPr lang="en-US" dirty="0" smtClean="0"/>
              <a:t>Matrix-graph duality – highly impactful in CS&amp;E (partitioning, solvers,…)</a:t>
            </a:r>
          </a:p>
          <a:p>
            <a:pPr lvl="1"/>
            <a:r>
              <a:rPr lang="en-US" dirty="0" smtClean="0"/>
              <a:t>Promising for data sciences but many challenges</a:t>
            </a:r>
          </a:p>
          <a:p>
            <a:pPr lvl="1"/>
            <a:r>
              <a:rPr lang="en-US" dirty="0" smtClean="0"/>
              <a:t>Graph BLAS </a:t>
            </a:r>
            <a:r>
              <a:rPr lang="en-US" dirty="0" err="1" smtClean="0"/>
              <a:t>BoF</a:t>
            </a:r>
            <a:r>
              <a:rPr lang="en-US" dirty="0" smtClean="0"/>
              <a:t> – </a:t>
            </a:r>
            <a:r>
              <a:rPr lang="en-US" dirty="0" err="1" smtClean="0"/>
              <a:t>Buluc</a:t>
            </a:r>
            <a:r>
              <a:rPr lang="en-US" dirty="0" smtClean="0"/>
              <a:t>, 18:00 Eden Vale (C1)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5A7B-7854-E145-92D9-B491DF4BAE2D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5980" y="894080"/>
            <a:ext cx="2313939" cy="327999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320" y="6512560"/>
            <a:ext cx="310769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/>
              <a:t>CS&amp;E = Computational Science and Engineering</a:t>
            </a:r>
            <a:endParaRPr lang="en-US" sz="1050" dirty="0"/>
          </a:p>
        </p:txBody>
      </p:sp>
      <p:sp>
        <p:nvSpPr>
          <p:cNvPr id="7" name="TextBox 6"/>
          <p:cNvSpPr txBox="1"/>
          <p:nvPr/>
        </p:nvSpPr>
        <p:spPr>
          <a:xfrm>
            <a:off x="5781040" y="2753360"/>
            <a:ext cx="2250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Eds. </a:t>
            </a:r>
            <a:r>
              <a:rPr lang="en-US" dirty="0" err="1" smtClean="0"/>
              <a:t>Kepner</a:t>
            </a:r>
            <a:r>
              <a:rPr lang="en-US" dirty="0" smtClean="0"/>
              <a:t>, Gilbert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841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 Parallelism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5A7B-7854-E145-92D9-B491DF4BAE2D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7581412" y="2032103"/>
            <a:ext cx="1332366" cy="542753"/>
            <a:chOff x="7581412" y="2032103"/>
            <a:chExt cx="1332366" cy="542753"/>
          </a:xfrm>
        </p:grpSpPr>
        <p:cxnSp>
          <p:nvCxnSpPr>
            <p:cNvPr id="84" name="Straight Arrow Connector 83"/>
            <p:cNvCxnSpPr/>
            <p:nvPr/>
          </p:nvCxnSpPr>
          <p:spPr>
            <a:xfrm>
              <a:off x="7791068" y="2032103"/>
              <a:ext cx="609600" cy="0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7581412" y="2051636"/>
              <a:ext cx="133236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Dependency </a:t>
              </a:r>
            </a:p>
            <a:p>
              <a:r>
                <a:rPr lang="en-US" sz="1400" dirty="0" smtClean="0"/>
                <a:t>between tasks</a:t>
              </a:r>
              <a:endParaRPr lang="en-US" sz="14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22301" y="992624"/>
            <a:ext cx="6673232" cy="3833376"/>
            <a:chOff x="215901" y="992624"/>
            <a:chExt cx="6673232" cy="3833376"/>
          </a:xfrm>
        </p:grpSpPr>
        <p:sp>
          <p:nvSpPr>
            <p:cNvPr id="96" name="Rounded Rectangle 95"/>
            <p:cNvSpPr/>
            <p:nvPr/>
          </p:nvSpPr>
          <p:spPr>
            <a:xfrm>
              <a:off x="5469209" y="992624"/>
              <a:ext cx="1414191" cy="3808036"/>
            </a:xfrm>
            <a:prstGeom prst="roundRect">
              <a:avLst/>
            </a:prstGeom>
            <a:gradFill>
              <a:gsLst>
                <a:gs pos="0">
                  <a:srgbClr val="008200"/>
                </a:gs>
                <a:gs pos="100000">
                  <a:schemeClr val="bg1"/>
                </a:gs>
              </a:gsLst>
            </a:gra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ounded Rectangle 93"/>
            <p:cNvSpPr/>
            <p:nvPr/>
          </p:nvSpPr>
          <p:spPr>
            <a:xfrm>
              <a:off x="3689323" y="1014369"/>
              <a:ext cx="1654772" cy="3808036"/>
            </a:xfrm>
            <a:prstGeom prst="roundRect">
              <a:avLst/>
            </a:prstGeom>
            <a:gradFill>
              <a:gsLst>
                <a:gs pos="0">
                  <a:srgbClr val="008200"/>
                </a:gs>
                <a:gs pos="100000">
                  <a:schemeClr val="bg1"/>
                </a:gs>
              </a:gsLst>
            </a:gra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ounded Rectangle 92"/>
            <p:cNvSpPr/>
            <p:nvPr/>
          </p:nvSpPr>
          <p:spPr>
            <a:xfrm>
              <a:off x="1984334" y="1014369"/>
              <a:ext cx="1533566" cy="3808036"/>
            </a:xfrm>
            <a:prstGeom prst="roundRect">
              <a:avLst/>
            </a:prstGeom>
            <a:gradFill>
              <a:gsLst>
                <a:gs pos="0">
                  <a:srgbClr val="008200"/>
                </a:gs>
                <a:gs pos="100000">
                  <a:schemeClr val="bg1"/>
                </a:gs>
              </a:gsLst>
            </a:gra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215901" y="1017964"/>
              <a:ext cx="1654772" cy="3808036"/>
            </a:xfrm>
            <a:prstGeom prst="roundRect">
              <a:avLst/>
            </a:prstGeom>
            <a:gradFill>
              <a:gsLst>
                <a:gs pos="0">
                  <a:srgbClr val="008200"/>
                </a:gs>
                <a:gs pos="100000">
                  <a:schemeClr val="bg1"/>
                </a:gs>
              </a:gsLst>
            </a:gra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ounded Rectangle 7"/>
            <p:cNvSpPr/>
            <p:nvPr/>
          </p:nvSpPr>
          <p:spPr bwMode="auto">
            <a:xfrm>
              <a:off x="2586370" y="2067298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T4</a:t>
              </a:r>
              <a:endParaRPr lang="en-US" sz="1200" b="1" dirty="0"/>
            </a:p>
          </p:txBody>
        </p:sp>
        <p:sp>
          <p:nvSpPr>
            <p:cNvPr id="9" name="Rounded Rectangle 8"/>
            <p:cNvSpPr/>
            <p:nvPr/>
          </p:nvSpPr>
          <p:spPr bwMode="auto">
            <a:xfrm>
              <a:off x="2620141" y="2593236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T2</a:t>
              </a:r>
              <a:endParaRPr lang="en-US" sz="1200" b="1" dirty="0"/>
            </a:p>
          </p:txBody>
        </p:sp>
        <p:sp>
          <p:nvSpPr>
            <p:cNvPr id="11" name="Rounded Rectangle 10"/>
            <p:cNvSpPr/>
            <p:nvPr/>
          </p:nvSpPr>
          <p:spPr bwMode="auto">
            <a:xfrm>
              <a:off x="3927098" y="2067298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T5</a:t>
              </a:r>
              <a:endParaRPr lang="en-US" sz="1200" b="1" dirty="0"/>
            </a:p>
          </p:txBody>
        </p:sp>
        <p:sp>
          <p:nvSpPr>
            <p:cNvPr id="12" name="Rounded Rectangle 11"/>
            <p:cNvSpPr/>
            <p:nvPr/>
          </p:nvSpPr>
          <p:spPr bwMode="auto">
            <a:xfrm>
              <a:off x="4405110" y="2067298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T6</a:t>
              </a:r>
              <a:endParaRPr lang="en-US" sz="1200" b="1" dirty="0"/>
            </a:p>
          </p:txBody>
        </p:sp>
        <p:sp>
          <p:nvSpPr>
            <p:cNvPr id="13" name="Rounded Rectangle 12"/>
            <p:cNvSpPr/>
            <p:nvPr/>
          </p:nvSpPr>
          <p:spPr bwMode="auto">
            <a:xfrm>
              <a:off x="5643454" y="2067298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T7</a:t>
              </a:r>
              <a:endParaRPr lang="en-US" sz="1200" b="1" dirty="0"/>
            </a:p>
          </p:txBody>
        </p:sp>
        <p:sp>
          <p:nvSpPr>
            <p:cNvPr id="14" name="Rounded Rectangle 13"/>
            <p:cNvSpPr/>
            <p:nvPr/>
          </p:nvSpPr>
          <p:spPr bwMode="auto">
            <a:xfrm>
              <a:off x="6139833" y="2067298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T8</a:t>
              </a:r>
              <a:endParaRPr lang="en-US" sz="1200" b="1" dirty="0"/>
            </a:p>
          </p:txBody>
        </p:sp>
        <p:sp>
          <p:nvSpPr>
            <p:cNvPr id="15" name="Rounded Rectangle 14"/>
            <p:cNvSpPr/>
            <p:nvPr/>
          </p:nvSpPr>
          <p:spPr bwMode="auto">
            <a:xfrm>
              <a:off x="309857" y="2067298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T1</a:t>
              </a:r>
              <a:endParaRPr lang="en-US" sz="1200" b="1" dirty="0"/>
            </a:p>
          </p:txBody>
        </p:sp>
        <p:sp>
          <p:nvSpPr>
            <p:cNvPr id="16" name="Rounded Rectangle 15"/>
            <p:cNvSpPr/>
            <p:nvPr/>
          </p:nvSpPr>
          <p:spPr bwMode="auto">
            <a:xfrm>
              <a:off x="845415" y="2067298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T2</a:t>
              </a:r>
              <a:endParaRPr lang="en-US" sz="1200" b="1" dirty="0"/>
            </a:p>
          </p:txBody>
        </p:sp>
        <p:sp>
          <p:nvSpPr>
            <p:cNvPr id="18" name="Rounded Rectangle 17"/>
            <p:cNvSpPr/>
            <p:nvPr/>
          </p:nvSpPr>
          <p:spPr bwMode="auto">
            <a:xfrm>
              <a:off x="2406223" y="1463641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T2</a:t>
              </a:r>
              <a:endParaRPr lang="en-US" sz="1200" b="1" dirty="0"/>
            </a:p>
          </p:txBody>
        </p:sp>
        <p:sp>
          <p:nvSpPr>
            <p:cNvPr id="19" name="Rounded Rectangle 18"/>
            <p:cNvSpPr/>
            <p:nvPr/>
          </p:nvSpPr>
          <p:spPr bwMode="auto">
            <a:xfrm>
              <a:off x="4003392" y="1456382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T3</a:t>
              </a:r>
              <a:endParaRPr lang="en-US" sz="1200" b="1" dirty="0"/>
            </a:p>
          </p:txBody>
        </p:sp>
        <p:sp>
          <p:nvSpPr>
            <p:cNvPr id="20" name="Rounded Rectangle 19"/>
            <p:cNvSpPr/>
            <p:nvPr/>
          </p:nvSpPr>
          <p:spPr bwMode="auto">
            <a:xfrm>
              <a:off x="6061475" y="1466658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T4</a:t>
              </a:r>
              <a:endParaRPr lang="en-US" sz="1200" b="1" baseline="-25000" dirty="0"/>
            </a:p>
          </p:txBody>
        </p:sp>
        <p:sp>
          <p:nvSpPr>
            <p:cNvPr id="21" name="Rounded Rectangle 20"/>
            <p:cNvSpPr/>
            <p:nvPr/>
          </p:nvSpPr>
          <p:spPr bwMode="auto">
            <a:xfrm>
              <a:off x="881236" y="1456382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T1</a:t>
              </a:r>
              <a:endParaRPr lang="en-US" sz="1200" b="1" dirty="0"/>
            </a:p>
          </p:txBody>
        </p:sp>
        <p:sp>
          <p:nvSpPr>
            <p:cNvPr id="26" name="Rounded Rectangle 25"/>
            <p:cNvSpPr/>
            <p:nvPr/>
          </p:nvSpPr>
          <p:spPr bwMode="auto">
            <a:xfrm>
              <a:off x="1402627" y="2067298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T3</a:t>
              </a:r>
              <a:endParaRPr lang="en-US" sz="1200" b="1" dirty="0"/>
            </a:p>
          </p:txBody>
        </p:sp>
        <p:sp>
          <p:nvSpPr>
            <p:cNvPr id="27" name="Rounded Rectangle 26"/>
            <p:cNvSpPr/>
            <p:nvPr/>
          </p:nvSpPr>
          <p:spPr bwMode="auto">
            <a:xfrm>
              <a:off x="845415" y="2600115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T1</a:t>
              </a:r>
              <a:endParaRPr lang="en-US" sz="1200" b="1" dirty="0"/>
            </a:p>
          </p:txBody>
        </p:sp>
        <p:sp>
          <p:nvSpPr>
            <p:cNvPr id="28" name="Rounded Rectangle 27"/>
            <p:cNvSpPr/>
            <p:nvPr/>
          </p:nvSpPr>
          <p:spPr bwMode="auto">
            <a:xfrm>
              <a:off x="845415" y="3082220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T1</a:t>
              </a:r>
              <a:endParaRPr lang="en-US" sz="1200" b="1" dirty="0"/>
            </a:p>
          </p:txBody>
        </p:sp>
        <p:sp>
          <p:nvSpPr>
            <p:cNvPr id="29" name="Rounded Rectangle 28"/>
            <p:cNvSpPr/>
            <p:nvPr/>
          </p:nvSpPr>
          <p:spPr bwMode="auto">
            <a:xfrm>
              <a:off x="1402627" y="3078409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T2</a:t>
              </a:r>
              <a:endParaRPr lang="en-US" sz="1200" b="1" dirty="0"/>
            </a:p>
          </p:txBody>
        </p:sp>
        <p:sp>
          <p:nvSpPr>
            <p:cNvPr id="30" name="Rounded Rectangle 29"/>
            <p:cNvSpPr/>
            <p:nvPr/>
          </p:nvSpPr>
          <p:spPr bwMode="auto">
            <a:xfrm>
              <a:off x="4021952" y="2600115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T3</a:t>
              </a:r>
              <a:endParaRPr lang="en-US" sz="1200" b="1" dirty="0"/>
            </a:p>
          </p:txBody>
        </p:sp>
        <p:sp>
          <p:nvSpPr>
            <p:cNvPr id="31" name="Rounded Rectangle 30"/>
            <p:cNvSpPr/>
            <p:nvPr/>
          </p:nvSpPr>
          <p:spPr bwMode="auto">
            <a:xfrm>
              <a:off x="3928630" y="3090860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T4</a:t>
              </a:r>
              <a:endParaRPr lang="en-US" sz="1200" b="1" dirty="0"/>
            </a:p>
          </p:txBody>
        </p:sp>
        <p:sp>
          <p:nvSpPr>
            <p:cNvPr id="32" name="Rounded Rectangle 31"/>
            <p:cNvSpPr/>
            <p:nvPr/>
          </p:nvSpPr>
          <p:spPr bwMode="auto">
            <a:xfrm>
              <a:off x="4431943" y="3090860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T5</a:t>
              </a:r>
              <a:endParaRPr lang="en-US" sz="1200" b="1" dirty="0"/>
            </a:p>
          </p:txBody>
        </p:sp>
        <p:sp>
          <p:nvSpPr>
            <p:cNvPr id="33" name="Rounded Rectangle 32"/>
            <p:cNvSpPr/>
            <p:nvPr/>
          </p:nvSpPr>
          <p:spPr bwMode="auto">
            <a:xfrm>
              <a:off x="4909955" y="3087049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T6</a:t>
              </a:r>
              <a:endParaRPr lang="en-US" sz="1200" b="1" dirty="0"/>
            </a:p>
          </p:txBody>
        </p:sp>
        <p:sp>
          <p:nvSpPr>
            <p:cNvPr id="34" name="Rounded Rectangle 33"/>
            <p:cNvSpPr/>
            <p:nvPr/>
          </p:nvSpPr>
          <p:spPr bwMode="auto">
            <a:xfrm>
              <a:off x="5643454" y="2600115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T4</a:t>
              </a:r>
              <a:endParaRPr lang="en-US" sz="1200" b="1" dirty="0"/>
            </a:p>
          </p:txBody>
        </p:sp>
        <p:sp>
          <p:nvSpPr>
            <p:cNvPr id="35" name="Rounded Rectangle 34"/>
            <p:cNvSpPr/>
            <p:nvPr/>
          </p:nvSpPr>
          <p:spPr bwMode="auto">
            <a:xfrm>
              <a:off x="5623779" y="3107483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T7</a:t>
              </a:r>
              <a:endParaRPr lang="en-US" sz="1200" b="1" dirty="0"/>
            </a:p>
          </p:txBody>
        </p:sp>
        <p:sp>
          <p:nvSpPr>
            <p:cNvPr id="36" name="Rounded Rectangle 35"/>
            <p:cNvSpPr/>
            <p:nvPr/>
          </p:nvSpPr>
          <p:spPr bwMode="auto">
            <a:xfrm>
              <a:off x="6366275" y="3107483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T8</a:t>
              </a:r>
              <a:endParaRPr lang="en-US" sz="1200" b="1" dirty="0"/>
            </a:p>
          </p:txBody>
        </p:sp>
        <p:sp>
          <p:nvSpPr>
            <p:cNvPr id="37" name="Rounded Rectangle 36"/>
            <p:cNvSpPr/>
            <p:nvPr/>
          </p:nvSpPr>
          <p:spPr bwMode="auto">
            <a:xfrm>
              <a:off x="2620141" y="3082220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T3</a:t>
              </a:r>
              <a:endParaRPr lang="en-US" sz="1200" b="1" dirty="0"/>
            </a:p>
          </p:txBody>
        </p:sp>
        <p:sp>
          <p:nvSpPr>
            <p:cNvPr id="39" name="Rounded Rectangle 38"/>
            <p:cNvSpPr/>
            <p:nvPr/>
          </p:nvSpPr>
          <p:spPr bwMode="auto">
            <a:xfrm>
              <a:off x="2586370" y="3708938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T2</a:t>
              </a:r>
              <a:endParaRPr lang="en-US" sz="1200" b="1" dirty="0"/>
            </a:p>
          </p:txBody>
        </p:sp>
        <p:sp>
          <p:nvSpPr>
            <p:cNvPr id="40" name="Rounded Rectangle 39"/>
            <p:cNvSpPr/>
            <p:nvPr/>
          </p:nvSpPr>
          <p:spPr bwMode="auto">
            <a:xfrm>
              <a:off x="3884250" y="3708938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T3</a:t>
              </a:r>
              <a:endParaRPr lang="en-US" sz="1200" b="1" dirty="0"/>
            </a:p>
          </p:txBody>
        </p:sp>
        <p:sp>
          <p:nvSpPr>
            <p:cNvPr id="41" name="Rounded Rectangle 40"/>
            <p:cNvSpPr/>
            <p:nvPr/>
          </p:nvSpPr>
          <p:spPr bwMode="auto">
            <a:xfrm>
              <a:off x="5643454" y="3708938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T4</a:t>
              </a:r>
              <a:endParaRPr lang="en-US" sz="1200" b="1" baseline="-25000" dirty="0"/>
            </a:p>
          </p:txBody>
        </p:sp>
        <p:sp>
          <p:nvSpPr>
            <p:cNvPr id="42" name="Rounded Rectangle 41"/>
            <p:cNvSpPr/>
            <p:nvPr/>
          </p:nvSpPr>
          <p:spPr bwMode="auto">
            <a:xfrm>
              <a:off x="881236" y="3708938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T1</a:t>
              </a:r>
              <a:endParaRPr lang="en-US" sz="1200" b="1" dirty="0"/>
            </a:p>
          </p:txBody>
        </p:sp>
        <p:sp>
          <p:nvSpPr>
            <p:cNvPr id="46" name="Rounded Rectangle 45"/>
            <p:cNvSpPr/>
            <p:nvPr/>
          </p:nvSpPr>
          <p:spPr bwMode="auto">
            <a:xfrm>
              <a:off x="2236983" y="4423809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T3</a:t>
              </a:r>
              <a:endParaRPr lang="en-US" sz="1200" b="1" dirty="0"/>
            </a:p>
          </p:txBody>
        </p:sp>
        <p:sp>
          <p:nvSpPr>
            <p:cNvPr id="47" name="Rounded Rectangle 46"/>
            <p:cNvSpPr/>
            <p:nvPr/>
          </p:nvSpPr>
          <p:spPr bwMode="auto">
            <a:xfrm>
              <a:off x="2777949" y="4410262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T4</a:t>
              </a:r>
              <a:endParaRPr lang="en-US" sz="1200" b="1" dirty="0"/>
            </a:p>
          </p:txBody>
        </p:sp>
        <p:sp>
          <p:nvSpPr>
            <p:cNvPr id="49" name="Rounded Rectangle 48"/>
            <p:cNvSpPr/>
            <p:nvPr/>
          </p:nvSpPr>
          <p:spPr bwMode="auto">
            <a:xfrm>
              <a:off x="4001971" y="4410262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T5</a:t>
              </a:r>
              <a:endParaRPr lang="en-US" sz="1200" b="1" dirty="0"/>
            </a:p>
          </p:txBody>
        </p:sp>
        <p:sp>
          <p:nvSpPr>
            <p:cNvPr id="50" name="Rounded Rectangle 49"/>
            <p:cNvSpPr/>
            <p:nvPr/>
          </p:nvSpPr>
          <p:spPr bwMode="auto">
            <a:xfrm>
              <a:off x="4479983" y="4410262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T6</a:t>
              </a:r>
              <a:endParaRPr lang="en-US" sz="1200" b="1" dirty="0"/>
            </a:p>
          </p:txBody>
        </p:sp>
        <p:sp>
          <p:nvSpPr>
            <p:cNvPr id="51" name="Rounded Rectangle 50"/>
            <p:cNvSpPr/>
            <p:nvPr/>
          </p:nvSpPr>
          <p:spPr bwMode="auto">
            <a:xfrm>
              <a:off x="5643454" y="4418478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T7</a:t>
              </a:r>
              <a:endParaRPr lang="en-US" sz="1200" b="1" dirty="0"/>
            </a:p>
          </p:txBody>
        </p:sp>
        <p:sp>
          <p:nvSpPr>
            <p:cNvPr id="52" name="Rounded Rectangle 51"/>
            <p:cNvSpPr/>
            <p:nvPr/>
          </p:nvSpPr>
          <p:spPr bwMode="auto">
            <a:xfrm>
              <a:off x="6360633" y="4418478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T8</a:t>
              </a:r>
              <a:endParaRPr lang="en-US" sz="1200" b="1" dirty="0"/>
            </a:p>
          </p:txBody>
        </p:sp>
        <p:sp>
          <p:nvSpPr>
            <p:cNvPr id="53" name="Rounded Rectangle 52"/>
            <p:cNvSpPr/>
            <p:nvPr/>
          </p:nvSpPr>
          <p:spPr bwMode="auto">
            <a:xfrm>
              <a:off x="845415" y="4418478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T1</a:t>
              </a:r>
              <a:endParaRPr lang="en-US" sz="1200" b="1" dirty="0"/>
            </a:p>
          </p:txBody>
        </p:sp>
        <p:sp>
          <p:nvSpPr>
            <p:cNvPr id="54" name="Rounded Rectangle 53"/>
            <p:cNvSpPr/>
            <p:nvPr/>
          </p:nvSpPr>
          <p:spPr bwMode="auto">
            <a:xfrm>
              <a:off x="1449414" y="4423809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T2</a:t>
              </a:r>
              <a:endParaRPr lang="en-US" sz="1200" b="1" dirty="0"/>
            </a:p>
          </p:txBody>
        </p:sp>
        <p:cxnSp>
          <p:nvCxnSpPr>
            <p:cNvPr id="71" name="Straight Arrow Connector 70"/>
            <p:cNvCxnSpPr>
              <a:endCxn id="15" idx="0"/>
            </p:cNvCxnSpPr>
            <p:nvPr/>
          </p:nvCxnSpPr>
          <p:spPr>
            <a:xfrm flipH="1">
              <a:off x="501436" y="1652085"/>
              <a:ext cx="451471" cy="415213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Arrow Connector 71"/>
            <p:cNvCxnSpPr/>
            <p:nvPr/>
          </p:nvCxnSpPr>
          <p:spPr>
            <a:xfrm>
              <a:off x="1036994" y="2263001"/>
              <a:ext cx="0" cy="335598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Arrow Connector 91"/>
            <p:cNvCxnSpPr>
              <a:stCxn id="21" idx="2"/>
              <a:endCxn id="16" idx="0"/>
            </p:cNvCxnSpPr>
            <p:nvPr/>
          </p:nvCxnSpPr>
          <p:spPr>
            <a:xfrm flipH="1">
              <a:off x="1036994" y="1652085"/>
              <a:ext cx="35821" cy="415213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Arrow Connector 94"/>
            <p:cNvCxnSpPr>
              <a:stCxn id="27" idx="2"/>
              <a:endCxn id="28" idx="0"/>
            </p:cNvCxnSpPr>
            <p:nvPr/>
          </p:nvCxnSpPr>
          <p:spPr>
            <a:xfrm>
              <a:off x="1036994" y="2795818"/>
              <a:ext cx="0" cy="286402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Arrow Connector 97"/>
            <p:cNvCxnSpPr>
              <a:endCxn id="42" idx="0"/>
            </p:cNvCxnSpPr>
            <p:nvPr/>
          </p:nvCxnSpPr>
          <p:spPr>
            <a:xfrm>
              <a:off x="1036995" y="3286563"/>
              <a:ext cx="35820" cy="422375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Arrow Connector 100"/>
            <p:cNvCxnSpPr>
              <a:stCxn id="42" idx="2"/>
              <a:endCxn id="53" idx="0"/>
            </p:cNvCxnSpPr>
            <p:nvPr/>
          </p:nvCxnSpPr>
          <p:spPr>
            <a:xfrm flipH="1">
              <a:off x="1036994" y="3904641"/>
              <a:ext cx="35821" cy="513837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Arrow Connector 103"/>
            <p:cNvCxnSpPr>
              <a:stCxn id="27" idx="3"/>
              <a:endCxn id="29" idx="0"/>
            </p:cNvCxnSpPr>
            <p:nvPr/>
          </p:nvCxnSpPr>
          <p:spPr>
            <a:xfrm>
              <a:off x="1228573" y="2697967"/>
              <a:ext cx="365633" cy="380442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Arrow Connector 106"/>
            <p:cNvCxnSpPr>
              <a:stCxn id="42" idx="3"/>
              <a:endCxn id="54" idx="0"/>
            </p:cNvCxnSpPr>
            <p:nvPr/>
          </p:nvCxnSpPr>
          <p:spPr>
            <a:xfrm>
              <a:off x="1264394" y="3806790"/>
              <a:ext cx="376599" cy="617019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Arrow Connector 109"/>
            <p:cNvCxnSpPr>
              <a:endCxn id="26" idx="0"/>
            </p:cNvCxnSpPr>
            <p:nvPr/>
          </p:nvCxnSpPr>
          <p:spPr>
            <a:xfrm flipH="1">
              <a:off x="1594206" y="1662361"/>
              <a:ext cx="812017" cy="404937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Arrow Connector 112"/>
            <p:cNvCxnSpPr>
              <a:endCxn id="8" idx="0"/>
            </p:cNvCxnSpPr>
            <p:nvPr/>
          </p:nvCxnSpPr>
          <p:spPr>
            <a:xfrm>
              <a:off x="2655963" y="1662361"/>
              <a:ext cx="121986" cy="404937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Arrow Connector 114"/>
            <p:cNvCxnSpPr>
              <a:stCxn id="8" idx="2"/>
              <a:endCxn id="9" idx="0"/>
            </p:cNvCxnSpPr>
            <p:nvPr/>
          </p:nvCxnSpPr>
          <p:spPr>
            <a:xfrm>
              <a:off x="2777949" y="2263001"/>
              <a:ext cx="33771" cy="330235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Arrow Connector 117"/>
            <p:cNvCxnSpPr>
              <a:endCxn id="37" idx="0"/>
            </p:cNvCxnSpPr>
            <p:nvPr/>
          </p:nvCxnSpPr>
          <p:spPr>
            <a:xfrm>
              <a:off x="2808363" y="2788939"/>
              <a:ext cx="3357" cy="293281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Arrow Connector 119"/>
            <p:cNvCxnSpPr>
              <a:stCxn id="31" idx="2"/>
              <a:endCxn id="39" idx="3"/>
            </p:cNvCxnSpPr>
            <p:nvPr/>
          </p:nvCxnSpPr>
          <p:spPr>
            <a:xfrm flipH="1">
              <a:off x="2969528" y="3286563"/>
              <a:ext cx="1150681" cy="520227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Arrow Connector 121"/>
            <p:cNvCxnSpPr>
              <a:endCxn id="46" idx="0"/>
            </p:cNvCxnSpPr>
            <p:nvPr/>
          </p:nvCxnSpPr>
          <p:spPr>
            <a:xfrm flipH="1">
              <a:off x="2428562" y="3904641"/>
              <a:ext cx="166408" cy="519168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Arrow Connector 123"/>
            <p:cNvCxnSpPr>
              <a:endCxn id="47" idx="0"/>
            </p:cNvCxnSpPr>
            <p:nvPr/>
          </p:nvCxnSpPr>
          <p:spPr>
            <a:xfrm>
              <a:off x="2808363" y="3904641"/>
              <a:ext cx="161165" cy="505621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Arrow Connector 125"/>
            <p:cNvCxnSpPr>
              <a:endCxn id="31" idx="1"/>
            </p:cNvCxnSpPr>
            <p:nvPr/>
          </p:nvCxnSpPr>
          <p:spPr>
            <a:xfrm>
              <a:off x="3003299" y="2788939"/>
              <a:ext cx="925331" cy="399773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Arrow Connector 127"/>
            <p:cNvCxnSpPr>
              <a:endCxn id="11" idx="0"/>
            </p:cNvCxnSpPr>
            <p:nvPr/>
          </p:nvCxnSpPr>
          <p:spPr>
            <a:xfrm flipH="1">
              <a:off x="4118677" y="1652085"/>
              <a:ext cx="55132" cy="415213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Arrow Connector 129"/>
            <p:cNvCxnSpPr>
              <a:endCxn id="12" idx="0"/>
            </p:cNvCxnSpPr>
            <p:nvPr/>
          </p:nvCxnSpPr>
          <p:spPr>
            <a:xfrm>
              <a:off x="4326209" y="1662361"/>
              <a:ext cx="270480" cy="404937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Arrow Connector 132"/>
            <p:cNvCxnSpPr>
              <a:stCxn id="11" idx="2"/>
            </p:cNvCxnSpPr>
            <p:nvPr/>
          </p:nvCxnSpPr>
          <p:spPr>
            <a:xfrm>
              <a:off x="4118677" y="2263001"/>
              <a:ext cx="0" cy="330235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Arrow Connector 136"/>
            <p:cNvCxnSpPr>
              <a:stCxn id="12" idx="2"/>
            </p:cNvCxnSpPr>
            <p:nvPr/>
          </p:nvCxnSpPr>
          <p:spPr>
            <a:xfrm flipH="1">
              <a:off x="4326209" y="2263001"/>
              <a:ext cx="270480" cy="330235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Arrow Connector 141"/>
            <p:cNvCxnSpPr>
              <a:stCxn id="30" idx="2"/>
            </p:cNvCxnSpPr>
            <p:nvPr/>
          </p:nvCxnSpPr>
          <p:spPr>
            <a:xfrm>
              <a:off x="4213531" y="2795818"/>
              <a:ext cx="266452" cy="282591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Arrow Connector 144"/>
            <p:cNvCxnSpPr>
              <a:stCxn id="30" idx="3"/>
              <a:endCxn id="33" idx="0"/>
            </p:cNvCxnSpPr>
            <p:nvPr/>
          </p:nvCxnSpPr>
          <p:spPr>
            <a:xfrm>
              <a:off x="4405110" y="2697967"/>
              <a:ext cx="696424" cy="389082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Arrow Connector 148"/>
            <p:cNvCxnSpPr>
              <a:stCxn id="32" idx="2"/>
            </p:cNvCxnSpPr>
            <p:nvPr/>
          </p:nvCxnSpPr>
          <p:spPr>
            <a:xfrm flipH="1">
              <a:off x="4091111" y="3286563"/>
              <a:ext cx="532411" cy="406573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Arrow Connector 149"/>
            <p:cNvCxnSpPr>
              <a:endCxn id="49" idx="0"/>
            </p:cNvCxnSpPr>
            <p:nvPr/>
          </p:nvCxnSpPr>
          <p:spPr>
            <a:xfrm>
              <a:off x="4091111" y="3904641"/>
              <a:ext cx="102439" cy="505621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Arrow Connector 152"/>
            <p:cNvCxnSpPr>
              <a:stCxn id="40" idx="3"/>
              <a:endCxn id="50" idx="0"/>
            </p:cNvCxnSpPr>
            <p:nvPr/>
          </p:nvCxnSpPr>
          <p:spPr>
            <a:xfrm>
              <a:off x="4267408" y="3806790"/>
              <a:ext cx="404154" cy="603472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Arrow Connector 156"/>
            <p:cNvCxnSpPr>
              <a:endCxn id="13" idx="0"/>
            </p:cNvCxnSpPr>
            <p:nvPr/>
          </p:nvCxnSpPr>
          <p:spPr>
            <a:xfrm flipH="1">
              <a:off x="5835033" y="1652085"/>
              <a:ext cx="401858" cy="415213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Arrow Connector 161"/>
            <p:cNvCxnSpPr>
              <a:endCxn id="14" idx="0"/>
            </p:cNvCxnSpPr>
            <p:nvPr/>
          </p:nvCxnSpPr>
          <p:spPr>
            <a:xfrm flipH="1">
              <a:off x="6331412" y="1662361"/>
              <a:ext cx="57879" cy="404937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Arrow Connector 164"/>
            <p:cNvCxnSpPr>
              <a:endCxn id="34" idx="0"/>
            </p:cNvCxnSpPr>
            <p:nvPr/>
          </p:nvCxnSpPr>
          <p:spPr>
            <a:xfrm flipH="1">
              <a:off x="5835033" y="2219698"/>
              <a:ext cx="29221" cy="380417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Arrow Connector 166"/>
            <p:cNvCxnSpPr>
              <a:endCxn id="34" idx="3"/>
            </p:cNvCxnSpPr>
            <p:nvPr/>
          </p:nvCxnSpPr>
          <p:spPr>
            <a:xfrm flipH="1">
              <a:off x="6026612" y="2254029"/>
              <a:ext cx="304801" cy="443938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Arrow Connector 168"/>
            <p:cNvCxnSpPr>
              <a:endCxn id="35" idx="0"/>
            </p:cNvCxnSpPr>
            <p:nvPr/>
          </p:nvCxnSpPr>
          <p:spPr>
            <a:xfrm flipH="1">
              <a:off x="5815358" y="2795818"/>
              <a:ext cx="29222" cy="311665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Arrow Connector 171"/>
            <p:cNvCxnSpPr>
              <a:stCxn id="34" idx="3"/>
            </p:cNvCxnSpPr>
            <p:nvPr/>
          </p:nvCxnSpPr>
          <p:spPr>
            <a:xfrm>
              <a:off x="6026612" y="2697967"/>
              <a:ext cx="496380" cy="392893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Arrow Connector 173"/>
            <p:cNvCxnSpPr>
              <a:endCxn id="41" idx="0"/>
            </p:cNvCxnSpPr>
            <p:nvPr/>
          </p:nvCxnSpPr>
          <p:spPr>
            <a:xfrm flipH="1">
              <a:off x="5835033" y="3274112"/>
              <a:ext cx="1" cy="434826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Arrow Connector 175"/>
            <p:cNvCxnSpPr>
              <a:endCxn id="51" idx="0"/>
            </p:cNvCxnSpPr>
            <p:nvPr/>
          </p:nvCxnSpPr>
          <p:spPr>
            <a:xfrm>
              <a:off x="5829969" y="3904641"/>
              <a:ext cx="5064" cy="513837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Arrow Connector 177"/>
            <p:cNvCxnSpPr>
              <a:stCxn id="41" idx="3"/>
              <a:endCxn id="52" idx="0"/>
            </p:cNvCxnSpPr>
            <p:nvPr/>
          </p:nvCxnSpPr>
          <p:spPr>
            <a:xfrm>
              <a:off x="6026612" y="3806790"/>
              <a:ext cx="525600" cy="611688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1" name="TextBox 180"/>
            <p:cNvSpPr txBox="1"/>
            <p:nvPr/>
          </p:nvSpPr>
          <p:spPr>
            <a:xfrm>
              <a:off x="629515" y="1014369"/>
              <a:ext cx="8775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Core 0</a:t>
              </a:r>
              <a:endParaRPr lang="en-US" dirty="0"/>
            </a:p>
          </p:txBody>
        </p:sp>
        <p:sp>
          <p:nvSpPr>
            <p:cNvPr id="182" name="TextBox 181"/>
            <p:cNvSpPr txBox="1"/>
            <p:nvPr/>
          </p:nvSpPr>
          <p:spPr>
            <a:xfrm>
              <a:off x="2280183" y="1017964"/>
              <a:ext cx="8775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Core 1</a:t>
              </a:r>
              <a:endParaRPr lang="en-US" dirty="0"/>
            </a:p>
          </p:txBody>
        </p:sp>
        <p:sp>
          <p:nvSpPr>
            <p:cNvPr id="183" name="TextBox 182"/>
            <p:cNvSpPr txBox="1"/>
            <p:nvPr/>
          </p:nvSpPr>
          <p:spPr>
            <a:xfrm>
              <a:off x="4079385" y="1017964"/>
              <a:ext cx="8775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Core 2</a:t>
              </a:r>
              <a:endParaRPr lang="en-US" dirty="0"/>
            </a:p>
          </p:txBody>
        </p:sp>
        <p:sp>
          <p:nvSpPr>
            <p:cNvPr id="184" name="TextBox 183"/>
            <p:cNvSpPr txBox="1"/>
            <p:nvPr/>
          </p:nvSpPr>
          <p:spPr>
            <a:xfrm>
              <a:off x="5864254" y="1014369"/>
              <a:ext cx="8775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Core 3</a:t>
              </a:r>
              <a:endParaRPr lang="en-US" dirty="0"/>
            </a:p>
          </p:txBody>
        </p:sp>
        <p:cxnSp>
          <p:nvCxnSpPr>
            <p:cNvPr id="86" name="Straight Connector 85"/>
            <p:cNvCxnSpPr/>
            <p:nvPr/>
          </p:nvCxnSpPr>
          <p:spPr>
            <a:xfrm>
              <a:off x="215901" y="1841500"/>
              <a:ext cx="6667499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sysDot"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>
            <a:xfrm>
              <a:off x="215901" y="2413000"/>
              <a:ext cx="6667499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sysDot"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>
              <a:off x="215901" y="2908300"/>
              <a:ext cx="6667499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sysDot"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>
              <a:off x="221634" y="3479800"/>
              <a:ext cx="6667499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sysDot"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>
              <a:off x="221634" y="4114800"/>
              <a:ext cx="6667499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sysDot"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3" name="Group 102"/>
          <p:cNvGrpSpPr/>
          <p:nvPr/>
        </p:nvGrpSpPr>
        <p:grpSpPr>
          <a:xfrm>
            <a:off x="7645113" y="2768072"/>
            <a:ext cx="1073055" cy="542753"/>
            <a:chOff x="7581412" y="2032103"/>
            <a:chExt cx="1073055" cy="542753"/>
          </a:xfrm>
        </p:grpSpPr>
        <p:cxnSp>
          <p:nvCxnSpPr>
            <p:cNvPr id="105" name="Straight Arrow Connector 104"/>
            <p:cNvCxnSpPr/>
            <p:nvPr/>
          </p:nvCxnSpPr>
          <p:spPr>
            <a:xfrm>
              <a:off x="7791068" y="2032103"/>
              <a:ext cx="609600" cy="0"/>
            </a:xfrm>
            <a:prstGeom prst="straightConnector1">
              <a:avLst/>
            </a:prstGeom>
            <a:ln>
              <a:solidFill>
                <a:srgbClr val="7F7F7F"/>
              </a:solidFill>
              <a:prstDash val="sysDot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TextBox 105"/>
            <p:cNvSpPr txBox="1"/>
            <p:nvPr/>
          </p:nvSpPr>
          <p:spPr>
            <a:xfrm>
              <a:off x="7581412" y="2051636"/>
              <a:ext cx="107305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Kernel </a:t>
              </a:r>
            </a:p>
            <a:p>
              <a:r>
                <a:rPr lang="en-US" sz="1400" dirty="0" smtClean="0"/>
                <a:t>boundaries</a:t>
              </a:r>
              <a:endParaRPr lang="en-US" sz="1400" dirty="0"/>
            </a:p>
          </p:txBody>
        </p:sp>
      </p:grpSp>
      <p:sp>
        <p:nvSpPr>
          <p:cNvPr id="108" name="Content Placeholder 2"/>
          <p:cNvSpPr>
            <a:spLocks noGrp="1"/>
          </p:cNvSpPr>
          <p:nvPr>
            <p:ph idx="1"/>
          </p:nvPr>
        </p:nvSpPr>
        <p:spPr>
          <a:xfrm>
            <a:off x="243840" y="4924779"/>
            <a:ext cx="8686800" cy="1265168"/>
          </a:xfrm>
        </p:spPr>
        <p:txBody>
          <a:bodyPr/>
          <a:lstStyle/>
          <a:p>
            <a:r>
              <a:rPr lang="en-US" sz="2000" dirty="0" smtClean="0"/>
              <a:t>Dataflow </a:t>
            </a:r>
            <a:r>
              <a:rPr lang="en-US" sz="2000" dirty="0"/>
              <a:t>of application expressed through tasks/dependencies (Avoid explicit barriers between kernels</a:t>
            </a:r>
            <a:r>
              <a:rPr lang="en-US" sz="2000" dirty="0" smtClean="0"/>
              <a:t>)</a:t>
            </a:r>
            <a:endParaRPr lang="en-US" sz="2000" dirty="0"/>
          </a:p>
          <a:p>
            <a:r>
              <a:rPr lang="en-US" sz="2000" dirty="0" err="1"/>
              <a:t>Overdecomposition</a:t>
            </a:r>
            <a:r>
              <a:rPr lang="en-US" sz="2000" dirty="0"/>
              <a:t> of problem into tasks (# tasks &gt; #cores</a:t>
            </a:r>
            <a:r>
              <a:rPr lang="en-US" sz="2000" dirty="0" smtClean="0"/>
              <a:t>)</a:t>
            </a:r>
          </a:p>
          <a:p>
            <a:r>
              <a:rPr lang="en-US" sz="2000" dirty="0"/>
              <a:t>Tasks scheduled and moved to appropriate compute resources</a:t>
            </a:r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474859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 Parallelism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5A7B-7854-E145-92D9-B491DF4BAE2D}" type="slidenum">
              <a:rPr lang="en-US" smtClean="0"/>
              <a:pPr/>
              <a:t>5</a:t>
            </a:fld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7581412" y="2032103"/>
            <a:ext cx="1332366" cy="542753"/>
            <a:chOff x="7581412" y="2032103"/>
            <a:chExt cx="1332366" cy="542753"/>
          </a:xfrm>
        </p:grpSpPr>
        <p:cxnSp>
          <p:nvCxnSpPr>
            <p:cNvPr id="84" name="Straight Arrow Connector 83"/>
            <p:cNvCxnSpPr/>
            <p:nvPr/>
          </p:nvCxnSpPr>
          <p:spPr>
            <a:xfrm>
              <a:off x="7791068" y="2032103"/>
              <a:ext cx="609600" cy="0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7581412" y="2051636"/>
              <a:ext cx="133236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Dependency </a:t>
              </a:r>
            </a:p>
            <a:p>
              <a:r>
                <a:rPr lang="en-US" sz="1400" dirty="0" smtClean="0"/>
                <a:t>between tasks</a:t>
              </a:r>
              <a:endParaRPr lang="en-US" sz="14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22301" y="992624"/>
            <a:ext cx="6673232" cy="3833376"/>
            <a:chOff x="215901" y="992624"/>
            <a:chExt cx="6673232" cy="3833376"/>
          </a:xfrm>
        </p:grpSpPr>
        <p:sp>
          <p:nvSpPr>
            <p:cNvPr id="96" name="Rounded Rectangle 95"/>
            <p:cNvSpPr/>
            <p:nvPr/>
          </p:nvSpPr>
          <p:spPr>
            <a:xfrm>
              <a:off x="5469209" y="992624"/>
              <a:ext cx="1414191" cy="3808036"/>
            </a:xfrm>
            <a:prstGeom prst="roundRect">
              <a:avLst/>
            </a:prstGeom>
            <a:gradFill>
              <a:gsLst>
                <a:gs pos="0">
                  <a:srgbClr val="008200"/>
                </a:gs>
                <a:gs pos="100000">
                  <a:schemeClr val="bg1"/>
                </a:gs>
              </a:gsLst>
            </a:gra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ounded Rectangle 93"/>
            <p:cNvSpPr/>
            <p:nvPr/>
          </p:nvSpPr>
          <p:spPr>
            <a:xfrm>
              <a:off x="3689323" y="1014369"/>
              <a:ext cx="1654772" cy="3808036"/>
            </a:xfrm>
            <a:prstGeom prst="roundRect">
              <a:avLst/>
            </a:prstGeom>
            <a:gradFill>
              <a:gsLst>
                <a:gs pos="0">
                  <a:srgbClr val="008200"/>
                </a:gs>
                <a:gs pos="100000">
                  <a:schemeClr val="bg1"/>
                </a:gs>
              </a:gsLst>
            </a:gra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ounded Rectangle 92"/>
            <p:cNvSpPr/>
            <p:nvPr/>
          </p:nvSpPr>
          <p:spPr>
            <a:xfrm>
              <a:off x="1984334" y="1014369"/>
              <a:ext cx="1533566" cy="3808036"/>
            </a:xfrm>
            <a:prstGeom prst="roundRect">
              <a:avLst/>
            </a:prstGeom>
            <a:gradFill>
              <a:gsLst>
                <a:gs pos="0">
                  <a:srgbClr val="008200"/>
                </a:gs>
                <a:gs pos="100000">
                  <a:schemeClr val="bg1"/>
                </a:gs>
              </a:gsLst>
            </a:gra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215901" y="1017964"/>
              <a:ext cx="1654772" cy="3808036"/>
            </a:xfrm>
            <a:prstGeom prst="roundRect">
              <a:avLst/>
            </a:prstGeom>
            <a:gradFill>
              <a:gsLst>
                <a:gs pos="0">
                  <a:srgbClr val="008200"/>
                </a:gs>
                <a:gs pos="100000">
                  <a:schemeClr val="bg1"/>
                </a:gs>
              </a:gsLst>
            </a:gra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ounded Rectangle 7"/>
            <p:cNvSpPr/>
            <p:nvPr/>
          </p:nvSpPr>
          <p:spPr bwMode="auto">
            <a:xfrm>
              <a:off x="2586370" y="2067298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T4</a:t>
              </a:r>
              <a:endParaRPr lang="en-US" sz="1200" b="1" dirty="0"/>
            </a:p>
          </p:txBody>
        </p:sp>
        <p:sp>
          <p:nvSpPr>
            <p:cNvPr id="9" name="Rounded Rectangle 8"/>
            <p:cNvSpPr/>
            <p:nvPr/>
          </p:nvSpPr>
          <p:spPr bwMode="auto">
            <a:xfrm>
              <a:off x="2620141" y="2593236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T2</a:t>
              </a:r>
              <a:endParaRPr lang="en-US" sz="1200" b="1" dirty="0"/>
            </a:p>
          </p:txBody>
        </p:sp>
        <p:sp>
          <p:nvSpPr>
            <p:cNvPr id="11" name="Rounded Rectangle 10"/>
            <p:cNvSpPr/>
            <p:nvPr/>
          </p:nvSpPr>
          <p:spPr bwMode="auto">
            <a:xfrm>
              <a:off x="3927098" y="2067298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T5</a:t>
              </a:r>
              <a:endParaRPr lang="en-US" sz="1200" b="1" dirty="0"/>
            </a:p>
          </p:txBody>
        </p:sp>
        <p:sp>
          <p:nvSpPr>
            <p:cNvPr id="12" name="Rounded Rectangle 11"/>
            <p:cNvSpPr/>
            <p:nvPr/>
          </p:nvSpPr>
          <p:spPr bwMode="auto">
            <a:xfrm>
              <a:off x="4405110" y="2067298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T6</a:t>
              </a:r>
              <a:endParaRPr lang="en-US" sz="1200" b="1" dirty="0"/>
            </a:p>
          </p:txBody>
        </p:sp>
        <p:sp>
          <p:nvSpPr>
            <p:cNvPr id="13" name="Rounded Rectangle 12"/>
            <p:cNvSpPr/>
            <p:nvPr/>
          </p:nvSpPr>
          <p:spPr bwMode="auto">
            <a:xfrm>
              <a:off x="5643454" y="2067298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T7</a:t>
              </a:r>
              <a:endParaRPr lang="en-US" sz="1200" b="1" dirty="0"/>
            </a:p>
          </p:txBody>
        </p:sp>
        <p:sp>
          <p:nvSpPr>
            <p:cNvPr id="14" name="Rounded Rectangle 13"/>
            <p:cNvSpPr/>
            <p:nvPr/>
          </p:nvSpPr>
          <p:spPr bwMode="auto">
            <a:xfrm>
              <a:off x="6139833" y="2067298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T8</a:t>
              </a:r>
              <a:endParaRPr lang="en-US" sz="1200" b="1" dirty="0"/>
            </a:p>
          </p:txBody>
        </p:sp>
        <p:sp>
          <p:nvSpPr>
            <p:cNvPr id="15" name="Rounded Rectangle 14"/>
            <p:cNvSpPr/>
            <p:nvPr/>
          </p:nvSpPr>
          <p:spPr bwMode="auto">
            <a:xfrm>
              <a:off x="309857" y="2067298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T1</a:t>
              </a:r>
              <a:endParaRPr lang="en-US" sz="1200" b="1" dirty="0"/>
            </a:p>
          </p:txBody>
        </p:sp>
        <p:sp>
          <p:nvSpPr>
            <p:cNvPr id="16" name="Rounded Rectangle 15"/>
            <p:cNvSpPr/>
            <p:nvPr/>
          </p:nvSpPr>
          <p:spPr bwMode="auto">
            <a:xfrm>
              <a:off x="845415" y="2067298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T2</a:t>
              </a:r>
              <a:endParaRPr lang="en-US" sz="1200" b="1" dirty="0"/>
            </a:p>
          </p:txBody>
        </p:sp>
        <p:sp>
          <p:nvSpPr>
            <p:cNvPr id="18" name="Rounded Rectangle 17"/>
            <p:cNvSpPr/>
            <p:nvPr/>
          </p:nvSpPr>
          <p:spPr bwMode="auto">
            <a:xfrm>
              <a:off x="2406223" y="1463641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T2</a:t>
              </a:r>
              <a:endParaRPr lang="en-US" sz="1200" b="1" dirty="0"/>
            </a:p>
          </p:txBody>
        </p:sp>
        <p:sp>
          <p:nvSpPr>
            <p:cNvPr id="19" name="Rounded Rectangle 18"/>
            <p:cNvSpPr/>
            <p:nvPr/>
          </p:nvSpPr>
          <p:spPr bwMode="auto">
            <a:xfrm>
              <a:off x="4003392" y="1456382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T3</a:t>
              </a:r>
              <a:endParaRPr lang="en-US" sz="1200" b="1" dirty="0"/>
            </a:p>
          </p:txBody>
        </p:sp>
        <p:sp>
          <p:nvSpPr>
            <p:cNvPr id="20" name="Rounded Rectangle 19"/>
            <p:cNvSpPr/>
            <p:nvPr/>
          </p:nvSpPr>
          <p:spPr bwMode="auto">
            <a:xfrm>
              <a:off x="6061475" y="1466658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T4</a:t>
              </a:r>
              <a:endParaRPr lang="en-US" sz="1200" b="1" baseline="-25000" dirty="0"/>
            </a:p>
          </p:txBody>
        </p:sp>
        <p:sp>
          <p:nvSpPr>
            <p:cNvPr id="21" name="Rounded Rectangle 20"/>
            <p:cNvSpPr/>
            <p:nvPr/>
          </p:nvSpPr>
          <p:spPr bwMode="auto">
            <a:xfrm>
              <a:off x="881236" y="1456382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T1</a:t>
              </a:r>
              <a:endParaRPr lang="en-US" sz="1200" b="1" dirty="0"/>
            </a:p>
          </p:txBody>
        </p:sp>
        <p:sp>
          <p:nvSpPr>
            <p:cNvPr id="26" name="Rounded Rectangle 25"/>
            <p:cNvSpPr/>
            <p:nvPr/>
          </p:nvSpPr>
          <p:spPr bwMode="auto">
            <a:xfrm>
              <a:off x="1402627" y="2067298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T3</a:t>
              </a:r>
              <a:endParaRPr lang="en-US" sz="1200" b="1" dirty="0"/>
            </a:p>
          </p:txBody>
        </p:sp>
        <p:sp>
          <p:nvSpPr>
            <p:cNvPr id="27" name="Rounded Rectangle 26"/>
            <p:cNvSpPr/>
            <p:nvPr/>
          </p:nvSpPr>
          <p:spPr bwMode="auto">
            <a:xfrm>
              <a:off x="845415" y="2600115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T1</a:t>
              </a:r>
              <a:endParaRPr lang="en-US" sz="1200" b="1" dirty="0"/>
            </a:p>
          </p:txBody>
        </p:sp>
        <p:sp>
          <p:nvSpPr>
            <p:cNvPr id="28" name="Rounded Rectangle 27"/>
            <p:cNvSpPr/>
            <p:nvPr/>
          </p:nvSpPr>
          <p:spPr bwMode="auto">
            <a:xfrm>
              <a:off x="845415" y="3082220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T1</a:t>
              </a:r>
              <a:endParaRPr lang="en-US" sz="1200" b="1" dirty="0"/>
            </a:p>
          </p:txBody>
        </p:sp>
        <p:sp>
          <p:nvSpPr>
            <p:cNvPr id="29" name="Rounded Rectangle 28"/>
            <p:cNvSpPr/>
            <p:nvPr/>
          </p:nvSpPr>
          <p:spPr bwMode="auto">
            <a:xfrm>
              <a:off x="1402627" y="3078409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T2</a:t>
              </a:r>
              <a:endParaRPr lang="en-US" sz="1200" b="1" dirty="0"/>
            </a:p>
          </p:txBody>
        </p:sp>
        <p:sp>
          <p:nvSpPr>
            <p:cNvPr id="30" name="Rounded Rectangle 29"/>
            <p:cNvSpPr/>
            <p:nvPr/>
          </p:nvSpPr>
          <p:spPr bwMode="auto">
            <a:xfrm>
              <a:off x="4021952" y="2600115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T3</a:t>
              </a:r>
              <a:endParaRPr lang="en-US" sz="1200" b="1" dirty="0"/>
            </a:p>
          </p:txBody>
        </p:sp>
        <p:sp>
          <p:nvSpPr>
            <p:cNvPr id="31" name="Rounded Rectangle 30"/>
            <p:cNvSpPr/>
            <p:nvPr/>
          </p:nvSpPr>
          <p:spPr bwMode="auto">
            <a:xfrm>
              <a:off x="3928630" y="3090860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T4</a:t>
              </a:r>
              <a:endParaRPr lang="en-US" sz="1200" b="1" dirty="0"/>
            </a:p>
          </p:txBody>
        </p:sp>
        <p:sp>
          <p:nvSpPr>
            <p:cNvPr id="32" name="Rounded Rectangle 31"/>
            <p:cNvSpPr/>
            <p:nvPr/>
          </p:nvSpPr>
          <p:spPr bwMode="auto">
            <a:xfrm>
              <a:off x="4431943" y="3090860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T5</a:t>
              </a:r>
              <a:endParaRPr lang="en-US" sz="1200" b="1" dirty="0"/>
            </a:p>
          </p:txBody>
        </p:sp>
        <p:sp>
          <p:nvSpPr>
            <p:cNvPr id="33" name="Rounded Rectangle 32"/>
            <p:cNvSpPr/>
            <p:nvPr/>
          </p:nvSpPr>
          <p:spPr bwMode="auto">
            <a:xfrm>
              <a:off x="4909955" y="3087049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T6</a:t>
              </a:r>
              <a:endParaRPr lang="en-US" sz="1200" b="1" dirty="0"/>
            </a:p>
          </p:txBody>
        </p:sp>
        <p:sp>
          <p:nvSpPr>
            <p:cNvPr id="34" name="Rounded Rectangle 33"/>
            <p:cNvSpPr/>
            <p:nvPr/>
          </p:nvSpPr>
          <p:spPr bwMode="auto">
            <a:xfrm>
              <a:off x="5643454" y="2600115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T4</a:t>
              </a:r>
              <a:endParaRPr lang="en-US" sz="1200" b="1" dirty="0"/>
            </a:p>
          </p:txBody>
        </p:sp>
        <p:sp>
          <p:nvSpPr>
            <p:cNvPr id="35" name="Rounded Rectangle 34"/>
            <p:cNvSpPr/>
            <p:nvPr/>
          </p:nvSpPr>
          <p:spPr bwMode="auto">
            <a:xfrm>
              <a:off x="5623779" y="3107483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T7</a:t>
              </a:r>
              <a:endParaRPr lang="en-US" sz="1200" b="1" dirty="0"/>
            </a:p>
          </p:txBody>
        </p:sp>
        <p:sp>
          <p:nvSpPr>
            <p:cNvPr id="36" name="Rounded Rectangle 35"/>
            <p:cNvSpPr/>
            <p:nvPr/>
          </p:nvSpPr>
          <p:spPr bwMode="auto">
            <a:xfrm>
              <a:off x="6366275" y="3107483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T8</a:t>
              </a:r>
              <a:endParaRPr lang="en-US" sz="1200" b="1" dirty="0"/>
            </a:p>
          </p:txBody>
        </p:sp>
        <p:sp>
          <p:nvSpPr>
            <p:cNvPr id="37" name="Rounded Rectangle 36"/>
            <p:cNvSpPr/>
            <p:nvPr/>
          </p:nvSpPr>
          <p:spPr bwMode="auto">
            <a:xfrm>
              <a:off x="2620141" y="3082220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T3</a:t>
              </a:r>
              <a:endParaRPr lang="en-US" sz="1200" b="1" dirty="0"/>
            </a:p>
          </p:txBody>
        </p:sp>
        <p:sp>
          <p:nvSpPr>
            <p:cNvPr id="39" name="Rounded Rectangle 38"/>
            <p:cNvSpPr/>
            <p:nvPr/>
          </p:nvSpPr>
          <p:spPr bwMode="auto">
            <a:xfrm>
              <a:off x="2586370" y="3708938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T2</a:t>
              </a:r>
              <a:endParaRPr lang="en-US" sz="1200" b="1" dirty="0"/>
            </a:p>
          </p:txBody>
        </p:sp>
        <p:sp>
          <p:nvSpPr>
            <p:cNvPr id="40" name="Rounded Rectangle 39"/>
            <p:cNvSpPr/>
            <p:nvPr/>
          </p:nvSpPr>
          <p:spPr bwMode="auto">
            <a:xfrm>
              <a:off x="3884250" y="3708938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T3</a:t>
              </a:r>
              <a:endParaRPr lang="en-US" sz="1200" b="1" dirty="0"/>
            </a:p>
          </p:txBody>
        </p:sp>
        <p:sp>
          <p:nvSpPr>
            <p:cNvPr id="41" name="Rounded Rectangle 40"/>
            <p:cNvSpPr/>
            <p:nvPr/>
          </p:nvSpPr>
          <p:spPr bwMode="auto">
            <a:xfrm>
              <a:off x="5643454" y="3708938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T4</a:t>
              </a:r>
              <a:endParaRPr lang="en-US" sz="1200" b="1" baseline="-25000" dirty="0"/>
            </a:p>
          </p:txBody>
        </p:sp>
        <p:sp>
          <p:nvSpPr>
            <p:cNvPr id="42" name="Rounded Rectangle 41"/>
            <p:cNvSpPr/>
            <p:nvPr/>
          </p:nvSpPr>
          <p:spPr bwMode="auto">
            <a:xfrm>
              <a:off x="881236" y="3708938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T1</a:t>
              </a:r>
              <a:endParaRPr lang="en-US" sz="1200" b="1" dirty="0"/>
            </a:p>
          </p:txBody>
        </p:sp>
        <p:sp>
          <p:nvSpPr>
            <p:cNvPr id="46" name="Rounded Rectangle 45"/>
            <p:cNvSpPr/>
            <p:nvPr/>
          </p:nvSpPr>
          <p:spPr bwMode="auto">
            <a:xfrm>
              <a:off x="2236983" y="4423809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T3</a:t>
              </a:r>
              <a:endParaRPr lang="en-US" sz="1200" b="1" dirty="0"/>
            </a:p>
          </p:txBody>
        </p:sp>
        <p:sp>
          <p:nvSpPr>
            <p:cNvPr id="47" name="Rounded Rectangle 46"/>
            <p:cNvSpPr/>
            <p:nvPr/>
          </p:nvSpPr>
          <p:spPr bwMode="auto">
            <a:xfrm>
              <a:off x="2777949" y="4410262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T4</a:t>
              </a:r>
              <a:endParaRPr lang="en-US" sz="1200" b="1" dirty="0"/>
            </a:p>
          </p:txBody>
        </p:sp>
        <p:sp>
          <p:nvSpPr>
            <p:cNvPr id="49" name="Rounded Rectangle 48"/>
            <p:cNvSpPr/>
            <p:nvPr/>
          </p:nvSpPr>
          <p:spPr bwMode="auto">
            <a:xfrm>
              <a:off x="4001971" y="4410262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T5</a:t>
              </a:r>
              <a:endParaRPr lang="en-US" sz="1200" b="1" dirty="0"/>
            </a:p>
          </p:txBody>
        </p:sp>
        <p:sp>
          <p:nvSpPr>
            <p:cNvPr id="50" name="Rounded Rectangle 49"/>
            <p:cNvSpPr/>
            <p:nvPr/>
          </p:nvSpPr>
          <p:spPr bwMode="auto">
            <a:xfrm>
              <a:off x="4479983" y="4410262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T6</a:t>
              </a:r>
              <a:endParaRPr lang="en-US" sz="1200" b="1" dirty="0"/>
            </a:p>
          </p:txBody>
        </p:sp>
        <p:sp>
          <p:nvSpPr>
            <p:cNvPr id="51" name="Rounded Rectangle 50"/>
            <p:cNvSpPr/>
            <p:nvPr/>
          </p:nvSpPr>
          <p:spPr bwMode="auto">
            <a:xfrm>
              <a:off x="5643454" y="4418478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T7</a:t>
              </a:r>
              <a:endParaRPr lang="en-US" sz="1200" b="1" dirty="0"/>
            </a:p>
          </p:txBody>
        </p:sp>
        <p:sp>
          <p:nvSpPr>
            <p:cNvPr id="52" name="Rounded Rectangle 51"/>
            <p:cNvSpPr/>
            <p:nvPr/>
          </p:nvSpPr>
          <p:spPr bwMode="auto">
            <a:xfrm>
              <a:off x="6360633" y="4418478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0" tIns="45720" rIns="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T8</a:t>
              </a:r>
              <a:endParaRPr lang="en-US" sz="1200" b="1" dirty="0"/>
            </a:p>
          </p:txBody>
        </p:sp>
        <p:sp>
          <p:nvSpPr>
            <p:cNvPr id="53" name="Rounded Rectangle 52"/>
            <p:cNvSpPr/>
            <p:nvPr/>
          </p:nvSpPr>
          <p:spPr bwMode="auto">
            <a:xfrm>
              <a:off x="845415" y="4418478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T1</a:t>
              </a:r>
              <a:endParaRPr lang="en-US" sz="1200" b="1" dirty="0"/>
            </a:p>
          </p:txBody>
        </p:sp>
        <p:sp>
          <p:nvSpPr>
            <p:cNvPr id="54" name="Rounded Rectangle 53"/>
            <p:cNvSpPr/>
            <p:nvPr/>
          </p:nvSpPr>
          <p:spPr bwMode="auto">
            <a:xfrm>
              <a:off x="1449414" y="4423809"/>
              <a:ext cx="383158" cy="195703"/>
            </a:xfrm>
            <a:prstGeom prst="roundRect">
              <a:avLst/>
            </a:prstGeom>
            <a:solidFill>
              <a:srgbClr val="3366FF"/>
            </a:solidFill>
            <a:ln>
              <a:noFill/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b="1" dirty="0" smtClean="0"/>
                <a:t>T2</a:t>
              </a:r>
              <a:endParaRPr lang="en-US" sz="1200" b="1" dirty="0"/>
            </a:p>
          </p:txBody>
        </p:sp>
        <p:cxnSp>
          <p:nvCxnSpPr>
            <p:cNvPr id="71" name="Straight Arrow Connector 70"/>
            <p:cNvCxnSpPr>
              <a:endCxn id="15" idx="0"/>
            </p:cNvCxnSpPr>
            <p:nvPr/>
          </p:nvCxnSpPr>
          <p:spPr>
            <a:xfrm flipH="1">
              <a:off x="501436" y="1652085"/>
              <a:ext cx="451471" cy="415213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Arrow Connector 71"/>
            <p:cNvCxnSpPr/>
            <p:nvPr/>
          </p:nvCxnSpPr>
          <p:spPr>
            <a:xfrm>
              <a:off x="1036994" y="2263001"/>
              <a:ext cx="0" cy="335598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Arrow Connector 91"/>
            <p:cNvCxnSpPr>
              <a:stCxn id="21" idx="2"/>
              <a:endCxn id="16" idx="0"/>
            </p:cNvCxnSpPr>
            <p:nvPr/>
          </p:nvCxnSpPr>
          <p:spPr>
            <a:xfrm flipH="1">
              <a:off x="1036994" y="1652085"/>
              <a:ext cx="35821" cy="415213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Arrow Connector 94"/>
            <p:cNvCxnSpPr>
              <a:stCxn id="27" idx="2"/>
              <a:endCxn id="28" idx="0"/>
            </p:cNvCxnSpPr>
            <p:nvPr/>
          </p:nvCxnSpPr>
          <p:spPr>
            <a:xfrm>
              <a:off x="1036994" y="2795818"/>
              <a:ext cx="0" cy="286402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Arrow Connector 97"/>
            <p:cNvCxnSpPr>
              <a:endCxn id="42" idx="0"/>
            </p:cNvCxnSpPr>
            <p:nvPr/>
          </p:nvCxnSpPr>
          <p:spPr>
            <a:xfrm>
              <a:off x="1036995" y="3286563"/>
              <a:ext cx="35820" cy="422375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Arrow Connector 100"/>
            <p:cNvCxnSpPr>
              <a:stCxn id="42" idx="2"/>
              <a:endCxn id="53" idx="0"/>
            </p:cNvCxnSpPr>
            <p:nvPr/>
          </p:nvCxnSpPr>
          <p:spPr>
            <a:xfrm flipH="1">
              <a:off x="1036994" y="3904641"/>
              <a:ext cx="35821" cy="513837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Arrow Connector 103"/>
            <p:cNvCxnSpPr>
              <a:stCxn id="27" idx="3"/>
              <a:endCxn id="29" idx="0"/>
            </p:cNvCxnSpPr>
            <p:nvPr/>
          </p:nvCxnSpPr>
          <p:spPr>
            <a:xfrm>
              <a:off x="1228573" y="2697967"/>
              <a:ext cx="365633" cy="380442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Arrow Connector 106"/>
            <p:cNvCxnSpPr>
              <a:stCxn id="42" idx="3"/>
              <a:endCxn id="54" idx="0"/>
            </p:cNvCxnSpPr>
            <p:nvPr/>
          </p:nvCxnSpPr>
          <p:spPr>
            <a:xfrm>
              <a:off x="1264394" y="3806790"/>
              <a:ext cx="376599" cy="617019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Arrow Connector 109"/>
            <p:cNvCxnSpPr>
              <a:endCxn id="26" idx="0"/>
            </p:cNvCxnSpPr>
            <p:nvPr/>
          </p:nvCxnSpPr>
          <p:spPr>
            <a:xfrm flipH="1">
              <a:off x="1594206" y="1662361"/>
              <a:ext cx="812017" cy="404937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Arrow Connector 112"/>
            <p:cNvCxnSpPr>
              <a:endCxn id="8" idx="0"/>
            </p:cNvCxnSpPr>
            <p:nvPr/>
          </p:nvCxnSpPr>
          <p:spPr>
            <a:xfrm>
              <a:off x="2655963" y="1662361"/>
              <a:ext cx="121986" cy="404937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Arrow Connector 114"/>
            <p:cNvCxnSpPr>
              <a:stCxn id="8" idx="2"/>
              <a:endCxn id="9" idx="0"/>
            </p:cNvCxnSpPr>
            <p:nvPr/>
          </p:nvCxnSpPr>
          <p:spPr>
            <a:xfrm>
              <a:off x="2777949" y="2263001"/>
              <a:ext cx="33771" cy="330235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Arrow Connector 117"/>
            <p:cNvCxnSpPr>
              <a:endCxn id="37" idx="0"/>
            </p:cNvCxnSpPr>
            <p:nvPr/>
          </p:nvCxnSpPr>
          <p:spPr>
            <a:xfrm>
              <a:off x="2808363" y="2788939"/>
              <a:ext cx="3357" cy="293281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Arrow Connector 119"/>
            <p:cNvCxnSpPr>
              <a:stCxn id="31" idx="2"/>
              <a:endCxn id="39" idx="3"/>
            </p:cNvCxnSpPr>
            <p:nvPr/>
          </p:nvCxnSpPr>
          <p:spPr>
            <a:xfrm flipH="1">
              <a:off x="2969528" y="3286563"/>
              <a:ext cx="1150681" cy="520227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Arrow Connector 121"/>
            <p:cNvCxnSpPr>
              <a:endCxn id="46" idx="0"/>
            </p:cNvCxnSpPr>
            <p:nvPr/>
          </p:nvCxnSpPr>
          <p:spPr>
            <a:xfrm flipH="1">
              <a:off x="2428562" y="3904641"/>
              <a:ext cx="166408" cy="519168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Arrow Connector 123"/>
            <p:cNvCxnSpPr>
              <a:endCxn id="47" idx="0"/>
            </p:cNvCxnSpPr>
            <p:nvPr/>
          </p:nvCxnSpPr>
          <p:spPr>
            <a:xfrm>
              <a:off x="2808363" y="3904641"/>
              <a:ext cx="161165" cy="505621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Arrow Connector 125"/>
            <p:cNvCxnSpPr>
              <a:endCxn id="31" idx="1"/>
            </p:cNvCxnSpPr>
            <p:nvPr/>
          </p:nvCxnSpPr>
          <p:spPr>
            <a:xfrm>
              <a:off x="3003299" y="2788939"/>
              <a:ext cx="925331" cy="399773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Arrow Connector 127"/>
            <p:cNvCxnSpPr>
              <a:endCxn id="11" idx="0"/>
            </p:cNvCxnSpPr>
            <p:nvPr/>
          </p:nvCxnSpPr>
          <p:spPr>
            <a:xfrm flipH="1">
              <a:off x="4118677" y="1652085"/>
              <a:ext cx="55132" cy="415213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Arrow Connector 129"/>
            <p:cNvCxnSpPr>
              <a:endCxn id="12" idx="0"/>
            </p:cNvCxnSpPr>
            <p:nvPr/>
          </p:nvCxnSpPr>
          <p:spPr>
            <a:xfrm>
              <a:off x="4326209" y="1662361"/>
              <a:ext cx="270480" cy="404937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Arrow Connector 132"/>
            <p:cNvCxnSpPr>
              <a:stCxn id="11" idx="2"/>
            </p:cNvCxnSpPr>
            <p:nvPr/>
          </p:nvCxnSpPr>
          <p:spPr>
            <a:xfrm>
              <a:off x="4118677" y="2263001"/>
              <a:ext cx="0" cy="330235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Arrow Connector 136"/>
            <p:cNvCxnSpPr>
              <a:stCxn id="12" idx="2"/>
            </p:cNvCxnSpPr>
            <p:nvPr/>
          </p:nvCxnSpPr>
          <p:spPr>
            <a:xfrm flipH="1">
              <a:off x="4326209" y="2263001"/>
              <a:ext cx="270480" cy="330235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Arrow Connector 141"/>
            <p:cNvCxnSpPr>
              <a:stCxn id="30" idx="2"/>
            </p:cNvCxnSpPr>
            <p:nvPr/>
          </p:nvCxnSpPr>
          <p:spPr>
            <a:xfrm>
              <a:off x="4213531" y="2795818"/>
              <a:ext cx="266452" cy="282591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Arrow Connector 144"/>
            <p:cNvCxnSpPr>
              <a:stCxn id="30" idx="3"/>
              <a:endCxn id="33" idx="0"/>
            </p:cNvCxnSpPr>
            <p:nvPr/>
          </p:nvCxnSpPr>
          <p:spPr>
            <a:xfrm>
              <a:off x="4405110" y="2697967"/>
              <a:ext cx="696424" cy="389082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Arrow Connector 148"/>
            <p:cNvCxnSpPr>
              <a:stCxn id="32" idx="2"/>
            </p:cNvCxnSpPr>
            <p:nvPr/>
          </p:nvCxnSpPr>
          <p:spPr>
            <a:xfrm flipH="1">
              <a:off x="4091111" y="3286563"/>
              <a:ext cx="532411" cy="406573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Arrow Connector 149"/>
            <p:cNvCxnSpPr>
              <a:endCxn id="49" idx="0"/>
            </p:cNvCxnSpPr>
            <p:nvPr/>
          </p:nvCxnSpPr>
          <p:spPr>
            <a:xfrm>
              <a:off x="4091111" y="3904641"/>
              <a:ext cx="102439" cy="505621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Arrow Connector 152"/>
            <p:cNvCxnSpPr>
              <a:stCxn id="40" idx="3"/>
              <a:endCxn id="50" idx="0"/>
            </p:cNvCxnSpPr>
            <p:nvPr/>
          </p:nvCxnSpPr>
          <p:spPr>
            <a:xfrm>
              <a:off x="4267408" y="3806790"/>
              <a:ext cx="404154" cy="603472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Arrow Connector 156"/>
            <p:cNvCxnSpPr>
              <a:endCxn id="13" idx="0"/>
            </p:cNvCxnSpPr>
            <p:nvPr/>
          </p:nvCxnSpPr>
          <p:spPr>
            <a:xfrm flipH="1">
              <a:off x="5835033" y="1652085"/>
              <a:ext cx="401858" cy="415213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Arrow Connector 161"/>
            <p:cNvCxnSpPr>
              <a:endCxn id="14" idx="0"/>
            </p:cNvCxnSpPr>
            <p:nvPr/>
          </p:nvCxnSpPr>
          <p:spPr>
            <a:xfrm flipH="1">
              <a:off x="6331412" y="1662361"/>
              <a:ext cx="57879" cy="404937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Arrow Connector 164"/>
            <p:cNvCxnSpPr>
              <a:endCxn id="34" idx="0"/>
            </p:cNvCxnSpPr>
            <p:nvPr/>
          </p:nvCxnSpPr>
          <p:spPr>
            <a:xfrm flipH="1">
              <a:off x="5835033" y="2219698"/>
              <a:ext cx="29221" cy="380417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Arrow Connector 166"/>
            <p:cNvCxnSpPr>
              <a:endCxn id="34" idx="3"/>
            </p:cNvCxnSpPr>
            <p:nvPr/>
          </p:nvCxnSpPr>
          <p:spPr>
            <a:xfrm flipH="1">
              <a:off x="6026612" y="2254029"/>
              <a:ext cx="304801" cy="443938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Arrow Connector 168"/>
            <p:cNvCxnSpPr>
              <a:endCxn id="35" idx="0"/>
            </p:cNvCxnSpPr>
            <p:nvPr/>
          </p:nvCxnSpPr>
          <p:spPr>
            <a:xfrm flipH="1">
              <a:off x="5815358" y="2795818"/>
              <a:ext cx="29222" cy="311665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Arrow Connector 171"/>
            <p:cNvCxnSpPr>
              <a:stCxn id="34" idx="3"/>
            </p:cNvCxnSpPr>
            <p:nvPr/>
          </p:nvCxnSpPr>
          <p:spPr>
            <a:xfrm>
              <a:off x="6026612" y="2697967"/>
              <a:ext cx="496380" cy="392893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Arrow Connector 173"/>
            <p:cNvCxnSpPr>
              <a:endCxn id="41" idx="0"/>
            </p:cNvCxnSpPr>
            <p:nvPr/>
          </p:nvCxnSpPr>
          <p:spPr>
            <a:xfrm flipH="1">
              <a:off x="5835033" y="3274112"/>
              <a:ext cx="1" cy="434826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Arrow Connector 175"/>
            <p:cNvCxnSpPr>
              <a:endCxn id="51" idx="0"/>
            </p:cNvCxnSpPr>
            <p:nvPr/>
          </p:nvCxnSpPr>
          <p:spPr>
            <a:xfrm>
              <a:off x="5829969" y="3904641"/>
              <a:ext cx="5064" cy="513837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Arrow Connector 177"/>
            <p:cNvCxnSpPr>
              <a:stCxn id="41" idx="3"/>
              <a:endCxn id="52" idx="0"/>
            </p:cNvCxnSpPr>
            <p:nvPr/>
          </p:nvCxnSpPr>
          <p:spPr>
            <a:xfrm>
              <a:off x="6026612" y="3806790"/>
              <a:ext cx="525600" cy="611688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1" name="TextBox 180"/>
            <p:cNvSpPr txBox="1"/>
            <p:nvPr/>
          </p:nvSpPr>
          <p:spPr>
            <a:xfrm>
              <a:off x="629515" y="1014369"/>
              <a:ext cx="8775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Core 0</a:t>
              </a:r>
              <a:endParaRPr lang="en-US" dirty="0"/>
            </a:p>
          </p:txBody>
        </p:sp>
        <p:sp>
          <p:nvSpPr>
            <p:cNvPr id="182" name="TextBox 181"/>
            <p:cNvSpPr txBox="1"/>
            <p:nvPr/>
          </p:nvSpPr>
          <p:spPr>
            <a:xfrm>
              <a:off x="2280183" y="1017964"/>
              <a:ext cx="8775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Core 1</a:t>
              </a:r>
              <a:endParaRPr lang="en-US" dirty="0"/>
            </a:p>
          </p:txBody>
        </p:sp>
        <p:sp>
          <p:nvSpPr>
            <p:cNvPr id="183" name="TextBox 182"/>
            <p:cNvSpPr txBox="1"/>
            <p:nvPr/>
          </p:nvSpPr>
          <p:spPr>
            <a:xfrm>
              <a:off x="4079385" y="1017964"/>
              <a:ext cx="8775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Core 2</a:t>
              </a:r>
              <a:endParaRPr lang="en-US" dirty="0"/>
            </a:p>
          </p:txBody>
        </p:sp>
        <p:sp>
          <p:nvSpPr>
            <p:cNvPr id="184" name="TextBox 183"/>
            <p:cNvSpPr txBox="1"/>
            <p:nvPr/>
          </p:nvSpPr>
          <p:spPr>
            <a:xfrm>
              <a:off x="5864254" y="1014369"/>
              <a:ext cx="8775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Core 3</a:t>
              </a:r>
              <a:endParaRPr lang="en-US" dirty="0"/>
            </a:p>
          </p:txBody>
        </p:sp>
        <p:cxnSp>
          <p:nvCxnSpPr>
            <p:cNvPr id="86" name="Straight Connector 85"/>
            <p:cNvCxnSpPr/>
            <p:nvPr/>
          </p:nvCxnSpPr>
          <p:spPr>
            <a:xfrm>
              <a:off x="215901" y="1841500"/>
              <a:ext cx="6667499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sysDot"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>
            <a:xfrm>
              <a:off x="215901" y="2413000"/>
              <a:ext cx="6667499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sysDot"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>
              <a:off x="215901" y="2908300"/>
              <a:ext cx="6667499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sysDot"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>
              <a:off x="221634" y="3479800"/>
              <a:ext cx="6667499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sysDot"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>
              <a:off x="221634" y="4114800"/>
              <a:ext cx="6667499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sysDot"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3" name="Group 102"/>
          <p:cNvGrpSpPr/>
          <p:nvPr/>
        </p:nvGrpSpPr>
        <p:grpSpPr>
          <a:xfrm>
            <a:off x="7645113" y="2768072"/>
            <a:ext cx="1073055" cy="542753"/>
            <a:chOff x="7581412" y="2032103"/>
            <a:chExt cx="1073055" cy="542753"/>
          </a:xfrm>
        </p:grpSpPr>
        <p:cxnSp>
          <p:nvCxnSpPr>
            <p:cNvPr id="105" name="Straight Arrow Connector 104"/>
            <p:cNvCxnSpPr/>
            <p:nvPr/>
          </p:nvCxnSpPr>
          <p:spPr>
            <a:xfrm>
              <a:off x="7791068" y="2032103"/>
              <a:ext cx="609600" cy="0"/>
            </a:xfrm>
            <a:prstGeom prst="straightConnector1">
              <a:avLst/>
            </a:prstGeom>
            <a:ln>
              <a:solidFill>
                <a:srgbClr val="7F7F7F"/>
              </a:solidFill>
              <a:prstDash val="sysDot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TextBox 105"/>
            <p:cNvSpPr txBox="1"/>
            <p:nvPr/>
          </p:nvSpPr>
          <p:spPr>
            <a:xfrm>
              <a:off x="7581412" y="2051636"/>
              <a:ext cx="107305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Kernel </a:t>
              </a:r>
            </a:p>
            <a:p>
              <a:r>
                <a:rPr lang="en-US" sz="1400" dirty="0" smtClean="0"/>
                <a:t>boundaries</a:t>
              </a:r>
              <a:endParaRPr lang="en-US" sz="1400" dirty="0"/>
            </a:p>
          </p:txBody>
        </p:sp>
      </p:grpSp>
      <p:sp>
        <p:nvSpPr>
          <p:cNvPr id="109" name="Content Placeholder 2"/>
          <p:cNvSpPr>
            <a:spLocks noGrp="1"/>
          </p:cNvSpPr>
          <p:nvPr>
            <p:ph idx="1"/>
          </p:nvPr>
        </p:nvSpPr>
        <p:spPr>
          <a:xfrm>
            <a:off x="243840" y="5178777"/>
            <a:ext cx="8686800" cy="987778"/>
          </a:xfrm>
        </p:spPr>
        <p:txBody>
          <a:bodyPr/>
          <a:lstStyle/>
          <a:p>
            <a:r>
              <a:rPr lang="en-US" dirty="0" smtClean="0"/>
              <a:t>Natural </a:t>
            </a:r>
            <a:r>
              <a:rPr lang="en-US" dirty="0"/>
              <a:t>for data analytics (model intrinsically data-centric</a:t>
            </a:r>
            <a:r>
              <a:rPr lang="en-US" dirty="0" smtClean="0"/>
              <a:t>)</a:t>
            </a:r>
          </a:p>
          <a:p>
            <a:r>
              <a:rPr lang="en-US" dirty="0" smtClean="0"/>
              <a:t>Several </a:t>
            </a:r>
            <a:r>
              <a:rPr lang="en-US" dirty="0"/>
              <a:t>task parallel models/libraries: </a:t>
            </a:r>
            <a:r>
              <a:rPr lang="en-US" b="1" dirty="0"/>
              <a:t>HPX</a:t>
            </a:r>
            <a:r>
              <a:rPr lang="en-US" dirty="0"/>
              <a:t>, </a:t>
            </a:r>
            <a:r>
              <a:rPr lang="en-US" b="1" dirty="0" err="1" smtClean="0"/>
              <a:t>Kokkos</a:t>
            </a:r>
            <a:r>
              <a:rPr lang="en-US" b="1" dirty="0" smtClean="0"/>
              <a:t>/</a:t>
            </a:r>
            <a:r>
              <a:rPr lang="en-US" b="1" dirty="0" err="1" smtClean="0"/>
              <a:t>Qthreads</a:t>
            </a:r>
            <a:r>
              <a:rPr lang="en-US" dirty="0" smtClean="0"/>
              <a:t>, </a:t>
            </a:r>
            <a:r>
              <a:rPr lang="en-US" dirty="0"/>
              <a:t>Uintah</a:t>
            </a:r>
            <a:r>
              <a:rPr lang="en-US" dirty="0" smtClean="0"/>
              <a:t>, Legion, …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6306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683829" y="1293094"/>
            <a:ext cx="7979879" cy="4830616"/>
          </a:xfrm>
          <a:prstGeom prst="rect">
            <a:avLst/>
          </a:prstGeom>
          <a:ln>
            <a:noFill/>
          </a:ln>
        </p:spPr>
        <p:txBody>
          <a:bodyPr/>
          <a:lstStyle/>
          <a:p>
            <a:r>
              <a:rPr lang="en-US" dirty="0" smtClean="0"/>
              <a:t>Background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err="1" smtClean="0"/>
              <a:t>miniTri</a:t>
            </a:r>
            <a:endParaRPr lang="en-US" dirty="0" smtClean="0"/>
          </a:p>
          <a:p>
            <a:r>
              <a:rPr lang="en-US" dirty="0" smtClean="0"/>
              <a:t>Linear Algebra-Based </a:t>
            </a:r>
            <a:r>
              <a:rPr lang="en-US" dirty="0" err="1" smtClean="0"/>
              <a:t>miniTri</a:t>
            </a:r>
            <a:r>
              <a:rPr lang="en-US" dirty="0" smtClean="0"/>
              <a:t> (</a:t>
            </a:r>
            <a:r>
              <a:rPr lang="en-US" dirty="0" err="1" smtClean="0"/>
              <a:t>miniTriLA</a:t>
            </a:r>
            <a:r>
              <a:rPr lang="en-US" dirty="0" smtClean="0"/>
              <a:t>)</a:t>
            </a:r>
          </a:p>
          <a:p>
            <a:r>
              <a:rPr lang="en-US" dirty="0" smtClean="0"/>
              <a:t>Task Parallel Approach to </a:t>
            </a:r>
            <a:r>
              <a:rPr lang="en-US" dirty="0" err="1" smtClean="0"/>
              <a:t>miniTriLA</a:t>
            </a:r>
            <a:endParaRPr lang="en-US" dirty="0" smtClean="0"/>
          </a:p>
          <a:p>
            <a:r>
              <a:rPr lang="en-US" dirty="0" smtClean="0">
                <a:solidFill>
                  <a:srgbClr val="000000"/>
                </a:solidFill>
              </a:rPr>
              <a:t>Summary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Outline</a:t>
            </a:r>
            <a:endParaRPr lang="en-US" sz="3600" dirty="0"/>
          </a:p>
        </p:txBody>
      </p:sp>
      <p:sp>
        <p:nvSpPr>
          <p:cNvPr id="5" name="Right Arrow 4"/>
          <p:cNvSpPr/>
          <p:nvPr/>
        </p:nvSpPr>
        <p:spPr>
          <a:xfrm>
            <a:off x="372998" y="1873029"/>
            <a:ext cx="355236" cy="195372"/>
          </a:xfrm>
          <a:prstGeom prst="rightArrow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 bwMode="auto">
          <a:xfrm>
            <a:off x="8415444" y="6490110"/>
            <a:ext cx="6096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457200" rtl="0" eaLnBrk="1" latinLnBrk="0" hangingPunct="1">
              <a:defRPr sz="140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5E55A7B-7854-E145-92D9-B491DF4BAE2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644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miniTri</a:t>
            </a:r>
            <a:r>
              <a:rPr lang="en-US" dirty="0" smtClean="0"/>
              <a:t>: Data Analytics </a:t>
            </a:r>
            <a:r>
              <a:rPr lang="en-US" dirty="0" err="1" smtClean="0"/>
              <a:t>Miniapp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5A7B-7854-E145-92D9-B491DF4BAE2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" y="3051052"/>
            <a:ext cx="8676640" cy="1924561"/>
          </a:xfrm>
        </p:spPr>
        <p:txBody>
          <a:bodyPr/>
          <a:lstStyle/>
          <a:p>
            <a:r>
              <a:rPr lang="en-US" sz="2200" dirty="0" smtClean="0"/>
              <a:t>Triangle-based </a:t>
            </a:r>
            <a:r>
              <a:rPr lang="en-US" sz="2200" dirty="0" err="1" smtClean="0"/>
              <a:t>miniapp</a:t>
            </a:r>
            <a:r>
              <a:rPr lang="en-US" sz="2200" dirty="0" smtClean="0"/>
              <a:t> </a:t>
            </a:r>
            <a:endParaRPr lang="en-US" sz="2200" dirty="0"/>
          </a:p>
          <a:p>
            <a:r>
              <a:rPr lang="en-US" sz="2200" dirty="0" smtClean="0"/>
              <a:t>Proxy (</a:t>
            </a:r>
            <a:r>
              <a:rPr lang="en-US" sz="2200" dirty="0" err="1" smtClean="0"/>
              <a:t>Mantevo</a:t>
            </a:r>
            <a:r>
              <a:rPr lang="en-US" sz="2200" dirty="0" smtClean="0"/>
              <a:t>) for triangle based data analytics (e.g., graph noise-filtering) </a:t>
            </a:r>
          </a:p>
          <a:p>
            <a:r>
              <a:rPr lang="en-US" sz="2200" dirty="0" err="1" smtClean="0"/>
              <a:t>miniTri</a:t>
            </a:r>
            <a:r>
              <a:rPr lang="en-US" sz="2200" dirty="0" smtClean="0"/>
              <a:t> </a:t>
            </a:r>
            <a:r>
              <a:rPr lang="en-US" sz="2200" dirty="0"/>
              <a:t>Steps:</a:t>
            </a:r>
          </a:p>
          <a:p>
            <a:pPr lvl="1"/>
            <a:r>
              <a:rPr lang="en-US" sz="1800" dirty="0"/>
              <a:t>For each triangle, calculate triangle degrees for vertices and edges</a:t>
            </a:r>
          </a:p>
          <a:p>
            <a:pPr lvl="1"/>
            <a:r>
              <a:rPr lang="en-US" sz="1800" dirty="0"/>
              <a:t>For each triangle, calculate integer </a:t>
            </a:r>
            <a:r>
              <a:rPr lang="en-US" sz="1800" b="1" dirty="0"/>
              <a:t>k</a:t>
            </a:r>
            <a:r>
              <a:rPr lang="en-US" sz="1800" dirty="0"/>
              <a:t> given triangle degree info</a:t>
            </a:r>
          </a:p>
          <a:p>
            <a:endParaRPr lang="en-US" sz="2200" dirty="0" smtClean="0"/>
          </a:p>
        </p:txBody>
      </p:sp>
      <p:grpSp>
        <p:nvGrpSpPr>
          <p:cNvPr id="5" name="Group 4"/>
          <p:cNvGrpSpPr/>
          <p:nvPr/>
        </p:nvGrpSpPr>
        <p:grpSpPr>
          <a:xfrm>
            <a:off x="548640" y="911090"/>
            <a:ext cx="3281680" cy="2038619"/>
            <a:chOff x="2946400" y="1062794"/>
            <a:chExt cx="3281680" cy="2038619"/>
          </a:xfrm>
        </p:grpSpPr>
        <p:grpSp>
          <p:nvGrpSpPr>
            <p:cNvPr id="7" name="Group 6"/>
            <p:cNvGrpSpPr/>
            <p:nvPr/>
          </p:nvGrpSpPr>
          <p:grpSpPr>
            <a:xfrm>
              <a:off x="2946400" y="1062794"/>
              <a:ext cx="3281680" cy="2038619"/>
              <a:chOff x="2357120" y="1062794"/>
              <a:chExt cx="3281680" cy="2038619"/>
            </a:xfrm>
          </p:grpSpPr>
          <p:pic>
            <p:nvPicPr>
              <p:cNvPr id="14" name="Picture 13" descr="miniTriLA_graph1.pdf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57120" y="1062794"/>
                <a:ext cx="3281680" cy="2038619"/>
              </a:xfrm>
              <a:prstGeom prst="rect">
                <a:avLst/>
              </a:prstGeom>
            </p:spPr>
          </p:pic>
          <p:sp>
            <p:nvSpPr>
              <p:cNvPr id="6" name="Isosceles Triangle 5"/>
              <p:cNvSpPr/>
              <p:nvPr/>
            </p:nvSpPr>
            <p:spPr>
              <a:xfrm>
                <a:off x="3106228" y="1793240"/>
                <a:ext cx="957772" cy="259080"/>
              </a:xfrm>
              <a:prstGeom prst="triangle">
                <a:avLst/>
              </a:prstGeom>
              <a:solidFill>
                <a:srgbClr val="FF6600"/>
              </a:soli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Isosceles Triangle 15"/>
              <p:cNvSpPr/>
              <p:nvPr/>
            </p:nvSpPr>
            <p:spPr>
              <a:xfrm flipV="1">
                <a:off x="3106228" y="2148840"/>
                <a:ext cx="957772" cy="269240"/>
              </a:xfrm>
              <a:prstGeom prst="triangl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0" name="Straight Arrow Connector 9"/>
            <p:cNvCxnSpPr>
              <a:stCxn id="6" idx="5"/>
            </p:cNvCxnSpPr>
            <p:nvPr/>
          </p:nvCxnSpPr>
          <p:spPr>
            <a:xfrm flipV="1">
              <a:off x="4413837" y="1513840"/>
              <a:ext cx="462963" cy="408940"/>
            </a:xfrm>
            <a:prstGeom prst="straightConnector1">
              <a:avLst/>
            </a:prstGeom>
            <a:ln w="44450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16" idx="5"/>
            </p:cNvCxnSpPr>
            <p:nvPr/>
          </p:nvCxnSpPr>
          <p:spPr>
            <a:xfrm>
              <a:off x="4413837" y="2283460"/>
              <a:ext cx="534083" cy="419100"/>
            </a:xfrm>
            <a:prstGeom prst="straightConnector1">
              <a:avLst/>
            </a:prstGeom>
            <a:ln w="44450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4886960" y="2560320"/>
              <a:ext cx="3273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0000FF"/>
                  </a:solidFill>
                </a:rPr>
                <a:t>3</a:t>
              </a:r>
              <a:endParaRPr lang="en-US" sz="2000" b="1" dirty="0">
                <a:solidFill>
                  <a:srgbClr val="0000FF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818028" y="1283305"/>
              <a:ext cx="3273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FF6600"/>
                  </a:solidFill>
                </a:rPr>
                <a:t>3</a:t>
              </a:r>
              <a:endParaRPr lang="en-US" sz="2000" b="1" dirty="0">
                <a:solidFill>
                  <a:srgbClr val="FF6600"/>
                </a:solidFill>
              </a:endParaRPr>
            </a:p>
          </p:txBody>
        </p:sp>
      </p:grp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525326" y="5612847"/>
            <a:ext cx="8023475" cy="707886"/>
          </a:xfrm>
          <a:prstGeom prst="rect">
            <a:avLst/>
          </a:prstGeom>
          <a:solidFill>
            <a:srgbClr val="D2DDF2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6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marR="0" indent="0" algn="ctr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2000" b="1" i="0" u="none" strike="noStrike" cap="none" normalizeH="0" baseline="0">
                <a:ln>
                  <a:noFill/>
                </a:ln>
                <a:effectLst/>
                <a:latin typeface="Arial" charset="0"/>
              </a:defRPr>
            </a:lvl1pPr>
          </a:lstStyle>
          <a:p>
            <a:r>
              <a:rPr lang="en-US" dirty="0" err="1" smtClean="0"/>
              <a:t>miniTri</a:t>
            </a:r>
            <a:r>
              <a:rPr lang="en-US" dirty="0" smtClean="0"/>
              <a:t> poses different challenges than traditional data analytics </a:t>
            </a:r>
          </a:p>
          <a:p>
            <a:r>
              <a:rPr lang="en-US" dirty="0" smtClean="0"/>
              <a:t>benchmarks such as Graph 500.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462599" y="1347045"/>
            <a:ext cx="389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k</a:t>
            </a:r>
            <a:r>
              <a:rPr lang="en-US" b="1" dirty="0" smtClean="0"/>
              <a:t>: </a:t>
            </a:r>
            <a:endParaRPr lang="en-US" b="1" dirty="0"/>
          </a:p>
        </p:txBody>
      </p:sp>
      <p:pic>
        <p:nvPicPr>
          <p:cNvPr id="9" name="Picture 8" descr="k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955" y="1672712"/>
            <a:ext cx="3952845" cy="44662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016500" y="2146300"/>
            <a:ext cx="3456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Max clique size of given triangle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847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miniTri</a:t>
            </a:r>
            <a:r>
              <a:rPr lang="en-US" dirty="0" smtClean="0"/>
              <a:t>: Overview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5A7B-7854-E145-92D9-B491DF4BAE2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" y="3051052"/>
            <a:ext cx="8676640" cy="1924561"/>
          </a:xfrm>
        </p:spPr>
        <p:txBody>
          <a:bodyPr/>
          <a:lstStyle/>
          <a:p>
            <a:r>
              <a:rPr lang="en-US" sz="2200" dirty="0" smtClean="0"/>
              <a:t>Developed 12+ </a:t>
            </a:r>
            <a:r>
              <a:rPr lang="en-US" sz="2200" dirty="0"/>
              <a:t>variants </a:t>
            </a:r>
            <a:endParaRPr lang="en-US" sz="2200" dirty="0" smtClean="0"/>
          </a:p>
          <a:p>
            <a:pPr lvl="1"/>
            <a:r>
              <a:rPr lang="en-US" sz="1800" dirty="0" smtClean="0"/>
              <a:t>Different methods: buckets data structure, set intersection, linear algebra</a:t>
            </a:r>
          </a:p>
          <a:p>
            <a:pPr lvl="1"/>
            <a:r>
              <a:rPr lang="en-US" sz="1800" dirty="0" smtClean="0"/>
              <a:t>Different programming models: </a:t>
            </a:r>
            <a:r>
              <a:rPr lang="en-US" sz="1800" dirty="0" err="1" smtClean="0"/>
              <a:t>OpenMP</a:t>
            </a:r>
            <a:r>
              <a:rPr lang="en-US" sz="1800" dirty="0" smtClean="0"/>
              <a:t>, MPI, HPX, </a:t>
            </a:r>
            <a:r>
              <a:rPr lang="en-US" sz="1800" dirty="0" err="1" smtClean="0"/>
              <a:t>Kokkos</a:t>
            </a:r>
            <a:r>
              <a:rPr lang="en-US" sz="1800" dirty="0" smtClean="0"/>
              <a:t>/</a:t>
            </a:r>
            <a:r>
              <a:rPr lang="en-US" sz="1800" dirty="0" err="1" smtClean="0"/>
              <a:t>Qthreads</a:t>
            </a:r>
            <a:endParaRPr lang="en-US" sz="1800" dirty="0" smtClean="0"/>
          </a:p>
          <a:p>
            <a:r>
              <a:rPr lang="en-US" sz="2200" b="1" dirty="0" smtClean="0"/>
              <a:t>Focus of talk:</a:t>
            </a:r>
            <a:r>
              <a:rPr lang="en-US" sz="2200" dirty="0" smtClean="0"/>
              <a:t> linear algebra-based </a:t>
            </a:r>
            <a:r>
              <a:rPr lang="en-US" sz="2200" dirty="0" err="1" smtClean="0"/>
              <a:t>miniTri</a:t>
            </a:r>
            <a:endParaRPr lang="en-US" sz="2200" dirty="0" smtClean="0"/>
          </a:p>
          <a:p>
            <a:r>
              <a:rPr lang="en-US" sz="2200" dirty="0" smtClean="0"/>
              <a:t>Related triangle enumeration work</a:t>
            </a:r>
          </a:p>
          <a:p>
            <a:pPr lvl="1"/>
            <a:r>
              <a:rPr lang="en-US" sz="1800" dirty="0" smtClean="0"/>
              <a:t>Azad</a:t>
            </a:r>
            <a:r>
              <a:rPr lang="en-US" sz="1800" dirty="0"/>
              <a:t>, </a:t>
            </a:r>
            <a:r>
              <a:rPr lang="en-US" sz="1800" dirty="0" err="1" smtClean="0"/>
              <a:t>Buluç</a:t>
            </a:r>
            <a:r>
              <a:rPr lang="en-US" sz="1800" dirty="0"/>
              <a:t>, </a:t>
            </a:r>
            <a:r>
              <a:rPr lang="en-US" sz="1800" dirty="0" smtClean="0"/>
              <a:t>Gilbert</a:t>
            </a:r>
            <a:r>
              <a:rPr lang="en-US" sz="1800" dirty="0"/>
              <a:t>. </a:t>
            </a:r>
            <a:r>
              <a:rPr lang="en-US" sz="1800" dirty="0" smtClean="0"/>
              <a:t>“Parallel </a:t>
            </a:r>
            <a:r>
              <a:rPr lang="en-US" sz="1800" dirty="0"/>
              <a:t>triangle counting and enumeration using matrix </a:t>
            </a:r>
            <a:r>
              <a:rPr lang="en-US" sz="1800" dirty="0" smtClean="0"/>
              <a:t>algebra”,  </a:t>
            </a:r>
            <a:r>
              <a:rPr lang="en-US" sz="1800" i="1" dirty="0" smtClean="0"/>
              <a:t>Proc. </a:t>
            </a:r>
            <a:r>
              <a:rPr lang="en-US" sz="1800" i="1" dirty="0"/>
              <a:t>of the IPDPSW, </a:t>
            </a:r>
            <a:r>
              <a:rPr lang="en-US" sz="1800" i="1" dirty="0" smtClean="0"/>
              <a:t>GABB Workshop</a:t>
            </a:r>
            <a:r>
              <a:rPr lang="en-US" sz="1800" dirty="0" smtClean="0"/>
              <a:t>, 2015.</a:t>
            </a:r>
            <a:r>
              <a:rPr lang="en-US" sz="1800" dirty="0"/>
              <a:t>	</a:t>
            </a:r>
          </a:p>
          <a:p>
            <a:pPr lvl="1"/>
            <a:endParaRPr lang="en-US" sz="1800" dirty="0"/>
          </a:p>
        </p:txBody>
      </p:sp>
      <p:grpSp>
        <p:nvGrpSpPr>
          <p:cNvPr id="5" name="Group 4"/>
          <p:cNvGrpSpPr/>
          <p:nvPr/>
        </p:nvGrpSpPr>
        <p:grpSpPr>
          <a:xfrm>
            <a:off x="548640" y="911090"/>
            <a:ext cx="3281680" cy="2038619"/>
            <a:chOff x="2946400" y="1062794"/>
            <a:chExt cx="3281680" cy="2038619"/>
          </a:xfrm>
        </p:grpSpPr>
        <p:grpSp>
          <p:nvGrpSpPr>
            <p:cNvPr id="7" name="Group 6"/>
            <p:cNvGrpSpPr/>
            <p:nvPr/>
          </p:nvGrpSpPr>
          <p:grpSpPr>
            <a:xfrm>
              <a:off x="2946400" y="1062794"/>
              <a:ext cx="3281680" cy="2038619"/>
              <a:chOff x="2357120" y="1062794"/>
              <a:chExt cx="3281680" cy="2038619"/>
            </a:xfrm>
          </p:grpSpPr>
          <p:pic>
            <p:nvPicPr>
              <p:cNvPr id="14" name="Picture 13" descr="miniTriLA_graph1.pdf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57120" y="1062794"/>
                <a:ext cx="3281680" cy="2038619"/>
              </a:xfrm>
              <a:prstGeom prst="rect">
                <a:avLst/>
              </a:prstGeom>
            </p:spPr>
          </p:pic>
          <p:sp>
            <p:nvSpPr>
              <p:cNvPr id="6" name="Isosceles Triangle 5"/>
              <p:cNvSpPr/>
              <p:nvPr/>
            </p:nvSpPr>
            <p:spPr>
              <a:xfrm>
                <a:off x="3106228" y="1793240"/>
                <a:ext cx="957772" cy="259080"/>
              </a:xfrm>
              <a:prstGeom prst="triangle">
                <a:avLst/>
              </a:prstGeom>
              <a:solidFill>
                <a:srgbClr val="FF6600"/>
              </a:solidFill>
              <a:ln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Isosceles Triangle 15"/>
              <p:cNvSpPr/>
              <p:nvPr/>
            </p:nvSpPr>
            <p:spPr>
              <a:xfrm flipV="1">
                <a:off x="3106228" y="2148840"/>
                <a:ext cx="957772" cy="269240"/>
              </a:xfrm>
              <a:prstGeom prst="triangle">
                <a:avLst/>
              </a:prstGeom>
              <a:solidFill>
                <a:srgbClr val="0000FF"/>
              </a:solidFill>
              <a:ln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0" name="Straight Arrow Connector 9"/>
            <p:cNvCxnSpPr>
              <a:stCxn id="6" idx="5"/>
            </p:cNvCxnSpPr>
            <p:nvPr/>
          </p:nvCxnSpPr>
          <p:spPr>
            <a:xfrm flipV="1">
              <a:off x="4413837" y="1513840"/>
              <a:ext cx="462963" cy="408940"/>
            </a:xfrm>
            <a:prstGeom prst="straightConnector1">
              <a:avLst/>
            </a:prstGeom>
            <a:ln w="44450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16" idx="5"/>
            </p:cNvCxnSpPr>
            <p:nvPr/>
          </p:nvCxnSpPr>
          <p:spPr>
            <a:xfrm>
              <a:off x="4413837" y="2283460"/>
              <a:ext cx="534083" cy="419100"/>
            </a:xfrm>
            <a:prstGeom prst="straightConnector1">
              <a:avLst/>
            </a:prstGeom>
            <a:ln w="44450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4886960" y="2560320"/>
              <a:ext cx="3273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0000FF"/>
                  </a:solidFill>
                </a:rPr>
                <a:t>3</a:t>
              </a:r>
              <a:endParaRPr lang="en-US" sz="2000" b="1" dirty="0">
                <a:solidFill>
                  <a:srgbClr val="0000FF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818028" y="1283305"/>
              <a:ext cx="3273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FF6600"/>
                  </a:solidFill>
                </a:rPr>
                <a:t>3</a:t>
              </a:r>
              <a:endParaRPr lang="en-US" sz="2000" b="1" dirty="0">
                <a:solidFill>
                  <a:srgbClr val="FF6600"/>
                </a:solidFill>
              </a:endParaRPr>
            </a:p>
          </p:txBody>
        </p:sp>
      </p:grp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1031553" y="5673523"/>
            <a:ext cx="7011079" cy="707886"/>
          </a:xfrm>
          <a:prstGeom prst="rect">
            <a:avLst/>
          </a:prstGeom>
          <a:solidFill>
            <a:srgbClr val="D2DDF2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6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marR="0" indent="0" algn="ctr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2000" b="1" i="0" u="none" strike="noStrike" cap="none" normalizeH="0" baseline="0">
                <a:ln>
                  <a:noFill/>
                </a:ln>
                <a:effectLst/>
                <a:latin typeface="Arial" charset="0"/>
              </a:defRPr>
            </a:lvl1pPr>
          </a:lstStyle>
          <a:p>
            <a:r>
              <a:rPr lang="en-US" dirty="0" smtClean="0"/>
              <a:t>Challenge: Can </a:t>
            </a:r>
            <a:r>
              <a:rPr lang="en-US" dirty="0" err="1" smtClean="0"/>
              <a:t>miniTri</a:t>
            </a:r>
            <a:r>
              <a:rPr lang="en-US" dirty="0" smtClean="0"/>
              <a:t> be implemented efficiently using </a:t>
            </a:r>
          </a:p>
          <a:p>
            <a:r>
              <a:rPr lang="en-US" dirty="0" smtClean="0"/>
              <a:t>Graph BLAS-like building blocks?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462599" y="1347045"/>
            <a:ext cx="389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k</a:t>
            </a:r>
            <a:r>
              <a:rPr lang="en-US" b="1" dirty="0" smtClean="0"/>
              <a:t>:</a:t>
            </a:r>
            <a:endParaRPr lang="en-US" b="1" dirty="0"/>
          </a:p>
        </p:txBody>
      </p:sp>
      <p:pic>
        <p:nvPicPr>
          <p:cNvPr id="9" name="Picture 8" descr="k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955" y="1672712"/>
            <a:ext cx="3952845" cy="446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3209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4294967295"/>
          </p:nvPr>
        </p:nvSpPr>
        <p:spPr>
          <a:xfrm>
            <a:off x="683829" y="1293094"/>
            <a:ext cx="7979879" cy="4830616"/>
          </a:xfrm>
          <a:prstGeom prst="rect">
            <a:avLst/>
          </a:prstGeom>
          <a:ln>
            <a:noFill/>
          </a:ln>
        </p:spPr>
        <p:txBody>
          <a:bodyPr/>
          <a:lstStyle/>
          <a:p>
            <a:r>
              <a:rPr lang="en-US" dirty="0" smtClean="0"/>
              <a:t>Background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err="1" smtClean="0"/>
              <a:t>miniTri</a:t>
            </a:r>
            <a:endParaRPr lang="en-US" dirty="0" smtClean="0"/>
          </a:p>
          <a:p>
            <a:r>
              <a:rPr lang="en-US" dirty="0" smtClean="0"/>
              <a:t>Linear Algebra-Based </a:t>
            </a:r>
            <a:r>
              <a:rPr lang="en-US" dirty="0" err="1" smtClean="0"/>
              <a:t>miniTri</a:t>
            </a:r>
            <a:r>
              <a:rPr lang="en-US" dirty="0" smtClean="0"/>
              <a:t> (</a:t>
            </a:r>
            <a:r>
              <a:rPr lang="en-US" dirty="0" err="1" smtClean="0"/>
              <a:t>miniTriLA</a:t>
            </a:r>
            <a:r>
              <a:rPr lang="en-US" dirty="0" smtClean="0"/>
              <a:t>)</a:t>
            </a:r>
          </a:p>
          <a:p>
            <a:r>
              <a:rPr lang="en-US" dirty="0" smtClean="0"/>
              <a:t>Task Parallel Approach to </a:t>
            </a:r>
            <a:r>
              <a:rPr lang="en-US" dirty="0" err="1" smtClean="0"/>
              <a:t>miniTriLA</a:t>
            </a:r>
            <a:endParaRPr lang="en-US" dirty="0" smtClean="0"/>
          </a:p>
          <a:p>
            <a:r>
              <a:rPr lang="en-US" dirty="0" smtClean="0">
                <a:solidFill>
                  <a:srgbClr val="000000"/>
                </a:solidFill>
              </a:rPr>
              <a:t>Summary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Outline</a:t>
            </a:r>
            <a:endParaRPr lang="en-US" sz="3600" dirty="0"/>
          </a:p>
        </p:txBody>
      </p:sp>
      <p:sp>
        <p:nvSpPr>
          <p:cNvPr id="5" name="Right Arrow 4"/>
          <p:cNvSpPr/>
          <p:nvPr/>
        </p:nvSpPr>
        <p:spPr>
          <a:xfrm>
            <a:off x="372998" y="2317529"/>
            <a:ext cx="355236" cy="195372"/>
          </a:xfrm>
          <a:prstGeom prst="rightArrow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15444" y="6490110"/>
            <a:ext cx="609600" cy="374650"/>
          </a:xfrm>
        </p:spPr>
        <p:txBody>
          <a:bodyPr/>
          <a:lstStyle/>
          <a:p>
            <a:fld id="{A5E55A7B-7854-E145-92D9-B491DF4BAE2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307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andia_CorpPresentation_Template1">
  <a:themeElements>
    <a:clrScheme name="Sandia Brand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103160"/>
      </a:accent5>
      <a:accent6>
        <a:srgbClr val="730E00"/>
      </a:accent6>
      <a:hlink>
        <a:srgbClr val="37A6D2"/>
      </a:hlink>
      <a:folHlink>
        <a:srgbClr val="B71A2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Sandia_CorpPresentation_Template1.thmx</Template>
  <TotalTime>67374</TotalTime>
  <Words>3825</Words>
  <Application>Microsoft Macintosh PowerPoint</Application>
  <PresentationFormat>On-screen Show (4:3)</PresentationFormat>
  <Paragraphs>574</Paragraphs>
  <Slides>26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Sandia_CorpPresentation_Template1</vt:lpstr>
      <vt:lpstr>miniTri and a Task-Based Linear Algebra Building Blocks Approach for Scalable Graph Analytics</vt:lpstr>
      <vt:lpstr>Miniapps</vt:lpstr>
      <vt:lpstr>Graph BLAS</vt:lpstr>
      <vt:lpstr>Task Parallelism</vt:lpstr>
      <vt:lpstr>Task Parallelism</vt:lpstr>
      <vt:lpstr>Outline</vt:lpstr>
      <vt:lpstr>miniTri: Data Analytics Miniapp</vt:lpstr>
      <vt:lpstr>miniTri: Overview</vt:lpstr>
      <vt:lpstr>Outline</vt:lpstr>
      <vt:lpstr>Linear Algebra Based miniTri (miniTriLA)</vt:lpstr>
      <vt:lpstr>miniTriLA: Triangle Enumeration</vt:lpstr>
      <vt:lpstr>miniTriLA: Triangle Enumeration</vt:lpstr>
      <vt:lpstr>miniTriLA: Triangle Degree Calculation</vt:lpstr>
      <vt:lpstr>miniTriLA: Kcounts</vt:lpstr>
      <vt:lpstr>miniTriLA: Challenges</vt:lpstr>
      <vt:lpstr>Outline</vt:lpstr>
      <vt:lpstr>Task Parallel Approach</vt:lpstr>
      <vt:lpstr>Task Parallel Implementation</vt:lpstr>
      <vt:lpstr>Addressing Challenge #2: Storing all Triangles</vt:lpstr>
      <vt:lpstr>Outline</vt:lpstr>
      <vt:lpstr>Summary</vt:lpstr>
      <vt:lpstr>Additional Info/Resources</vt:lpstr>
      <vt:lpstr>Extra</vt:lpstr>
      <vt:lpstr>Traditional Data Parallelism</vt:lpstr>
      <vt:lpstr>kcount</vt:lpstr>
      <vt:lpstr>miniTriLA: Challenges</vt:lpstr>
    </vt:vector>
  </TitlesOfParts>
  <Company>Sandia National Labs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Vittitow, Michael P</dc:creator>
  <cp:lastModifiedBy>Wolf, Michael M</cp:lastModifiedBy>
  <cp:revision>720</cp:revision>
  <cp:lastPrinted>2015-09-01T14:52:52Z</cp:lastPrinted>
  <dcterms:created xsi:type="dcterms:W3CDTF">2011-10-03T16:15:05Z</dcterms:created>
  <dcterms:modified xsi:type="dcterms:W3CDTF">2015-09-13T14:56:59Z</dcterms:modified>
</cp:coreProperties>
</file>