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3" r:id="rId1"/>
  </p:sldMasterIdLst>
  <p:notesMasterIdLst>
    <p:notesMasterId r:id="rId31"/>
  </p:notesMasterIdLst>
  <p:handoutMasterIdLst>
    <p:handoutMasterId r:id="rId32"/>
  </p:handoutMasterIdLst>
  <p:sldIdLst>
    <p:sldId id="337" r:id="rId2"/>
    <p:sldId id="412" r:id="rId3"/>
    <p:sldId id="423" r:id="rId4"/>
    <p:sldId id="424" r:id="rId5"/>
    <p:sldId id="422" r:id="rId6"/>
    <p:sldId id="428" r:id="rId7"/>
    <p:sldId id="429" r:id="rId8"/>
    <p:sldId id="438" r:id="rId9"/>
    <p:sldId id="439" r:id="rId10"/>
    <p:sldId id="430" r:id="rId11"/>
    <p:sldId id="431" r:id="rId12"/>
    <p:sldId id="432" r:id="rId13"/>
    <p:sldId id="433" r:id="rId14"/>
    <p:sldId id="434" r:id="rId15"/>
    <p:sldId id="435" r:id="rId16"/>
    <p:sldId id="415" r:id="rId17"/>
    <p:sldId id="437" r:id="rId18"/>
    <p:sldId id="416" r:id="rId19"/>
    <p:sldId id="445" r:id="rId20"/>
    <p:sldId id="417" r:id="rId21"/>
    <p:sldId id="419" r:id="rId22"/>
    <p:sldId id="420" r:id="rId23"/>
    <p:sldId id="440" r:id="rId24"/>
    <p:sldId id="446" r:id="rId25"/>
    <p:sldId id="427" r:id="rId26"/>
    <p:sldId id="442" r:id="rId27"/>
    <p:sldId id="443" r:id="rId28"/>
    <p:sldId id="444" r:id="rId29"/>
    <p:sldId id="441"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35FF35"/>
    <a:srgbClr val="BBD2F4"/>
    <a:srgbClr val="008200"/>
    <a:srgbClr val="919191"/>
    <a:srgbClr val="00FFFF"/>
    <a:srgbClr val="102E54"/>
    <a:srgbClr val="30A6CD"/>
    <a:srgbClr val="9D8C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980" autoAdjust="0"/>
  </p:normalViewPr>
  <p:slideViewPr>
    <p:cSldViewPr snapToGrid="0" snapToObjects="1">
      <p:cViewPr>
        <p:scale>
          <a:sx n="100" d="100"/>
          <a:sy n="100" d="100"/>
        </p:scale>
        <p:origin x="-1384" y="-1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0.emf"/><Relationship Id="rId4" Type="http://schemas.openxmlformats.org/officeDocument/2006/relationships/image" Target="../media/image21.emf"/><Relationship Id="rId1" Type="http://schemas.openxmlformats.org/officeDocument/2006/relationships/image" Target="../media/image18.emf"/><Relationship Id="rId2"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02E8FA7-2F4C-5D49-9BA4-AF921E49AE74}" type="datetime1">
              <a:rPr lang="en-US" smtClean="0"/>
              <a:pPr/>
              <a:t>9/12/15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337E74-6FDC-BA4C-B798-CEB3174D958C}" type="slidenum">
              <a:rPr lang="en-US" smtClean="0"/>
              <a:pPr/>
              <a:t>‹#›</a:t>
            </a:fld>
            <a:endParaRPr lang="en-US"/>
          </a:p>
        </p:txBody>
      </p:sp>
    </p:spTree>
    <p:extLst>
      <p:ext uri="{BB962C8B-B14F-4D97-AF65-F5344CB8AC3E}">
        <p14:creationId xmlns:p14="http://schemas.microsoft.com/office/powerpoint/2010/main" val="4224349898"/>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26B0FB-EA67-3A40-825F-8F252A860502}" type="datetime1">
              <a:rPr lang="en-US" smtClean="0"/>
              <a:pPr/>
              <a:t>9/12/15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2C66A3-1D14-8C46-8C0C-97773EFB716B}" type="slidenum">
              <a:rPr lang="en-US" smtClean="0"/>
              <a:pPr/>
              <a:t>‹#›</a:t>
            </a:fld>
            <a:endParaRPr lang="en-US"/>
          </a:p>
        </p:txBody>
      </p:sp>
    </p:spTree>
    <p:extLst>
      <p:ext uri="{BB962C8B-B14F-4D97-AF65-F5344CB8AC3E}">
        <p14:creationId xmlns:p14="http://schemas.microsoft.com/office/powerpoint/2010/main" val="210733337"/>
      </p:ext>
    </p:extLst>
  </p:cSld>
  <p:clrMap bg1="lt1" tx1="dk1" bg2="lt2" tx2="dk2" accent1="accent1" accent2="accent2" accent3="accent3" accent4="accent4" accent5="accent5" accent6="accent6" hlink="hlink" folHlink="folHlink"/>
  <p:hf sldNum="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Graphs analysis</a:t>
            </a:r>
            <a:r>
              <a:rPr lang="en-US" baseline="0" dirty="0" smtClean="0"/>
              <a:t> has proven to be useful in a number of different application areas.  This reason for this is likely due to graph analytics proclivity for being able to identify patterns of coordination.  The application of graph analytics grows harder as the patterns of coordination grow more subtle and the background graph grows larger and noisier.</a:t>
            </a:r>
            <a:endParaRPr lang="en-US" dirty="0" smtClean="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2</a:t>
            </a:fld>
            <a:endParaRPr lang="en-US" altLang="en-US"/>
          </a:p>
        </p:txBody>
      </p:sp>
    </p:spTree>
    <p:extLst>
      <p:ext uri="{BB962C8B-B14F-4D97-AF65-F5344CB8AC3E}">
        <p14:creationId xmlns:p14="http://schemas.microsoft.com/office/powerpoint/2010/main" val="2491314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Total</a:t>
            </a:r>
            <a:r>
              <a:rPr lang="en-US" baseline="0" dirty="0" smtClean="0"/>
              <a:t> volume actually slightly higher than 2D Random Cartesian blocks.  However, for other problems it is often lower.</a:t>
            </a:r>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15</a:t>
            </a:fld>
            <a:endParaRPr lang="en-US" altLang="en-US"/>
          </a:p>
        </p:txBody>
      </p:sp>
    </p:spTree>
    <p:extLst>
      <p:ext uri="{BB962C8B-B14F-4D97-AF65-F5344CB8AC3E}">
        <p14:creationId xmlns:p14="http://schemas.microsoft.com/office/powerpoint/2010/main" val="3163404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6203" eaLnBrk="0" fontAlgn="base" hangingPunct="0">
              <a:spcBef>
                <a:spcPct val="30000"/>
              </a:spcBef>
              <a:spcAft>
                <a:spcPct val="0"/>
              </a:spcAft>
              <a:defRPr/>
            </a:pPr>
            <a:r>
              <a:rPr lang="en-US" dirty="0" smtClean="0"/>
              <a:t>Strong</a:t>
            </a:r>
            <a:r>
              <a:rPr lang="en-US" baseline="0" dirty="0" smtClean="0"/>
              <a:t> scaling of </a:t>
            </a:r>
            <a:r>
              <a:rPr lang="en-US" baseline="0" dirty="0" err="1" smtClean="0"/>
              <a:t>SpMV</a:t>
            </a:r>
            <a:r>
              <a:rPr lang="en-US" baseline="0" dirty="0" smtClean="0"/>
              <a:t> operation isolated from </a:t>
            </a:r>
            <a:r>
              <a:rPr lang="en-US" baseline="0" dirty="0" err="1" smtClean="0"/>
              <a:t>eigensolver</a:t>
            </a:r>
            <a:r>
              <a:rPr lang="en-US" baseline="0" dirty="0" smtClean="0"/>
              <a:t>. </a:t>
            </a:r>
            <a:r>
              <a:rPr lang="en-US" dirty="0" smtClean="0"/>
              <a:t>Even a simple 2D distribution</a:t>
            </a:r>
            <a:r>
              <a:rPr lang="en-US" baseline="0" dirty="0" smtClean="0"/>
              <a:t> can improve scalability.</a:t>
            </a:r>
            <a:endParaRPr lang="en-US" dirty="0" smtClean="0"/>
          </a:p>
          <a:p>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16</a:t>
            </a:fld>
            <a:endParaRPr lang="en-US" altLang="en-US"/>
          </a:p>
        </p:txBody>
      </p:sp>
    </p:spTree>
    <p:extLst>
      <p:ext uri="{BB962C8B-B14F-4D97-AF65-F5344CB8AC3E}">
        <p14:creationId xmlns:p14="http://schemas.microsoft.com/office/powerpoint/2010/main" val="636017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6203" eaLnBrk="0" fontAlgn="base" hangingPunct="0">
              <a:spcBef>
                <a:spcPct val="30000"/>
              </a:spcBef>
              <a:spcAft>
                <a:spcPct val="0"/>
              </a:spcAft>
              <a:defRPr/>
            </a:pPr>
            <a:r>
              <a:rPr lang="en-US" dirty="0" smtClean="0"/>
              <a:t>Even a simple 2D distribution</a:t>
            </a:r>
            <a:r>
              <a:rPr lang="en-US" baseline="0" dirty="0" smtClean="0"/>
              <a:t> can improve scalability.</a:t>
            </a:r>
            <a:endParaRPr lang="en-US" dirty="0" smtClean="0"/>
          </a:p>
          <a:p>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17</a:t>
            </a:fld>
            <a:endParaRPr lang="en-US" altLang="en-US"/>
          </a:p>
        </p:txBody>
      </p:sp>
    </p:spTree>
    <p:extLst>
      <p:ext uri="{BB962C8B-B14F-4D97-AF65-F5344CB8AC3E}">
        <p14:creationId xmlns:p14="http://schemas.microsoft.com/office/powerpoint/2010/main" val="356782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Outline</a:t>
            </a:r>
            <a:endParaRPr lang="en-US" dirty="0"/>
          </a:p>
        </p:txBody>
      </p:sp>
      <p:sp>
        <p:nvSpPr>
          <p:cNvPr id="4" name="Slide Number Placeholder 3"/>
          <p:cNvSpPr>
            <a:spLocks noGrp="1"/>
          </p:cNvSpPr>
          <p:nvPr>
            <p:ph type="sldNum" sz="quarter" idx="10"/>
          </p:nvPr>
        </p:nvSpPr>
        <p:spPr/>
        <p:txBody>
          <a:bodyPr/>
          <a:lstStyle/>
          <a:p>
            <a:fld id="{A778FBA5-F957-4CE9-A734-9CFA9C4F5603}" type="slidenum">
              <a:rPr lang="en-US" smtClean="0"/>
              <a:pPr/>
              <a:t>18</a:t>
            </a:fld>
            <a:endParaRPr lang="en-US" dirty="0"/>
          </a:p>
        </p:txBody>
      </p:sp>
    </p:spTree>
    <p:extLst>
      <p:ext uri="{BB962C8B-B14F-4D97-AF65-F5344CB8AC3E}">
        <p14:creationId xmlns:p14="http://schemas.microsoft.com/office/powerpoint/2010/main" val="1993311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Outline</a:t>
            </a:r>
            <a:endParaRPr lang="en-US" dirty="0"/>
          </a:p>
        </p:txBody>
      </p:sp>
      <p:sp>
        <p:nvSpPr>
          <p:cNvPr id="4" name="Slide Number Placeholder 3"/>
          <p:cNvSpPr>
            <a:spLocks noGrp="1"/>
          </p:cNvSpPr>
          <p:nvPr>
            <p:ph type="sldNum" sz="quarter" idx="10"/>
          </p:nvPr>
        </p:nvSpPr>
        <p:spPr/>
        <p:txBody>
          <a:bodyPr/>
          <a:lstStyle/>
          <a:p>
            <a:fld id="{A778FBA5-F957-4CE9-A734-9CFA9C4F5603}" type="slidenum">
              <a:rPr lang="en-US" smtClean="0"/>
              <a:pPr/>
              <a:t>19</a:t>
            </a:fld>
            <a:endParaRPr lang="en-US" dirty="0"/>
          </a:p>
        </p:txBody>
      </p:sp>
    </p:spTree>
    <p:extLst>
      <p:ext uri="{BB962C8B-B14F-4D97-AF65-F5344CB8AC3E}">
        <p14:creationId xmlns:p14="http://schemas.microsoft.com/office/powerpoint/2010/main" val="1993311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Outline</a:t>
            </a:r>
            <a:endParaRPr lang="en-US" dirty="0"/>
          </a:p>
        </p:txBody>
      </p:sp>
      <p:sp>
        <p:nvSpPr>
          <p:cNvPr id="4" name="Slide Number Placeholder 3"/>
          <p:cNvSpPr>
            <a:spLocks noGrp="1"/>
          </p:cNvSpPr>
          <p:nvPr>
            <p:ph type="sldNum" sz="quarter" idx="10"/>
          </p:nvPr>
        </p:nvSpPr>
        <p:spPr/>
        <p:txBody>
          <a:bodyPr/>
          <a:lstStyle/>
          <a:p>
            <a:fld id="{A778FBA5-F957-4CE9-A734-9CFA9C4F5603}" type="slidenum">
              <a:rPr lang="en-US" smtClean="0"/>
              <a:pPr/>
              <a:t>23</a:t>
            </a:fld>
            <a:endParaRPr lang="en-US" dirty="0"/>
          </a:p>
        </p:txBody>
      </p:sp>
    </p:spTree>
    <p:extLst>
      <p:ext uri="{BB962C8B-B14F-4D97-AF65-F5344CB8AC3E}">
        <p14:creationId xmlns:p14="http://schemas.microsoft.com/office/powerpoint/2010/main" val="1993311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Outline</a:t>
            </a:r>
            <a:endParaRPr lang="en-US" dirty="0"/>
          </a:p>
        </p:txBody>
      </p:sp>
      <p:sp>
        <p:nvSpPr>
          <p:cNvPr id="4" name="Slide Number Placeholder 3"/>
          <p:cNvSpPr>
            <a:spLocks noGrp="1"/>
          </p:cNvSpPr>
          <p:nvPr>
            <p:ph type="sldNum" sz="quarter" idx="10"/>
          </p:nvPr>
        </p:nvSpPr>
        <p:spPr/>
        <p:txBody>
          <a:bodyPr/>
          <a:lstStyle/>
          <a:p>
            <a:fld id="{A778FBA5-F957-4CE9-A734-9CFA9C4F5603}" type="slidenum">
              <a:rPr lang="en-US" smtClean="0"/>
              <a:pPr/>
              <a:t>24</a:t>
            </a:fld>
            <a:endParaRPr lang="en-US" dirty="0"/>
          </a:p>
        </p:txBody>
      </p:sp>
    </p:spTree>
    <p:extLst>
      <p:ext uri="{BB962C8B-B14F-4D97-AF65-F5344CB8AC3E}">
        <p14:creationId xmlns:p14="http://schemas.microsoft.com/office/powerpoint/2010/main" val="1993311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Summary.</a:t>
            </a:r>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29</a:t>
            </a:fld>
            <a:endParaRPr lang="en-US" altLang="en-US"/>
          </a:p>
        </p:txBody>
      </p:sp>
    </p:spTree>
    <p:extLst>
      <p:ext uri="{BB962C8B-B14F-4D97-AF65-F5344CB8AC3E}">
        <p14:creationId xmlns:p14="http://schemas.microsoft.com/office/powerpoint/2010/main" val="402774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graph analytics I’ll discuss here are part of an</a:t>
            </a:r>
            <a:r>
              <a:rPr lang="en-US" baseline="0" dirty="0" smtClean="0"/>
              <a:t> effort at MIT-LL called Signal Processing for Graphs.  This effort attempts to enable signal processing concepts to be applied to graph data</a:t>
            </a:r>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3</a:t>
            </a:fld>
            <a:endParaRPr lang="en-US" altLang="en-US"/>
          </a:p>
        </p:txBody>
      </p:sp>
    </p:spTree>
    <p:extLst>
      <p:ext uri="{BB962C8B-B14F-4D97-AF65-F5344CB8AC3E}">
        <p14:creationId xmlns:p14="http://schemas.microsoft.com/office/powerpoint/2010/main" val="3719380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Dimensionality reduction stages</a:t>
            </a:r>
            <a:r>
              <a:rPr lang="en-US" baseline="0" dirty="0" smtClean="0"/>
              <a:t> dominate the computation in the graph analytic processing chain.  Eigen decomposition is a key computational kernel in this processing chain.</a:t>
            </a:r>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4</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Outline</a:t>
            </a:r>
            <a:endParaRPr lang="en-US" dirty="0"/>
          </a:p>
        </p:txBody>
      </p:sp>
      <p:sp>
        <p:nvSpPr>
          <p:cNvPr id="4" name="Slide Number Placeholder 3"/>
          <p:cNvSpPr>
            <a:spLocks noGrp="1"/>
          </p:cNvSpPr>
          <p:nvPr>
            <p:ph type="sldNum" sz="quarter" idx="10"/>
          </p:nvPr>
        </p:nvSpPr>
        <p:spPr/>
        <p:txBody>
          <a:bodyPr/>
          <a:lstStyle/>
          <a:p>
            <a:fld id="{A778FBA5-F957-4CE9-A734-9CFA9C4F5603}" type="slidenum">
              <a:rPr lang="en-US" smtClean="0"/>
              <a:pPr/>
              <a:t>5</a:t>
            </a:fld>
            <a:endParaRPr lang="en-US" dirty="0"/>
          </a:p>
        </p:txBody>
      </p:sp>
    </p:spTree>
    <p:extLst>
      <p:ext uri="{BB962C8B-B14F-4D97-AF65-F5344CB8AC3E}">
        <p14:creationId xmlns:p14="http://schemas.microsoft.com/office/powerpoint/2010/main" val="1993311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Weak</a:t>
            </a:r>
            <a:r>
              <a:rPr lang="en-US" baseline="0" dirty="0" smtClean="0"/>
              <a:t> scaling on Hopper. Up to 4 billion vertex graph!</a:t>
            </a:r>
          </a:p>
          <a:p>
            <a:endParaRPr lang="en-US" baseline="0" dirty="0" smtClean="0"/>
          </a:p>
          <a:p>
            <a:r>
              <a:rPr lang="en-US" baseline="0" dirty="0" smtClean="0"/>
              <a:t>For a weak scaling study, the amount of memory per core is kept constant as we increase the number of cores.</a:t>
            </a:r>
          </a:p>
          <a:p>
            <a:r>
              <a:rPr lang="en-US" baseline="0" dirty="0" smtClean="0"/>
              <a:t>The hope with a weak scaling study, the execution will remain constant as the number of cores are increased.  For many sparse problems, this </a:t>
            </a:r>
          </a:p>
          <a:p>
            <a:r>
              <a:rPr lang="en-US" baseline="0" dirty="0" smtClean="0"/>
              <a:t>may not be possible. </a:t>
            </a:r>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8</a:t>
            </a:fld>
            <a:endParaRPr lang="en-US" altLang="en-US"/>
          </a:p>
        </p:txBody>
      </p:sp>
    </p:spTree>
    <p:extLst>
      <p:ext uri="{BB962C8B-B14F-4D97-AF65-F5344CB8AC3E}">
        <p14:creationId xmlns:p14="http://schemas.microsoft.com/office/powerpoint/2010/main" val="3716048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Strong scaling result for </a:t>
            </a:r>
            <a:r>
              <a:rPr lang="en-US" dirty="0" err="1" smtClean="0"/>
              <a:t>SpMV</a:t>
            </a:r>
            <a:r>
              <a:rPr lang="en-US" dirty="0" smtClean="0"/>
              <a:t> kernel on </a:t>
            </a:r>
            <a:r>
              <a:rPr lang="en-US" dirty="0" err="1" smtClean="0"/>
              <a:t>LLGrid</a:t>
            </a:r>
            <a:r>
              <a:rPr lang="en-US" dirty="0" smtClean="0"/>
              <a:t>.  Performance degrades as the number of cores is increased beyond a certain</a:t>
            </a:r>
            <a:r>
              <a:rPr lang="en-US" baseline="0" dirty="0" smtClean="0"/>
              <a:t> point (64).</a:t>
            </a:r>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9</a:t>
            </a:fld>
            <a:endParaRPr lang="en-US" altLang="en-US"/>
          </a:p>
        </p:txBody>
      </p:sp>
    </p:spTree>
    <p:extLst>
      <p:ext uri="{BB962C8B-B14F-4D97-AF65-F5344CB8AC3E}">
        <p14:creationId xmlns:p14="http://schemas.microsoft.com/office/powerpoint/2010/main" val="2254868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Communication pattern for </a:t>
            </a:r>
            <a:r>
              <a:rPr lang="en-US" dirty="0" err="1" smtClean="0"/>
              <a:t>SpMV</a:t>
            </a:r>
            <a:r>
              <a:rPr lang="en-US" baseline="0" dirty="0" smtClean="0"/>
              <a:t> operation resulting from 1D Block Partitioning of 2D finite difference matrix.</a:t>
            </a:r>
          </a:p>
          <a:p>
            <a:r>
              <a:rPr lang="en-US" baseline="0" dirty="0" smtClean="0"/>
              <a:t>These very regular matrices have very nice properties to obtain good parallel performance.</a:t>
            </a:r>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10</a:t>
            </a:fld>
            <a:endParaRPr lang="en-US" altLang="en-US"/>
          </a:p>
        </p:txBody>
      </p:sp>
    </p:spTree>
    <p:extLst>
      <p:ext uri="{BB962C8B-B14F-4D97-AF65-F5344CB8AC3E}">
        <p14:creationId xmlns:p14="http://schemas.microsoft.com/office/powerpoint/2010/main" val="52311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Communication pattern for </a:t>
            </a:r>
            <a:r>
              <a:rPr lang="en-US" dirty="0" err="1" smtClean="0"/>
              <a:t>SpMV</a:t>
            </a:r>
            <a:r>
              <a:rPr lang="en-US" baseline="0" dirty="0" smtClean="0"/>
              <a:t> operation resulting from 1D Random Partitioning of </a:t>
            </a:r>
            <a:r>
              <a:rPr lang="en-US" baseline="0" dirty="0" err="1" smtClean="0"/>
              <a:t>rmat</a:t>
            </a:r>
            <a:r>
              <a:rPr lang="en-US" baseline="0" dirty="0" smtClean="0"/>
              <a:t> matrix.</a:t>
            </a:r>
          </a:p>
          <a:p>
            <a:r>
              <a:rPr lang="en-US" baseline="0" dirty="0" smtClean="0"/>
              <a:t>These power-law graph matrices have very challenging properties that makes obtaining good parallel performance difficult.</a:t>
            </a:r>
          </a:p>
          <a:p>
            <a:r>
              <a:rPr lang="en-US" dirty="0" smtClean="0"/>
              <a:t>Important</a:t>
            </a:r>
            <a:r>
              <a:rPr lang="en-US" baseline="0" dirty="0" smtClean="0"/>
              <a:t> to note is the all-to-all communication.  This can be prohibitively expensive for large numbers of processes.</a:t>
            </a:r>
          </a:p>
          <a:p>
            <a:r>
              <a:rPr lang="en-US" baseline="0" dirty="0" smtClean="0"/>
              <a:t>Random partitioning (compared to block) “</a:t>
            </a:r>
            <a:r>
              <a:rPr lang="en-US" baseline="0" dirty="0" err="1" smtClean="0"/>
              <a:t>smooths</a:t>
            </a:r>
            <a:r>
              <a:rPr lang="en-US" baseline="0" dirty="0" smtClean="0"/>
              <a:t>” out the communication hot spots and improves the computational load balance.</a:t>
            </a:r>
            <a:endParaRPr lang="en-US" dirty="0" smtClean="0"/>
          </a:p>
          <a:p>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11</a:t>
            </a:fld>
            <a:endParaRPr lang="en-US" altLang="en-US"/>
          </a:p>
        </p:txBody>
      </p:sp>
    </p:spTree>
    <p:extLst>
      <p:ext uri="{BB962C8B-B14F-4D97-AF65-F5344CB8AC3E}">
        <p14:creationId xmlns:p14="http://schemas.microsoft.com/office/powerpoint/2010/main" val="1465589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r>
              <a:rPr lang="en-US" dirty="0" smtClean="0">
                <a:latin typeface="Times New Roman"/>
                <a:cs typeface="Times New Roman"/>
              </a:rPr>
              <a:t>1D partitioning tends</a:t>
            </a:r>
            <a:r>
              <a:rPr lang="en-US" baseline="0" dirty="0" smtClean="0">
                <a:latin typeface="Times New Roman"/>
                <a:cs typeface="Times New Roman"/>
              </a:rPr>
              <a:t> not to not be scalable for these power law graph matrices.</a:t>
            </a:r>
          </a:p>
          <a:p>
            <a:pPr>
              <a:spcBef>
                <a:spcPct val="20000"/>
              </a:spcBef>
            </a:pPr>
            <a:r>
              <a:rPr lang="en-US" baseline="0" dirty="0" smtClean="0">
                <a:latin typeface="Times New Roman"/>
                <a:cs typeface="Times New Roman"/>
              </a:rPr>
              <a:t>Alternatively, we can try 2D partitioning, where entire rows/</a:t>
            </a:r>
            <a:r>
              <a:rPr lang="en-US" baseline="0" dirty="0" err="1" smtClean="0">
                <a:latin typeface="Times New Roman"/>
                <a:cs typeface="Times New Roman"/>
              </a:rPr>
              <a:t>colums</a:t>
            </a:r>
            <a:r>
              <a:rPr lang="en-US" baseline="0" dirty="0" smtClean="0">
                <a:latin typeface="Times New Roman"/>
                <a:cs typeface="Times New Roman"/>
              </a:rPr>
              <a:t> are no longer</a:t>
            </a:r>
          </a:p>
          <a:p>
            <a:pPr>
              <a:spcBef>
                <a:spcPct val="20000"/>
              </a:spcBef>
            </a:pPr>
            <a:r>
              <a:rPr lang="en-US" baseline="0" dirty="0" smtClean="0">
                <a:latin typeface="Times New Roman"/>
                <a:cs typeface="Times New Roman"/>
              </a:rPr>
              <a:t>assigned to a particular process.  More flexibility</a:t>
            </a:r>
          </a:p>
          <a:p>
            <a:pPr>
              <a:spcBef>
                <a:spcPct val="20000"/>
              </a:spcBef>
            </a:pPr>
            <a:endParaRPr lang="en-US" baseline="0" dirty="0" smtClean="0">
              <a:latin typeface="Times New Roman"/>
              <a:cs typeface="Times New Roman"/>
            </a:endParaRPr>
          </a:p>
          <a:p>
            <a:pPr>
              <a:spcBef>
                <a:spcPct val="20000"/>
              </a:spcBef>
            </a:pPr>
            <a:r>
              <a:rPr lang="en-US" baseline="0" dirty="0" smtClean="0">
                <a:latin typeface="Times New Roman"/>
                <a:cs typeface="Times New Roman"/>
              </a:rPr>
              <a:t>Several 2D methods have been developed: fine-grain </a:t>
            </a:r>
            <a:r>
              <a:rPr lang="en-US" baseline="0" dirty="0" err="1" smtClean="0">
                <a:latin typeface="Times New Roman"/>
                <a:cs typeface="Times New Roman"/>
              </a:rPr>
              <a:t>hypergraph</a:t>
            </a:r>
            <a:r>
              <a:rPr lang="en-US" baseline="0" dirty="0" smtClean="0">
                <a:latin typeface="Times New Roman"/>
                <a:cs typeface="Times New Roman"/>
              </a:rPr>
              <a:t>, </a:t>
            </a:r>
            <a:r>
              <a:rPr lang="en-US" baseline="0" dirty="0" err="1" smtClean="0">
                <a:latin typeface="Times New Roman"/>
                <a:cs typeface="Times New Roman"/>
              </a:rPr>
              <a:t>Mondriaan</a:t>
            </a:r>
            <a:r>
              <a:rPr lang="en-US" baseline="0" dirty="0" smtClean="0">
                <a:latin typeface="Times New Roman"/>
                <a:cs typeface="Times New Roman"/>
              </a:rPr>
              <a:t>, coarse-grain, etc.</a:t>
            </a:r>
            <a:endParaRPr lang="en-US" dirty="0" smtClean="0">
              <a:latin typeface="Times New Roman"/>
              <a:cs typeface="Times New Roman"/>
            </a:endParaRPr>
          </a:p>
          <a:p>
            <a:pPr>
              <a:spcBef>
                <a:spcPct val="20000"/>
              </a:spcBef>
            </a:pPr>
            <a:endParaRPr lang="en-US" dirty="0" smtClean="0">
              <a:latin typeface="Times New Roman"/>
              <a:cs typeface="Times New Roman"/>
            </a:endParaRPr>
          </a:p>
          <a:p>
            <a:pPr>
              <a:spcBef>
                <a:spcPct val="20000"/>
              </a:spcBef>
            </a:pPr>
            <a:endParaRPr lang="en-US" dirty="0" smtClean="0">
              <a:latin typeface="Times New Roman"/>
              <a:cs typeface="Times New Roman"/>
            </a:endParaRPr>
          </a:p>
          <a:p>
            <a:pPr>
              <a:spcBef>
                <a:spcPct val="20000"/>
              </a:spcBef>
            </a:pPr>
            <a:endParaRPr lang="en-US" dirty="0" smtClean="0">
              <a:latin typeface="Times New Roman"/>
              <a:cs typeface="Times New Roman"/>
            </a:endParaRPr>
          </a:p>
          <a:p>
            <a:pPr>
              <a:spcBef>
                <a:spcPct val="20000"/>
              </a:spcBef>
            </a:pPr>
            <a:r>
              <a:rPr lang="en-US" dirty="0" err="1" smtClean="0">
                <a:latin typeface="Times New Roman"/>
                <a:cs typeface="Times New Roman"/>
              </a:rPr>
              <a:t>Mondriaan</a:t>
            </a:r>
            <a:r>
              <a:rPr lang="en-US" dirty="0" smtClean="0">
                <a:latin typeface="Times New Roman"/>
                <a:cs typeface="Times New Roman"/>
              </a:rPr>
              <a:t> (</a:t>
            </a:r>
            <a:r>
              <a:rPr lang="en-US" dirty="0" err="1" smtClean="0">
                <a:latin typeface="Times New Roman"/>
                <a:cs typeface="Times New Roman"/>
              </a:rPr>
              <a:t>Vastenhouw</a:t>
            </a:r>
            <a:r>
              <a:rPr lang="en-US" dirty="0" smtClean="0">
                <a:latin typeface="Times New Roman"/>
                <a:cs typeface="Times New Roman"/>
              </a:rPr>
              <a:t> and </a:t>
            </a:r>
            <a:r>
              <a:rPr lang="en-US" dirty="0" err="1" smtClean="0">
                <a:latin typeface="Times New Roman"/>
                <a:cs typeface="Times New Roman"/>
              </a:rPr>
              <a:t>Bisseling</a:t>
            </a:r>
            <a:r>
              <a:rPr lang="en-US" dirty="0" smtClean="0">
                <a:latin typeface="Times New Roman"/>
                <a:cs typeface="Times New Roman"/>
              </a:rPr>
              <a:t>) (2005)</a:t>
            </a:r>
          </a:p>
          <a:p>
            <a:pPr marL="668219" lvl="1" indent="-224297">
              <a:spcBef>
                <a:spcPct val="20000"/>
              </a:spcBef>
              <a:buFontTx/>
              <a:buChar char="•"/>
            </a:pPr>
            <a:r>
              <a:rPr lang="en-US" dirty="0" smtClean="0">
                <a:latin typeface="Times New Roman"/>
                <a:cs typeface="Times New Roman"/>
              </a:rPr>
              <a:t>Recursive bisection </a:t>
            </a:r>
            <a:r>
              <a:rPr lang="en-US" dirty="0" err="1" smtClean="0">
                <a:latin typeface="Times New Roman"/>
                <a:cs typeface="Times New Roman"/>
              </a:rPr>
              <a:t>hypergraph</a:t>
            </a:r>
            <a:r>
              <a:rPr lang="en-US" dirty="0" smtClean="0">
                <a:latin typeface="Times New Roman"/>
                <a:cs typeface="Times New Roman"/>
              </a:rPr>
              <a:t> partitioning</a:t>
            </a:r>
          </a:p>
          <a:p>
            <a:pPr marL="668219" lvl="1" indent="-224297">
              <a:spcBef>
                <a:spcPct val="20000"/>
              </a:spcBef>
              <a:buFontTx/>
              <a:buChar char="•"/>
            </a:pPr>
            <a:r>
              <a:rPr lang="en-US" dirty="0" smtClean="0">
                <a:latin typeface="Times New Roman"/>
                <a:cs typeface="Times New Roman"/>
              </a:rPr>
              <a:t>Each level: 1D row or column partitioning</a:t>
            </a:r>
          </a:p>
          <a:p>
            <a:pPr marL="668219" lvl="1" indent="-224297">
              <a:spcBef>
                <a:spcPct val="20000"/>
              </a:spcBef>
              <a:buFontTx/>
              <a:buChar char="•"/>
            </a:pPr>
            <a:endParaRPr lang="en-US" dirty="0" smtClean="0">
              <a:latin typeface="Times New Roman"/>
              <a:cs typeface="Times New Roman"/>
            </a:endParaRPr>
          </a:p>
          <a:p>
            <a:r>
              <a:rPr lang="en-US" dirty="0" smtClean="0">
                <a:latin typeface="Times New Roman"/>
                <a:ea typeface="ＭＳ Ｐゴシック" charset="0"/>
                <a:cs typeface="Times New Roman"/>
              </a:rPr>
              <a:t>Many other methods</a:t>
            </a:r>
          </a:p>
          <a:p>
            <a:endParaRPr lang="en-US" dirty="0" smtClean="0"/>
          </a:p>
          <a:p>
            <a:endParaRPr lang="en-US" dirty="0" smtClean="0"/>
          </a:p>
          <a:p>
            <a:r>
              <a:rPr lang="en-US" dirty="0" smtClean="0"/>
              <a:t>An important class of 2D methods are</a:t>
            </a:r>
            <a:r>
              <a:rPr lang="en-US" baseline="0" dirty="0" smtClean="0"/>
              <a:t> the “2D Cartesian” type methods that</a:t>
            </a:r>
          </a:p>
          <a:p>
            <a:r>
              <a:rPr lang="en-US" baseline="0" dirty="0" smtClean="0"/>
              <a:t>bound the number of messages communicated in the resulting </a:t>
            </a:r>
            <a:r>
              <a:rPr lang="en-US" baseline="0" dirty="0" err="1" smtClean="0"/>
              <a:t>SpMV</a:t>
            </a:r>
            <a:r>
              <a:rPr lang="en-US" baseline="0" dirty="0" smtClean="0"/>
              <a:t> operation.</a:t>
            </a:r>
            <a:endParaRPr lang="en-US" dirty="0" smtClean="0"/>
          </a:p>
          <a:p>
            <a:endParaRPr lang="en-US" dirty="0" smtClean="0"/>
          </a:p>
          <a:p>
            <a:r>
              <a:rPr lang="en-US" dirty="0" smtClean="0"/>
              <a:t>Coarse-grain </a:t>
            </a:r>
            <a:r>
              <a:rPr lang="en-US" dirty="0" err="1" smtClean="0"/>
              <a:t>hypergraph</a:t>
            </a:r>
            <a:r>
              <a:rPr lang="en-US" dirty="0" smtClean="0"/>
              <a:t> partitioning also</a:t>
            </a:r>
            <a:r>
              <a:rPr lang="en-US" baseline="0" dirty="0" smtClean="0"/>
              <a:t> falls into this category.</a:t>
            </a:r>
            <a:endParaRPr lang="en-US" dirty="0"/>
          </a:p>
        </p:txBody>
      </p:sp>
      <p:sp>
        <p:nvSpPr>
          <p:cNvPr id="4" name="Slide Number Placeholder 3"/>
          <p:cNvSpPr>
            <a:spLocks noGrp="1"/>
          </p:cNvSpPr>
          <p:nvPr>
            <p:ph type="sldNum" sz="quarter" idx="10"/>
          </p:nvPr>
        </p:nvSpPr>
        <p:spPr/>
        <p:txBody>
          <a:bodyPr/>
          <a:lstStyle/>
          <a:p>
            <a:fld id="{1783C958-1F1B-2347-8B37-D6BC4B56CB47}" type="slidenum">
              <a:rPr lang="en-US" altLang="en-US" smtClean="0"/>
              <a:pPr/>
              <a:t>12</a:t>
            </a:fld>
            <a:endParaRPr lang="en-US" altLang="en-US"/>
          </a:p>
        </p:txBody>
      </p:sp>
    </p:spTree>
    <p:extLst>
      <p:ext uri="{BB962C8B-B14F-4D97-AF65-F5344CB8AC3E}">
        <p14:creationId xmlns:p14="http://schemas.microsoft.com/office/powerpoint/2010/main" val="33077323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2514600"/>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0" name="Picture 6" descr="SNL_Stacked_White.png"/>
          <p:cNvPicPr>
            <a:picLocks noChangeAspect="1"/>
          </p:cNvPicPr>
          <p:nvPr/>
        </p:nvPicPr>
        <p:blipFill>
          <a:blip r:embed="rId2"/>
          <a:srcRect/>
          <a:stretch>
            <a:fillRect/>
          </a:stretch>
        </p:blipFill>
        <p:spPr bwMode="auto">
          <a:xfrm>
            <a:off x="6934200" y="1008063"/>
            <a:ext cx="1524000" cy="585787"/>
          </a:xfrm>
          <a:prstGeom prst="rect">
            <a:avLst/>
          </a:prstGeom>
          <a:noFill/>
          <a:ln w="9525">
            <a:noFill/>
            <a:miter lim="800000"/>
            <a:headEnd/>
            <a:tailEnd/>
          </a:ln>
        </p:spPr>
      </p:pic>
      <p:pic>
        <p:nvPicPr>
          <p:cNvPr id="11" name="Picture 7" descr="SNL_Motto.png"/>
          <p:cNvPicPr>
            <a:picLocks noChangeAspect="1"/>
          </p:cNvPicPr>
          <p:nvPr/>
        </p:nvPicPr>
        <p:blipFill>
          <a:blip r:embed="rId3"/>
          <a:srcRect/>
          <a:stretch>
            <a:fillRect/>
          </a:stretch>
        </p:blipFill>
        <p:spPr bwMode="auto">
          <a:xfrm>
            <a:off x="1227138" y="1185863"/>
            <a:ext cx="5394325" cy="304800"/>
          </a:xfrm>
          <a:prstGeom prst="rect">
            <a:avLst/>
          </a:prstGeom>
          <a:noFill/>
          <a:ln w="9525">
            <a:noFill/>
            <a:miter lim="800000"/>
            <a:headEnd/>
            <a:tailEnd/>
          </a:ln>
        </p:spPr>
      </p:pic>
      <p:sp>
        <p:nvSpPr>
          <p:cNvPr id="12" name="Rectangle 11"/>
          <p:cNvSpPr/>
          <p:nvPr/>
        </p:nvSpPr>
        <p:spPr>
          <a:xfrm>
            <a:off x="0" y="6553200"/>
            <a:ext cx="9144000" cy="304800"/>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6" name="Picture 13" descr="NNSAlogo_Black.jpg"/>
          <p:cNvPicPr>
            <a:picLocks noChangeAspect="1"/>
          </p:cNvPicPr>
          <p:nvPr userDrawn="1"/>
        </p:nvPicPr>
        <p:blipFill>
          <a:blip r:embed="rId4"/>
          <a:srcRect/>
          <a:stretch>
            <a:fillRect/>
          </a:stretch>
        </p:blipFill>
        <p:spPr bwMode="auto">
          <a:xfrm>
            <a:off x="212725" y="6119813"/>
            <a:ext cx="1023938" cy="247650"/>
          </a:xfrm>
          <a:prstGeom prst="rect">
            <a:avLst/>
          </a:prstGeom>
          <a:noFill/>
          <a:ln w="9525">
            <a:noFill/>
            <a:miter lim="800000"/>
            <a:headEnd/>
            <a:tailEnd/>
          </a:ln>
        </p:spPr>
      </p:pic>
      <p:sp>
        <p:nvSpPr>
          <p:cNvPr id="17" name="Rectangle 16"/>
          <p:cNvSpPr/>
          <p:nvPr/>
        </p:nvSpPr>
        <p:spPr>
          <a:xfrm>
            <a:off x="0" y="2590800"/>
            <a:ext cx="3768892" cy="1615326"/>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18" name="Rectangle 17"/>
          <p:cNvSpPr/>
          <p:nvPr/>
        </p:nvSpPr>
        <p:spPr>
          <a:xfrm>
            <a:off x="3852060" y="2590800"/>
            <a:ext cx="2286000" cy="1615326"/>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6226864" y="2590800"/>
            <a:ext cx="2917136" cy="1615326"/>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20646" y="4260258"/>
            <a:ext cx="7772400" cy="898198"/>
          </a:xfrm>
        </p:spPr>
        <p:txBody>
          <a:bodyPr/>
          <a:lstStyle>
            <a:lvl1pPr algn="r">
              <a:defRPr>
                <a:solidFill>
                  <a:srgbClr val="9D8C78"/>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044352" y="5173652"/>
            <a:ext cx="5641337" cy="593737"/>
          </a:xfrm>
        </p:spPr>
        <p:txBody>
          <a:bodyPr/>
          <a:lstStyle>
            <a:lvl1pPr marL="0" indent="0" algn="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31" name="Rectangle 4"/>
          <p:cNvSpPr>
            <a:spLocks noGrp="1" noChangeArrowheads="1"/>
          </p:cNvSpPr>
          <p:nvPr>
            <p:ph type="dt" sz="half" idx="2"/>
          </p:nvPr>
        </p:nvSpPr>
        <p:spPr bwMode="auto">
          <a:xfrm>
            <a:off x="109536" y="4197659"/>
            <a:ext cx="931864" cy="28120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100">
                <a:latin typeface="Calibri"/>
                <a:cs typeface="Calibri"/>
              </a:defRPr>
            </a:lvl1pPr>
          </a:lstStyle>
          <a:p>
            <a:fld id="{E3A661A9-AB95-644B-88B2-9DDC7A23F4F4}" type="datetime1">
              <a:rPr lang="en-US" smtClean="0"/>
              <a:pPr/>
              <a:t>9/12/15</a:t>
            </a:fld>
            <a:endParaRPr lang="en-US" dirty="0"/>
          </a:p>
        </p:txBody>
      </p:sp>
      <p:pic>
        <p:nvPicPr>
          <p:cNvPr id="32" name="Picture 12" descr="NNSAlogo_Black.jpg"/>
          <p:cNvPicPr>
            <a:picLocks noChangeAspect="1"/>
          </p:cNvPicPr>
          <p:nvPr userDrawn="1"/>
        </p:nvPicPr>
        <p:blipFill>
          <a:blip r:embed="rId5"/>
          <a:stretch>
            <a:fillRect/>
          </a:stretch>
        </p:blipFill>
        <p:spPr bwMode="auto">
          <a:xfrm>
            <a:off x="1380066" y="6115572"/>
            <a:ext cx="850737" cy="276233"/>
          </a:xfrm>
          <a:prstGeom prst="rect">
            <a:avLst/>
          </a:prstGeom>
          <a:noFill/>
          <a:ln w="9525">
            <a:noFill/>
            <a:miter lim="800000"/>
            <a:headEnd/>
            <a:tailEnd/>
          </a:ln>
        </p:spPr>
      </p:pic>
      <p:sp>
        <p:nvSpPr>
          <p:cNvPr id="33"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dirty="0"/>
          </a:p>
        </p:txBody>
      </p:sp>
      <p:sp>
        <p:nvSpPr>
          <p:cNvPr id="20" name="TextBox 19"/>
          <p:cNvSpPr txBox="1"/>
          <p:nvPr userDrawn="1"/>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2014-XXXXP</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2D31639C-5EF8-8C48-833F-078F90087180}" type="datetime1">
              <a:rPr lang="en-US" smtClean="0"/>
              <a:pPr/>
              <a:t>9/12/15</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B535C3D4-B14E-194D-A22F-ABBD9D7BE7F7}" type="datetime1">
              <a:rPr lang="en-US" smtClean="0"/>
              <a:pPr/>
              <a:t>9/12/15</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91CFF6A9-F7ED-464D-9ECE-18CDAAFFF013}" type="datetime1">
              <a:rPr lang="en-US" smtClean="0"/>
              <a:pPr/>
              <a:t>9/12/15</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C7865AE2-28C7-4947-8319-D60EEB07BE79}" type="datetime1">
              <a:rPr lang="en-US" smtClean="0"/>
              <a:pPr/>
              <a:t>9/12/15</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DB0E4600-0381-4CF3-88F2-7ED7D2E3F9C8}"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D6782EBC-51D7-AB40-8702-393A26BF0924}" type="datetime1">
              <a:rPr lang="en-US" smtClean="0"/>
              <a:pPr/>
              <a:t>9/12/15</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199A187D-6C3F-6D41-880E-F6B6C4095670}" type="datetime1">
              <a:rPr lang="en-US" smtClean="0"/>
              <a:pPr/>
              <a:t>9/12/15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AA07F8E1-8F00-1645-9B46-B2F7ACC8F53A}" type="datetime1">
              <a:rPr lang="en-US" smtClean="0"/>
              <a:pPr/>
              <a:t>9/12/15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p:txBody>
          <a:bodyPr/>
          <a:lstStyle>
            <a:lvl1pPr>
              <a:defRPr/>
            </a:lvl1pPr>
          </a:lstStyle>
          <a:p>
            <a:fld id="{8138B7F0-25BC-B045-8049-7CADA7B3A1D1}" type="datetime1">
              <a:rPr lang="en-US" smtClean="0"/>
              <a:pPr/>
              <a:t>9/12/15</a:t>
            </a:fld>
            <a:endParaRPr lang="en-US"/>
          </a:p>
        </p:txBody>
      </p:sp>
      <p:sp>
        <p:nvSpPr>
          <p:cNvPr id="7" name="Footer Placeholder 6"/>
          <p:cNvSpPr>
            <a:spLocks noGrp="1"/>
          </p:cNvSpPr>
          <p:nvPr>
            <p:ph type="ftr" sz="quarter" idx="11"/>
          </p:nvPr>
        </p:nvSpPr>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A5E55A7B-7854-E145-92D9-B491DF4BAE2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7" name="Rectangle 6"/>
          <p:cNvSpPr/>
          <p:nvPr userDrawn="1"/>
        </p:nvSpPr>
        <p:spPr>
          <a:xfrm>
            <a:off x="0" y="0"/>
            <a:ext cx="9144000" cy="1593850"/>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Rectangle 11"/>
          <p:cNvSpPr/>
          <p:nvPr/>
        </p:nvSpPr>
        <p:spPr>
          <a:xfrm>
            <a:off x="0" y="6553200"/>
            <a:ext cx="9144000" cy="304800"/>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6" name="Picture 13" descr="NNSAlogo_Black.jpg"/>
          <p:cNvPicPr>
            <a:picLocks noChangeAspect="1"/>
          </p:cNvPicPr>
          <p:nvPr/>
        </p:nvPicPr>
        <p:blipFill>
          <a:blip r:embed="rId2"/>
          <a:srcRect/>
          <a:stretch>
            <a:fillRect/>
          </a:stretch>
        </p:blipFill>
        <p:spPr bwMode="auto">
          <a:xfrm>
            <a:off x="212725" y="6119813"/>
            <a:ext cx="1023938" cy="247650"/>
          </a:xfrm>
          <a:prstGeom prst="rect">
            <a:avLst/>
          </a:prstGeom>
          <a:noFill/>
          <a:ln w="9525">
            <a:noFill/>
            <a:miter lim="800000"/>
            <a:headEnd/>
            <a:tailEnd/>
          </a:ln>
        </p:spPr>
      </p:pic>
      <p:sp>
        <p:nvSpPr>
          <p:cNvPr id="17" name="Rectangle 16"/>
          <p:cNvSpPr/>
          <p:nvPr/>
        </p:nvSpPr>
        <p:spPr>
          <a:xfrm>
            <a:off x="0" y="1676633"/>
            <a:ext cx="3768892" cy="1615326"/>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18" name="Rectangle 17"/>
          <p:cNvSpPr/>
          <p:nvPr/>
        </p:nvSpPr>
        <p:spPr>
          <a:xfrm>
            <a:off x="3852060" y="1676633"/>
            <a:ext cx="2286000" cy="1615326"/>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6226864" y="1676633"/>
            <a:ext cx="2917136" cy="1615326"/>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20646" y="3517300"/>
            <a:ext cx="7772400" cy="898198"/>
          </a:xfrm>
        </p:spPr>
        <p:txBody>
          <a:bodyPr/>
          <a:lstStyle>
            <a:lvl1pPr algn="r">
              <a:defRPr>
                <a:solidFill>
                  <a:srgbClr val="9D8C78"/>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044352" y="4430694"/>
            <a:ext cx="5641337" cy="593737"/>
          </a:xfrm>
        </p:spPr>
        <p:txBody>
          <a:bodyPr/>
          <a:lstStyle>
            <a:lvl1pPr marL="0" indent="0" algn="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pic>
        <p:nvPicPr>
          <p:cNvPr id="21" name="Picture 6" descr="SNL_Stacked_White.png"/>
          <p:cNvPicPr>
            <a:picLocks noChangeAspect="1"/>
          </p:cNvPicPr>
          <p:nvPr userDrawn="1"/>
        </p:nvPicPr>
        <p:blipFill>
          <a:blip r:embed="rId3"/>
          <a:srcRect/>
          <a:stretch>
            <a:fillRect/>
          </a:stretch>
        </p:blipFill>
        <p:spPr bwMode="auto">
          <a:xfrm>
            <a:off x="6934200" y="533559"/>
            <a:ext cx="1524000" cy="585787"/>
          </a:xfrm>
          <a:prstGeom prst="rect">
            <a:avLst/>
          </a:prstGeom>
          <a:noFill/>
          <a:ln w="9525">
            <a:noFill/>
            <a:miter lim="800000"/>
            <a:headEnd/>
            <a:tailEnd/>
          </a:ln>
        </p:spPr>
      </p:pic>
      <p:pic>
        <p:nvPicPr>
          <p:cNvPr id="22" name="Picture 7" descr="SNL_Motto.png"/>
          <p:cNvPicPr>
            <a:picLocks noChangeAspect="1"/>
          </p:cNvPicPr>
          <p:nvPr userDrawn="1"/>
        </p:nvPicPr>
        <p:blipFill>
          <a:blip r:embed="rId4"/>
          <a:srcRect/>
          <a:stretch>
            <a:fillRect/>
          </a:stretch>
        </p:blipFill>
        <p:spPr bwMode="auto">
          <a:xfrm>
            <a:off x="1227138" y="711359"/>
            <a:ext cx="5394325" cy="30480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6934199" y="5797079"/>
            <a:ext cx="1751489" cy="3227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100">
                <a:latin typeface="Calibri"/>
                <a:cs typeface="Calibri"/>
              </a:defRPr>
            </a:lvl1pPr>
          </a:lstStyle>
          <a:p>
            <a:fld id="{1B799630-9E30-DE4D-BE8D-4E9CA304B925}" type="datetime1">
              <a:rPr lang="en-US" smtClean="0"/>
              <a:pPr/>
              <a:t>9/12/15</a:t>
            </a:fld>
            <a:endParaRPr lang="en-US"/>
          </a:p>
        </p:txBody>
      </p:sp>
      <p:pic>
        <p:nvPicPr>
          <p:cNvPr id="20" name="Picture 12" descr="NNSAlogo_Black.jpg"/>
          <p:cNvPicPr>
            <a:picLocks noChangeAspect="1"/>
          </p:cNvPicPr>
          <p:nvPr userDrawn="1"/>
        </p:nvPicPr>
        <p:blipFill>
          <a:blip r:embed="rId5"/>
          <a:stretch>
            <a:fillRect/>
          </a:stretch>
        </p:blipFill>
        <p:spPr bwMode="auto">
          <a:xfrm>
            <a:off x="1380066" y="6115572"/>
            <a:ext cx="850737" cy="276233"/>
          </a:xfrm>
          <a:prstGeom prst="rect">
            <a:avLst/>
          </a:prstGeom>
          <a:noFill/>
          <a:ln w="9525">
            <a:noFill/>
            <a:miter lim="800000"/>
            <a:headEnd/>
            <a:tailEnd/>
          </a:ln>
        </p:spPr>
      </p:pic>
      <p:sp>
        <p:nvSpPr>
          <p:cNvPr id="25"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dirty="0"/>
          </a:p>
        </p:txBody>
      </p:sp>
      <p:sp>
        <p:nvSpPr>
          <p:cNvPr id="23" name="TextBox 22"/>
          <p:cNvSpPr txBox="1"/>
          <p:nvPr userDrawn="1"/>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2011-XXXXP</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34" name="Rectangle 33"/>
          <p:cNvSpPr/>
          <p:nvPr userDrawn="1"/>
        </p:nvSpPr>
        <p:spPr>
          <a:xfrm>
            <a:off x="0" y="0"/>
            <a:ext cx="9144000" cy="66124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0" y="6553200"/>
            <a:ext cx="9144000" cy="304800"/>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6" name="Picture 13" descr="NNSAlogo_Black.jpg"/>
          <p:cNvPicPr>
            <a:picLocks noChangeAspect="1"/>
          </p:cNvPicPr>
          <p:nvPr/>
        </p:nvPicPr>
        <p:blipFill>
          <a:blip r:embed="rId2"/>
          <a:srcRect/>
          <a:stretch>
            <a:fillRect/>
          </a:stretch>
        </p:blipFill>
        <p:spPr bwMode="auto">
          <a:xfrm>
            <a:off x="212725" y="6119813"/>
            <a:ext cx="1023938" cy="247650"/>
          </a:xfrm>
          <a:prstGeom prst="rect">
            <a:avLst/>
          </a:prstGeom>
          <a:noFill/>
          <a:ln w="9525">
            <a:noFill/>
            <a:miter lim="800000"/>
            <a:headEnd/>
            <a:tailEnd/>
          </a:ln>
        </p:spPr>
      </p:pic>
      <p:sp>
        <p:nvSpPr>
          <p:cNvPr id="17" name="Rectangle 16"/>
          <p:cNvSpPr/>
          <p:nvPr/>
        </p:nvSpPr>
        <p:spPr>
          <a:xfrm>
            <a:off x="0" y="1456267"/>
            <a:ext cx="3768892"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18" name="Rectangle 17"/>
          <p:cNvSpPr/>
          <p:nvPr/>
        </p:nvSpPr>
        <p:spPr>
          <a:xfrm>
            <a:off x="3852060" y="1456267"/>
            <a:ext cx="2286000"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6226864" y="1456267"/>
            <a:ext cx="2917136"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20646" y="3678173"/>
            <a:ext cx="7772400" cy="898198"/>
          </a:xfrm>
        </p:spPr>
        <p:txBody>
          <a:bodyPr/>
          <a:lstStyle>
            <a:lvl1pPr algn="r">
              <a:defRPr>
                <a:solidFill>
                  <a:srgbClr val="9D8C78"/>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044352" y="4591567"/>
            <a:ext cx="5641337" cy="593737"/>
          </a:xfrm>
        </p:spPr>
        <p:txBody>
          <a:bodyPr/>
          <a:lstStyle>
            <a:lvl1pPr marL="0" indent="0" algn="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pic>
        <p:nvPicPr>
          <p:cNvPr id="21" name="Picture 6" descr="SNL_Stacked_White.png"/>
          <p:cNvPicPr>
            <a:picLocks noChangeAspect="1"/>
          </p:cNvPicPr>
          <p:nvPr userDrawn="1"/>
        </p:nvPicPr>
        <p:blipFill>
          <a:blip r:embed="rId3"/>
          <a:srcRect/>
          <a:stretch>
            <a:fillRect/>
          </a:stretch>
        </p:blipFill>
        <p:spPr bwMode="auto">
          <a:xfrm>
            <a:off x="6934200" y="533559"/>
            <a:ext cx="1524000" cy="585787"/>
          </a:xfrm>
          <a:prstGeom prst="rect">
            <a:avLst/>
          </a:prstGeom>
          <a:noFill/>
          <a:ln w="9525">
            <a:noFill/>
            <a:miter lim="800000"/>
            <a:headEnd/>
            <a:tailEnd/>
          </a:ln>
        </p:spPr>
      </p:pic>
      <p:pic>
        <p:nvPicPr>
          <p:cNvPr id="22" name="Picture 7" descr="SNL_Motto.png"/>
          <p:cNvPicPr>
            <a:picLocks noChangeAspect="1"/>
          </p:cNvPicPr>
          <p:nvPr userDrawn="1"/>
        </p:nvPicPr>
        <p:blipFill>
          <a:blip r:embed="rId4"/>
          <a:stretch>
            <a:fillRect/>
          </a:stretch>
        </p:blipFill>
        <p:spPr bwMode="auto">
          <a:xfrm>
            <a:off x="1227748" y="601288"/>
            <a:ext cx="5393104" cy="30480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6934199" y="5797079"/>
            <a:ext cx="1751489" cy="3227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100">
                <a:latin typeface="Calibri"/>
                <a:cs typeface="Calibri"/>
              </a:defRPr>
            </a:lvl1pPr>
          </a:lstStyle>
          <a:p>
            <a:fld id="{504244A8-8889-154D-9568-D8C635C53E9B}" type="datetime1">
              <a:rPr lang="en-US" smtClean="0"/>
              <a:pPr/>
              <a:t>9/12/15</a:t>
            </a:fld>
            <a:endParaRPr lang="en-US"/>
          </a:p>
        </p:txBody>
      </p:sp>
      <p:pic>
        <p:nvPicPr>
          <p:cNvPr id="33" name="Picture 8" descr="SNL_color_stack.png"/>
          <p:cNvPicPr>
            <a:picLocks noChangeAspect="1"/>
          </p:cNvPicPr>
          <p:nvPr userDrawn="1"/>
        </p:nvPicPr>
        <p:blipFill>
          <a:blip r:embed="rId5"/>
          <a:srcRect/>
          <a:stretch>
            <a:fillRect/>
          </a:stretch>
        </p:blipFill>
        <p:spPr bwMode="auto">
          <a:xfrm>
            <a:off x="6934201" y="408000"/>
            <a:ext cx="1524000" cy="669011"/>
          </a:xfrm>
          <a:prstGeom prst="rect">
            <a:avLst/>
          </a:prstGeom>
          <a:noFill/>
          <a:ln w="9525">
            <a:noFill/>
            <a:miter lim="800000"/>
            <a:headEnd/>
            <a:tailEnd/>
          </a:ln>
        </p:spPr>
      </p:pic>
      <p:sp>
        <p:nvSpPr>
          <p:cNvPr id="36" name="Rectangle 35"/>
          <p:cNvSpPr/>
          <p:nvPr userDrawn="1"/>
        </p:nvSpPr>
        <p:spPr>
          <a:xfrm>
            <a:off x="0" y="3369731"/>
            <a:ext cx="9144000" cy="397933"/>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7" name="Picture 12" descr="NNSAlogo_Black.jpg"/>
          <p:cNvPicPr>
            <a:picLocks noChangeAspect="1"/>
          </p:cNvPicPr>
          <p:nvPr userDrawn="1"/>
        </p:nvPicPr>
        <p:blipFill>
          <a:blip r:embed="rId6"/>
          <a:stretch>
            <a:fillRect/>
          </a:stretch>
        </p:blipFill>
        <p:spPr bwMode="auto">
          <a:xfrm>
            <a:off x="1380066" y="6115572"/>
            <a:ext cx="850737" cy="276233"/>
          </a:xfrm>
          <a:prstGeom prst="rect">
            <a:avLst/>
          </a:prstGeom>
          <a:noFill/>
          <a:ln w="9525">
            <a:noFill/>
            <a:miter lim="800000"/>
            <a:headEnd/>
            <a:tailEnd/>
          </a:ln>
        </p:spPr>
      </p:pic>
      <p:sp>
        <p:nvSpPr>
          <p:cNvPr id="38"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dirty="0"/>
          </a:p>
        </p:txBody>
      </p:sp>
      <p:sp>
        <p:nvSpPr>
          <p:cNvPr id="20" name="TextBox 19"/>
          <p:cNvSpPr txBox="1"/>
          <p:nvPr userDrawn="1"/>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2011-XXXXP</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34" name="Rectangle 33"/>
          <p:cNvSpPr/>
          <p:nvPr userDrawn="1"/>
        </p:nvSpPr>
        <p:spPr>
          <a:xfrm>
            <a:off x="0" y="0"/>
            <a:ext cx="9144000" cy="66124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userDrawn="1"/>
        </p:nvSpPr>
        <p:spPr>
          <a:xfrm>
            <a:off x="0" y="3369731"/>
            <a:ext cx="9144000" cy="3089807"/>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Rectangle 11"/>
          <p:cNvSpPr/>
          <p:nvPr/>
        </p:nvSpPr>
        <p:spPr>
          <a:xfrm>
            <a:off x="0" y="6553200"/>
            <a:ext cx="9144000" cy="304800"/>
          </a:xfrm>
          <a:prstGeom prst="rect">
            <a:avLst/>
          </a:prstGeom>
          <a:solidFill>
            <a:srgbClr val="30A6C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 name="Picture 12" descr="NNSAlogo_Black.jpg"/>
          <p:cNvPicPr>
            <a:picLocks noChangeAspect="1"/>
          </p:cNvPicPr>
          <p:nvPr/>
        </p:nvPicPr>
        <p:blipFill>
          <a:blip r:embed="rId2"/>
          <a:stretch>
            <a:fillRect/>
          </a:stretch>
        </p:blipFill>
        <p:spPr bwMode="auto">
          <a:xfrm>
            <a:off x="1380066" y="6115572"/>
            <a:ext cx="850737" cy="276233"/>
          </a:xfrm>
          <a:prstGeom prst="rect">
            <a:avLst/>
          </a:prstGeom>
          <a:noFill/>
          <a:ln w="9525">
            <a:noFill/>
            <a:miter lim="800000"/>
            <a:headEnd/>
            <a:tailEnd/>
          </a:ln>
        </p:spPr>
      </p:pic>
      <p:pic>
        <p:nvPicPr>
          <p:cNvPr id="16" name="Picture 13" descr="NNSAlogo_Black.jpg"/>
          <p:cNvPicPr>
            <a:picLocks noChangeAspect="1"/>
          </p:cNvPicPr>
          <p:nvPr/>
        </p:nvPicPr>
        <p:blipFill>
          <a:blip r:embed="rId3"/>
          <a:srcRect/>
          <a:stretch>
            <a:fillRect/>
          </a:stretch>
        </p:blipFill>
        <p:spPr bwMode="auto">
          <a:xfrm>
            <a:off x="212725" y="6119813"/>
            <a:ext cx="1023938" cy="247650"/>
          </a:xfrm>
          <a:prstGeom prst="rect">
            <a:avLst/>
          </a:prstGeom>
          <a:noFill/>
          <a:ln w="9525">
            <a:noFill/>
            <a:miter lim="800000"/>
            <a:headEnd/>
            <a:tailEnd/>
          </a:ln>
        </p:spPr>
      </p:pic>
      <p:sp>
        <p:nvSpPr>
          <p:cNvPr id="17" name="Rectangle 16"/>
          <p:cNvSpPr/>
          <p:nvPr/>
        </p:nvSpPr>
        <p:spPr>
          <a:xfrm>
            <a:off x="0" y="1456267"/>
            <a:ext cx="3768892"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18" name="Rectangle 17"/>
          <p:cNvSpPr/>
          <p:nvPr/>
        </p:nvSpPr>
        <p:spPr>
          <a:xfrm>
            <a:off x="3852060" y="1456267"/>
            <a:ext cx="2286000"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6226864" y="1456267"/>
            <a:ext cx="2917136"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20646" y="3678173"/>
            <a:ext cx="7772400" cy="898198"/>
          </a:xfrm>
        </p:spPr>
        <p:txBody>
          <a:bodyPr/>
          <a:lstStyle>
            <a:lvl1pPr algn="r">
              <a:defRPr>
                <a:solidFill>
                  <a:srgbClr val="FFFFFF"/>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044352" y="4591567"/>
            <a:ext cx="5641337" cy="593737"/>
          </a:xfrm>
        </p:spPr>
        <p:txBody>
          <a:bodyPr/>
          <a:lstStyle>
            <a:lvl1pPr marL="0" indent="0" algn="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pic>
        <p:nvPicPr>
          <p:cNvPr id="21" name="Picture 6" descr="SNL_Stacked_White.png"/>
          <p:cNvPicPr>
            <a:picLocks noChangeAspect="1"/>
          </p:cNvPicPr>
          <p:nvPr userDrawn="1"/>
        </p:nvPicPr>
        <p:blipFill>
          <a:blip r:embed="rId4"/>
          <a:srcRect/>
          <a:stretch>
            <a:fillRect/>
          </a:stretch>
        </p:blipFill>
        <p:spPr bwMode="auto">
          <a:xfrm>
            <a:off x="6934200" y="533559"/>
            <a:ext cx="1524000" cy="585787"/>
          </a:xfrm>
          <a:prstGeom prst="rect">
            <a:avLst/>
          </a:prstGeom>
          <a:noFill/>
          <a:ln w="9525">
            <a:noFill/>
            <a:miter lim="800000"/>
            <a:headEnd/>
            <a:tailEnd/>
          </a:ln>
        </p:spPr>
      </p:pic>
      <p:pic>
        <p:nvPicPr>
          <p:cNvPr id="22" name="Picture 7" descr="SNL_Motto.png"/>
          <p:cNvPicPr>
            <a:picLocks noChangeAspect="1"/>
          </p:cNvPicPr>
          <p:nvPr userDrawn="1"/>
        </p:nvPicPr>
        <p:blipFill>
          <a:blip r:embed="rId5"/>
          <a:stretch>
            <a:fillRect/>
          </a:stretch>
        </p:blipFill>
        <p:spPr bwMode="auto">
          <a:xfrm>
            <a:off x="1227748" y="601288"/>
            <a:ext cx="5393104" cy="30480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6934199" y="5797079"/>
            <a:ext cx="1751489" cy="3227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100">
                <a:latin typeface="Calibri"/>
                <a:cs typeface="Calibri"/>
              </a:defRPr>
            </a:lvl1pPr>
          </a:lstStyle>
          <a:p>
            <a:fld id="{9522E0D4-989F-3A4B-AA2E-486ADFE0E698}" type="datetime1">
              <a:rPr lang="en-US" smtClean="0"/>
              <a:pPr/>
              <a:t>9/12/15</a:t>
            </a:fld>
            <a:endParaRPr lang="en-US"/>
          </a:p>
        </p:txBody>
      </p:sp>
      <p:pic>
        <p:nvPicPr>
          <p:cNvPr id="33" name="Picture 8" descr="SNL_color_stack.png"/>
          <p:cNvPicPr>
            <a:picLocks noChangeAspect="1"/>
          </p:cNvPicPr>
          <p:nvPr userDrawn="1"/>
        </p:nvPicPr>
        <p:blipFill>
          <a:blip r:embed="rId6"/>
          <a:srcRect/>
          <a:stretch>
            <a:fillRect/>
          </a:stretch>
        </p:blipFill>
        <p:spPr bwMode="auto">
          <a:xfrm>
            <a:off x="6934201" y="408000"/>
            <a:ext cx="1524000" cy="669011"/>
          </a:xfrm>
          <a:prstGeom prst="rect">
            <a:avLst/>
          </a:prstGeom>
          <a:noFill/>
          <a:ln w="9525">
            <a:noFill/>
            <a:miter lim="800000"/>
            <a:headEnd/>
            <a:tailEnd/>
          </a:ln>
        </p:spPr>
      </p:pic>
      <p:sp>
        <p:nvSpPr>
          <p:cNvPr id="20"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dirty="0"/>
          </a:p>
        </p:txBody>
      </p:sp>
      <p:sp>
        <p:nvSpPr>
          <p:cNvPr id="24" name="TextBox 23"/>
          <p:cNvSpPr txBox="1"/>
          <p:nvPr userDrawn="1"/>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2011-XXXXP</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bg1"/>
        </a:solidFill>
        <a:effectLst/>
      </p:bgPr>
    </p:bg>
    <p:spTree>
      <p:nvGrpSpPr>
        <p:cNvPr id="1" name=""/>
        <p:cNvGrpSpPr/>
        <p:nvPr/>
      </p:nvGrpSpPr>
      <p:grpSpPr>
        <a:xfrm>
          <a:off x="0" y="0"/>
          <a:ext cx="0" cy="0"/>
          <a:chOff x="0" y="0"/>
          <a:chExt cx="0" cy="0"/>
        </a:xfrm>
      </p:grpSpPr>
      <p:sp>
        <p:nvSpPr>
          <p:cNvPr id="29" name="Rectangle 28"/>
          <p:cNvSpPr/>
          <p:nvPr userDrawn="1"/>
        </p:nvSpPr>
        <p:spPr>
          <a:xfrm>
            <a:off x="1" y="0"/>
            <a:ext cx="9143999"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userDrawn="1"/>
        </p:nvSpPr>
        <p:spPr>
          <a:xfrm>
            <a:off x="-1" y="4040484"/>
            <a:ext cx="2484223" cy="2817515"/>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Rectangle 6"/>
          <p:cNvSpPr/>
          <p:nvPr/>
        </p:nvSpPr>
        <p:spPr>
          <a:xfrm>
            <a:off x="-1" y="0"/>
            <a:ext cx="2484223" cy="893232"/>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8806432" y="-1"/>
            <a:ext cx="337567" cy="6857999"/>
          </a:xfrm>
          <a:prstGeom prst="rect">
            <a:avLst/>
          </a:prstGeom>
          <a:solidFill>
            <a:srgbClr val="9D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7" name="Rectangle 16"/>
          <p:cNvSpPr/>
          <p:nvPr/>
        </p:nvSpPr>
        <p:spPr>
          <a:xfrm>
            <a:off x="1" y="989095"/>
            <a:ext cx="1359657" cy="139587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bg1">
                    <a:lumMod val="65000"/>
                  </a:schemeClr>
                </a:solidFill>
              </a:rPr>
              <a:t>Photos placed in horizontal position </a:t>
            </a:r>
            <a:br>
              <a:rPr lang="en-US" sz="1100" dirty="0" smtClean="0">
                <a:solidFill>
                  <a:schemeClr val="bg1">
                    <a:lumMod val="65000"/>
                  </a:schemeClr>
                </a:solidFill>
              </a:rPr>
            </a:br>
            <a:r>
              <a:rPr lang="en-US" sz="1100" dirty="0" smtClean="0">
                <a:solidFill>
                  <a:schemeClr val="bg1">
                    <a:lumMod val="65000"/>
                  </a:schemeClr>
                </a:solidFill>
              </a:rPr>
              <a:t>with even amount of white space</a:t>
            </a:r>
            <a:br>
              <a:rPr lang="en-US" sz="1100" dirty="0" smtClean="0">
                <a:solidFill>
                  <a:schemeClr val="bg1">
                    <a:lumMod val="65000"/>
                  </a:schemeClr>
                </a:solidFill>
              </a:rPr>
            </a:br>
            <a:r>
              <a:rPr lang="en-US" sz="1100" dirty="0" smtClean="0">
                <a:solidFill>
                  <a:schemeClr val="bg1">
                    <a:lumMod val="65000"/>
                  </a:schemeClr>
                </a:solidFill>
              </a:rPr>
              <a:t> between photos and header</a:t>
            </a:r>
            <a:endParaRPr lang="en-US" sz="1100" dirty="0">
              <a:solidFill>
                <a:schemeClr val="bg1">
                  <a:lumMod val="65000"/>
                </a:schemeClr>
              </a:solidFill>
            </a:endParaRPr>
          </a:p>
        </p:txBody>
      </p:sp>
      <p:sp>
        <p:nvSpPr>
          <p:cNvPr id="2" name="Title 1"/>
          <p:cNvSpPr>
            <a:spLocks noGrp="1"/>
          </p:cNvSpPr>
          <p:nvPr>
            <p:ph type="ctrTitle"/>
          </p:nvPr>
        </p:nvSpPr>
        <p:spPr>
          <a:xfrm>
            <a:off x="2714502" y="1250965"/>
            <a:ext cx="5971187" cy="1233338"/>
          </a:xfrm>
        </p:spPr>
        <p:txBody>
          <a:bodyPr/>
          <a:lstStyle>
            <a:lvl1pPr algn="l">
              <a:lnSpc>
                <a:spcPts val="3800"/>
              </a:lnSpc>
              <a:defRPr>
                <a:solidFill>
                  <a:srgbClr val="9D8C78"/>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714502" y="2588978"/>
            <a:ext cx="5641337" cy="593737"/>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pic>
        <p:nvPicPr>
          <p:cNvPr id="21" name="Picture 6" descr="SNL_Stacked_White.png"/>
          <p:cNvPicPr>
            <a:picLocks noChangeAspect="1"/>
          </p:cNvPicPr>
          <p:nvPr userDrawn="1"/>
        </p:nvPicPr>
        <p:blipFill>
          <a:blip r:embed="rId2"/>
          <a:srcRect/>
          <a:stretch>
            <a:fillRect/>
          </a:stretch>
        </p:blipFill>
        <p:spPr bwMode="auto">
          <a:xfrm>
            <a:off x="357199" y="4339006"/>
            <a:ext cx="1524000" cy="585787"/>
          </a:xfrm>
          <a:prstGeom prst="rect">
            <a:avLst/>
          </a:prstGeom>
          <a:noFill/>
          <a:ln w="9525">
            <a:noFill/>
            <a:miter lim="800000"/>
            <a:headEnd/>
            <a:tailEnd/>
          </a:ln>
        </p:spPr>
      </p:pic>
      <p:pic>
        <p:nvPicPr>
          <p:cNvPr id="22" name="Picture 7" descr="SNL_Motto.png"/>
          <p:cNvPicPr>
            <a:picLocks noChangeAspect="1"/>
          </p:cNvPicPr>
          <p:nvPr userDrawn="1"/>
        </p:nvPicPr>
        <p:blipFill>
          <a:blip r:embed="rId3"/>
          <a:stretch>
            <a:fillRect/>
          </a:stretch>
        </p:blipFill>
        <p:spPr bwMode="auto">
          <a:xfrm>
            <a:off x="298048" y="5157318"/>
            <a:ext cx="970718" cy="1453660"/>
          </a:xfrm>
          <a:prstGeom prst="rect">
            <a:avLst/>
          </a:prstGeom>
          <a:noFill/>
          <a:ln w="9525">
            <a:noFill/>
            <a:miter lim="800000"/>
            <a:headEnd/>
            <a:tailEnd/>
          </a:ln>
        </p:spPr>
      </p:pic>
      <p:pic>
        <p:nvPicPr>
          <p:cNvPr id="27" name="Picture 13" descr="NNSAlogo_Black.jpg"/>
          <p:cNvPicPr>
            <a:picLocks noChangeAspect="1"/>
          </p:cNvPicPr>
          <p:nvPr userDrawn="1"/>
        </p:nvPicPr>
        <p:blipFill>
          <a:blip r:embed="rId4"/>
          <a:srcRect/>
          <a:stretch>
            <a:fillRect/>
          </a:stretch>
        </p:blipFill>
        <p:spPr bwMode="auto">
          <a:xfrm>
            <a:off x="2763683" y="5932869"/>
            <a:ext cx="1023938" cy="24765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2714502" y="26517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100">
                <a:latin typeface="Calibri"/>
                <a:cs typeface="Calibri"/>
              </a:defRPr>
            </a:lvl1pPr>
          </a:lstStyle>
          <a:p>
            <a:fld id="{5B35050C-AFC0-D74A-963F-148736DC45A4}" type="datetime1">
              <a:rPr lang="en-US" smtClean="0"/>
              <a:pPr/>
              <a:t>9/12/15</a:t>
            </a:fld>
            <a:endParaRPr lang="en-US" dirty="0"/>
          </a:p>
        </p:txBody>
      </p:sp>
      <p:sp>
        <p:nvSpPr>
          <p:cNvPr id="20" name="Rectangle 19"/>
          <p:cNvSpPr/>
          <p:nvPr userDrawn="1"/>
        </p:nvSpPr>
        <p:spPr>
          <a:xfrm>
            <a:off x="0" y="2484303"/>
            <a:ext cx="2484222" cy="146794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25" name="Rectangle 24"/>
          <p:cNvSpPr/>
          <p:nvPr userDrawn="1"/>
        </p:nvSpPr>
        <p:spPr>
          <a:xfrm>
            <a:off x="1472391" y="989095"/>
            <a:ext cx="1011831" cy="139587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solidFill>
                <a:schemeClr val="bg1">
                  <a:lumMod val="65000"/>
                </a:schemeClr>
              </a:solidFill>
            </a:endParaRPr>
          </a:p>
        </p:txBody>
      </p:sp>
      <p:sp>
        <p:nvSpPr>
          <p:cNvPr id="31" name="Rectangle 30"/>
          <p:cNvSpPr/>
          <p:nvPr userDrawn="1"/>
        </p:nvSpPr>
        <p:spPr>
          <a:xfrm>
            <a:off x="8693778" y="-1"/>
            <a:ext cx="77764" cy="6857999"/>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33" name="Picture 12" descr="NNSAlogo_Black.jpg"/>
          <p:cNvPicPr>
            <a:picLocks noChangeAspect="1"/>
          </p:cNvPicPr>
          <p:nvPr userDrawn="1"/>
        </p:nvPicPr>
        <p:blipFill>
          <a:blip r:embed="rId5"/>
          <a:stretch>
            <a:fillRect/>
          </a:stretch>
        </p:blipFill>
        <p:spPr bwMode="auto">
          <a:xfrm>
            <a:off x="4039700" y="5921220"/>
            <a:ext cx="850737" cy="276233"/>
          </a:xfrm>
          <a:prstGeom prst="rect">
            <a:avLst/>
          </a:prstGeom>
          <a:noFill/>
          <a:ln w="9525">
            <a:noFill/>
            <a:miter lim="800000"/>
            <a:headEnd/>
            <a:tailEnd/>
          </a:ln>
        </p:spPr>
      </p:pic>
      <p:sp>
        <p:nvSpPr>
          <p:cNvPr id="34" name="Rectangle 5"/>
          <p:cNvSpPr>
            <a:spLocks noGrp="1" noChangeArrowheads="1"/>
          </p:cNvSpPr>
          <p:nvPr>
            <p:ph type="ftr" sz="quarter" idx="3"/>
          </p:nvPr>
        </p:nvSpPr>
        <p:spPr bwMode="auto">
          <a:xfrm>
            <a:off x="2708522"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Calibri"/>
                <a:cs typeface="Calibri"/>
              </a:defRPr>
            </a:lvl1pPr>
          </a:lstStyle>
          <a:p>
            <a:endParaRPr lang="en-US" dirty="0"/>
          </a:p>
        </p:txBody>
      </p:sp>
      <p:sp>
        <p:nvSpPr>
          <p:cNvPr id="19" name="TextBox 18"/>
          <p:cNvSpPr txBox="1"/>
          <p:nvPr userDrawn="1"/>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2014-17387 PE</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bg1"/>
        </a:solidFill>
        <a:effectLst/>
      </p:bgPr>
    </p:bg>
    <p:spTree>
      <p:nvGrpSpPr>
        <p:cNvPr id="1" name=""/>
        <p:cNvGrpSpPr/>
        <p:nvPr/>
      </p:nvGrpSpPr>
      <p:grpSpPr>
        <a:xfrm>
          <a:off x="0" y="0"/>
          <a:ext cx="0" cy="0"/>
          <a:chOff x="0" y="0"/>
          <a:chExt cx="0" cy="0"/>
        </a:xfrm>
      </p:grpSpPr>
      <p:sp>
        <p:nvSpPr>
          <p:cNvPr id="29" name="Rectangle 28"/>
          <p:cNvSpPr/>
          <p:nvPr userDrawn="1"/>
        </p:nvSpPr>
        <p:spPr>
          <a:xfrm>
            <a:off x="1" y="0"/>
            <a:ext cx="9143999"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userDrawn="1"/>
        </p:nvSpPr>
        <p:spPr>
          <a:xfrm>
            <a:off x="4571999" y="0"/>
            <a:ext cx="4572001" cy="2817515"/>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Rectangle 6"/>
          <p:cNvSpPr/>
          <p:nvPr/>
        </p:nvSpPr>
        <p:spPr>
          <a:xfrm>
            <a:off x="4571999" y="5964768"/>
            <a:ext cx="4572001" cy="893232"/>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Rectangle 16"/>
          <p:cNvSpPr/>
          <p:nvPr/>
        </p:nvSpPr>
        <p:spPr>
          <a:xfrm>
            <a:off x="4572001" y="2908379"/>
            <a:ext cx="1359657" cy="139587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bg1">
                    <a:lumMod val="65000"/>
                  </a:schemeClr>
                </a:solidFill>
              </a:rPr>
              <a:t>Photos placed in horizontal position </a:t>
            </a:r>
            <a:br>
              <a:rPr lang="en-US" sz="1100" dirty="0" smtClean="0">
                <a:solidFill>
                  <a:schemeClr val="bg1">
                    <a:lumMod val="65000"/>
                  </a:schemeClr>
                </a:solidFill>
              </a:rPr>
            </a:br>
            <a:r>
              <a:rPr lang="en-US" sz="1100" dirty="0" smtClean="0">
                <a:solidFill>
                  <a:schemeClr val="bg1">
                    <a:lumMod val="65000"/>
                  </a:schemeClr>
                </a:solidFill>
              </a:rPr>
              <a:t>with even amount of white space</a:t>
            </a:r>
            <a:br>
              <a:rPr lang="en-US" sz="1100" dirty="0" smtClean="0">
                <a:solidFill>
                  <a:schemeClr val="bg1">
                    <a:lumMod val="65000"/>
                  </a:schemeClr>
                </a:solidFill>
              </a:rPr>
            </a:br>
            <a:r>
              <a:rPr lang="en-US" sz="1100" dirty="0" smtClean="0">
                <a:solidFill>
                  <a:schemeClr val="bg1">
                    <a:lumMod val="65000"/>
                  </a:schemeClr>
                </a:solidFill>
              </a:rPr>
              <a:t> between photos and header</a:t>
            </a:r>
            <a:endParaRPr lang="en-US" sz="1100" dirty="0">
              <a:solidFill>
                <a:schemeClr val="bg1">
                  <a:lumMod val="65000"/>
                </a:schemeClr>
              </a:solidFill>
            </a:endParaRPr>
          </a:p>
        </p:txBody>
      </p:sp>
      <p:pic>
        <p:nvPicPr>
          <p:cNvPr id="21" name="Picture 6" descr="SNL_Stacked_White.png"/>
          <p:cNvPicPr>
            <a:picLocks noChangeAspect="1"/>
          </p:cNvPicPr>
          <p:nvPr userDrawn="1"/>
        </p:nvPicPr>
        <p:blipFill>
          <a:blip r:embed="rId2"/>
          <a:srcRect/>
          <a:stretch>
            <a:fillRect/>
          </a:stretch>
        </p:blipFill>
        <p:spPr bwMode="auto">
          <a:xfrm>
            <a:off x="7193248" y="1488545"/>
            <a:ext cx="1524000" cy="585787"/>
          </a:xfrm>
          <a:prstGeom prst="rect">
            <a:avLst/>
          </a:prstGeom>
          <a:noFill/>
          <a:ln w="9525">
            <a:noFill/>
            <a:miter lim="800000"/>
            <a:headEnd/>
            <a:tailEnd/>
          </a:ln>
        </p:spPr>
      </p:pic>
      <p:sp>
        <p:nvSpPr>
          <p:cNvPr id="20" name="Rectangle 19"/>
          <p:cNvSpPr/>
          <p:nvPr userDrawn="1"/>
        </p:nvSpPr>
        <p:spPr>
          <a:xfrm>
            <a:off x="4572000" y="4403587"/>
            <a:ext cx="4572000" cy="146794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25" name="Rectangle 24"/>
          <p:cNvSpPr/>
          <p:nvPr userDrawn="1"/>
        </p:nvSpPr>
        <p:spPr>
          <a:xfrm>
            <a:off x="6044391" y="2908379"/>
            <a:ext cx="3099609" cy="139587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solidFill>
                <a:schemeClr val="bg1">
                  <a:lumMod val="65000"/>
                </a:schemeClr>
              </a:solidFill>
            </a:endParaRPr>
          </a:p>
        </p:txBody>
      </p:sp>
      <p:sp>
        <p:nvSpPr>
          <p:cNvPr id="13" name="Rectangle 12"/>
          <p:cNvSpPr/>
          <p:nvPr/>
        </p:nvSpPr>
        <p:spPr>
          <a:xfrm rot="10800000">
            <a:off x="112655" y="-1"/>
            <a:ext cx="337567" cy="6857999"/>
          </a:xfrm>
          <a:prstGeom prst="rect">
            <a:avLst/>
          </a:prstGeom>
          <a:solidFill>
            <a:srgbClr val="9D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4" name="TextBox 13"/>
          <p:cNvSpPr txBox="1"/>
          <p:nvPr userDrawn="1"/>
        </p:nvSpPr>
        <p:spPr>
          <a:xfrm>
            <a:off x="700353" y="6375406"/>
            <a:ext cx="3761580" cy="579645"/>
          </a:xfrm>
          <a:prstGeom prst="rect">
            <a:avLst/>
          </a:prstGeom>
          <a:noFill/>
        </p:spPr>
        <p:txBody>
          <a:bodyPr wrap="square">
            <a:spAutoFit/>
          </a:bodyPr>
          <a:lstStyle/>
          <a:p>
            <a:pPr algn="l">
              <a:defRPr/>
            </a:pPr>
            <a:r>
              <a:rPr lang="en-US" sz="950" baseline="30000" dirty="0">
                <a:latin typeface="Arial" pitchFamily="-112" charset="0"/>
              </a:rPr>
              <a:t>Sandia National Laboratories is a multi-program laboratory managed and operated by Sandia Corporation, a wholly owned subsidiary of Lockheed Martin Corporation, for the U.S. Department of Energy’s National Nuclear Security Administration under contract DE-AC04-94AL85000. </a:t>
            </a:r>
            <a:r>
              <a:rPr lang="en-US" sz="950" baseline="30000" dirty="0" smtClean="0">
                <a:latin typeface="Arial" pitchFamily="-112" charset="0"/>
              </a:rPr>
              <a:t/>
            </a:r>
            <a:br>
              <a:rPr lang="en-US" sz="950" baseline="30000" dirty="0" smtClean="0">
                <a:latin typeface="Arial" pitchFamily="-112" charset="0"/>
              </a:rPr>
            </a:br>
            <a:r>
              <a:rPr lang="en-US" sz="950" baseline="30000" dirty="0" smtClean="0">
                <a:latin typeface="Arial" pitchFamily="-112" charset="0"/>
              </a:rPr>
              <a:t>SAND No. 2011–XXXXP.</a:t>
            </a:r>
          </a:p>
          <a:p>
            <a:pPr algn="l">
              <a:defRPr/>
            </a:pPr>
            <a:endParaRPr lang="en-US" sz="950" baseline="30000" dirty="0">
              <a:latin typeface="Arial" pitchFamily="-112" charset="0"/>
            </a:endParaRPr>
          </a:p>
        </p:txBody>
      </p:sp>
      <p:sp>
        <p:nvSpPr>
          <p:cNvPr id="2" name="Title 1"/>
          <p:cNvSpPr>
            <a:spLocks noGrp="1"/>
          </p:cNvSpPr>
          <p:nvPr>
            <p:ph type="ctrTitle"/>
          </p:nvPr>
        </p:nvSpPr>
        <p:spPr>
          <a:xfrm>
            <a:off x="672418" y="1250965"/>
            <a:ext cx="3789515" cy="1233338"/>
          </a:xfrm>
        </p:spPr>
        <p:txBody>
          <a:bodyPr/>
          <a:lstStyle>
            <a:lvl1pPr algn="l">
              <a:lnSpc>
                <a:spcPts val="3800"/>
              </a:lnSpc>
              <a:defRPr>
                <a:solidFill>
                  <a:srgbClr val="9D8C78"/>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2418" y="2588978"/>
            <a:ext cx="3586315" cy="1085555"/>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pic>
        <p:nvPicPr>
          <p:cNvPr id="27" name="Picture 13" descr="NNSAlogo_Black.jpg"/>
          <p:cNvPicPr>
            <a:picLocks noChangeAspect="1"/>
          </p:cNvPicPr>
          <p:nvPr userDrawn="1"/>
        </p:nvPicPr>
        <p:blipFill>
          <a:blip r:embed="rId3"/>
          <a:srcRect/>
          <a:stretch>
            <a:fillRect/>
          </a:stretch>
        </p:blipFill>
        <p:spPr bwMode="auto">
          <a:xfrm>
            <a:off x="801957" y="6051407"/>
            <a:ext cx="1023938" cy="24765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672418" y="265178"/>
            <a:ext cx="1029382" cy="2851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100">
                <a:latin typeface="Calibri"/>
                <a:cs typeface="Calibri"/>
              </a:defRPr>
            </a:lvl1pPr>
          </a:lstStyle>
          <a:p>
            <a:fld id="{7D098A99-26EF-B34F-91F8-30EA53688AF7}" type="datetime1">
              <a:rPr lang="en-US" smtClean="0"/>
              <a:pPr/>
              <a:t>9/12/15</a:t>
            </a:fld>
            <a:endParaRPr lang="en-US" dirty="0"/>
          </a:p>
        </p:txBody>
      </p:sp>
      <p:sp>
        <p:nvSpPr>
          <p:cNvPr id="31" name="Rectangle 30"/>
          <p:cNvSpPr/>
          <p:nvPr userDrawn="1"/>
        </p:nvSpPr>
        <p:spPr>
          <a:xfrm rot="10800000">
            <a:off x="1" y="-1"/>
            <a:ext cx="77764" cy="6857999"/>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33" name="Picture 12" descr="NNSAlogo_Black.jpg"/>
          <p:cNvPicPr>
            <a:picLocks noChangeAspect="1"/>
          </p:cNvPicPr>
          <p:nvPr userDrawn="1"/>
        </p:nvPicPr>
        <p:blipFill>
          <a:blip r:embed="rId4"/>
          <a:stretch>
            <a:fillRect/>
          </a:stretch>
        </p:blipFill>
        <p:spPr bwMode="auto">
          <a:xfrm>
            <a:off x="2077974" y="6039758"/>
            <a:ext cx="850737" cy="276233"/>
          </a:xfrm>
          <a:prstGeom prst="rect">
            <a:avLst/>
          </a:prstGeom>
          <a:noFill/>
          <a:ln w="9525">
            <a:noFill/>
            <a:miter lim="800000"/>
            <a:headEnd/>
            <a:tailEnd/>
          </a:ln>
        </p:spPr>
      </p:pic>
      <p:pic>
        <p:nvPicPr>
          <p:cNvPr id="18" name="Picture 17" descr="SNL_motto_2 lines.png"/>
          <p:cNvPicPr>
            <a:picLocks noChangeAspect="1"/>
          </p:cNvPicPr>
          <p:nvPr userDrawn="1"/>
        </p:nvPicPr>
        <p:blipFill>
          <a:blip r:embed="rId5"/>
          <a:stretch>
            <a:fillRect/>
          </a:stretch>
        </p:blipFill>
        <p:spPr>
          <a:xfrm>
            <a:off x="4995332" y="1586652"/>
            <a:ext cx="1935484" cy="394494"/>
          </a:xfrm>
          <a:prstGeom prst="rect">
            <a:avLst/>
          </a:prstGeom>
        </p:spPr>
      </p:pic>
      <p:sp>
        <p:nvSpPr>
          <p:cNvPr id="19" name="Rectangle 5"/>
          <p:cNvSpPr>
            <a:spLocks noGrp="1" noChangeArrowheads="1"/>
          </p:cNvSpPr>
          <p:nvPr>
            <p:ph type="ftr" sz="quarter" idx="3"/>
          </p:nvPr>
        </p:nvSpPr>
        <p:spPr bwMode="auto">
          <a:xfrm>
            <a:off x="4613597"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FFFFFF"/>
                </a:solidFill>
                <a:latin typeface="Calibri"/>
                <a:cs typeface="Calibri"/>
              </a:defRPr>
            </a:lvl1p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22300" y="6166934"/>
            <a:ext cx="2133600" cy="476250"/>
          </a:xfrm>
          <a:ln/>
        </p:spPr>
        <p:txBody>
          <a:bodyPr/>
          <a:lstStyle>
            <a:lvl1pPr>
              <a:defRPr>
                <a:latin typeface="Calibri"/>
                <a:cs typeface="Calibri"/>
              </a:defRPr>
            </a:lvl1pPr>
          </a:lstStyle>
          <a:p>
            <a:fld id="{C9CA6C2B-6061-6F46-BF6B-C0454CDDAB35}" type="datetime1">
              <a:rPr lang="en-US" smtClean="0"/>
              <a:pPr/>
              <a:t>9/12/15</a:t>
            </a:fld>
            <a:endParaRPr lang="en-US"/>
          </a:p>
        </p:txBody>
      </p:sp>
      <p:sp>
        <p:nvSpPr>
          <p:cNvPr id="6"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a:p>
        </p:txBody>
      </p:sp>
      <p:sp>
        <p:nvSpPr>
          <p:cNvPr id="7"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DADE15B5-4D50-754D-8585-236811896E05}" type="datetime1">
              <a:rPr lang="en-US" smtClean="0"/>
              <a:pPr/>
              <a:t>9/12/15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114F66A0-55BE-484A-9667-5C4C7A46FB26}" type="datetime1">
              <a:rPr lang="en-US" smtClean="0"/>
              <a:pPr/>
              <a:t>9/12/15</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5E55A7B-7854-E145-92D9-B491DF4BAE2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553200"/>
            <a:ext cx="9144000" cy="304800"/>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Rectangle 7"/>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028" name="Picture 8" descr="SNL_color_stack.png"/>
          <p:cNvPicPr>
            <a:picLocks noChangeAspect="1"/>
          </p:cNvPicPr>
          <p:nvPr/>
        </p:nvPicPr>
        <p:blipFill>
          <a:blip r:embed="rId19"/>
          <a:srcRect/>
          <a:stretch>
            <a:fillRect/>
          </a:stretch>
        </p:blipFill>
        <p:spPr bwMode="auto">
          <a:xfrm>
            <a:off x="8001000" y="228600"/>
            <a:ext cx="936625" cy="411163"/>
          </a:xfrm>
          <a:prstGeom prst="rect">
            <a:avLst/>
          </a:prstGeom>
          <a:noFill/>
          <a:ln w="9525">
            <a:noFill/>
            <a:miter lim="800000"/>
            <a:headEnd/>
            <a:tailEnd/>
          </a:ln>
        </p:spPr>
      </p:pic>
      <p:sp>
        <p:nvSpPr>
          <p:cNvPr id="1029" name="Rectangle 2"/>
          <p:cNvSpPr>
            <a:spLocks noGrp="1" noChangeArrowheads="1"/>
          </p:cNvSpPr>
          <p:nvPr>
            <p:ph type="title"/>
          </p:nvPr>
        </p:nvSpPr>
        <p:spPr bwMode="auto">
          <a:xfrm>
            <a:off x="457200" y="0"/>
            <a:ext cx="8229600" cy="9916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US" dirty="0"/>
          </a:p>
        </p:txBody>
      </p:sp>
      <p:sp>
        <p:nvSpPr>
          <p:cNvPr id="1030" name="Rectangle 3"/>
          <p:cNvSpPr>
            <a:spLocks noGrp="1" noChangeArrowheads="1"/>
          </p:cNvSpPr>
          <p:nvPr>
            <p:ph type="body" idx="1"/>
          </p:nvPr>
        </p:nvSpPr>
        <p:spPr bwMode="auto">
          <a:xfrm>
            <a:off x="457200" y="1278740"/>
            <a:ext cx="8229600" cy="48474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Rectangle 4"/>
          <p:cNvSpPr>
            <a:spLocks noGrp="1" noChangeArrowheads="1"/>
          </p:cNvSpPr>
          <p:nvPr>
            <p:ph type="dt" sz="half" idx="2"/>
          </p:nvPr>
        </p:nvSpPr>
        <p:spPr bwMode="auto">
          <a:xfrm>
            <a:off x="109274" y="6166934"/>
            <a:ext cx="1490926"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a:cs typeface="Calibri"/>
              </a:defRPr>
            </a:lvl1pPr>
          </a:lstStyle>
          <a:p>
            <a:fld id="{30B37176-1C50-7042-8162-64D2C2671FE5}" type="datetime1">
              <a:rPr lang="en-US" smtClean="0"/>
              <a:pPr/>
              <a:t>9/12/15</a:t>
            </a:fld>
            <a:endParaRPr lang="en-US" dirty="0"/>
          </a:p>
        </p:txBody>
      </p:sp>
      <p:sp>
        <p:nvSpPr>
          <p:cNvPr id="3"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dirty="0"/>
          </a:p>
        </p:txBody>
      </p:sp>
      <p:sp>
        <p:nvSpPr>
          <p:cNvPr id="4" name="Rectangle 6"/>
          <p:cNvSpPr>
            <a:spLocks noGrp="1" noChangeArrowheads="1"/>
          </p:cNvSpPr>
          <p:nvPr>
            <p:ph type="sldNum" sz="quarter" idx="4"/>
          </p:nvPr>
        </p:nvSpPr>
        <p:spPr bwMode="auto">
          <a:xfrm>
            <a:off x="8415444" y="6153150"/>
            <a:ext cx="609600" cy="374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a:cs typeface="Calibri"/>
              </a:defRPr>
            </a:lvl1pPr>
          </a:lstStyle>
          <a:p>
            <a:fld id="{A5E55A7B-7854-E145-92D9-B491DF4BAE2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84" r:id="rId1"/>
    <p:sldLayoutId id="2147483798" r:id="rId2"/>
    <p:sldLayoutId id="2147483796" r:id="rId3"/>
    <p:sldLayoutId id="2147483799" r:id="rId4"/>
    <p:sldLayoutId id="2147483797" r:id="rId5"/>
    <p:sldLayoutId id="2147483800"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Lst>
  <p:hf hdr="0" ftr="0" dt="0"/>
  <p:txStyles>
    <p:titleStyle>
      <a:lvl1pPr algn="l" rtl="0" eaLnBrk="1" fontAlgn="base" hangingPunct="1">
        <a:spcBef>
          <a:spcPct val="0"/>
        </a:spcBef>
        <a:spcAft>
          <a:spcPct val="0"/>
        </a:spcAft>
        <a:defRPr sz="36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p:titleStyle>
    <p:body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31.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32.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33.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emf"/><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image" Target="../media/image15.png"/><Relationship Id="rId10" Type="http://schemas.openxmlformats.org/officeDocument/2006/relationships/image" Target="../media/image16.jpe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36.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g"/><Relationship Id="rId4" Type="http://schemas.openxmlformats.org/officeDocument/2006/relationships/image" Target="../media/image39.jpg"/><Relationship Id="rId5" Type="http://schemas.openxmlformats.org/officeDocument/2006/relationships/image" Target="../media/image40.jpg"/><Relationship Id="rId6" Type="http://schemas.openxmlformats.org/officeDocument/2006/relationships/image" Target="../media/image41.jpg"/><Relationship Id="rId7" Type="http://schemas.openxmlformats.org/officeDocument/2006/relationships/image" Target="../media/image42.jpg"/><Relationship Id="rId1" Type="http://schemas.openxmlformats.org/officeDocument/2006/relationships/slideLayout" Target="../slideLayouts/slideLayout11.xml"/><Relationship Id="rId2" Type="http://schemas.openxmlformats.org/officeDocument/2006/relationships/image" Target="../media/image37.jp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emf"/><Relationship Id="rId1" Type="http://schemas.openxmlformats.org/officeDocument/2006/relationships/slideLayout" Target="../slideLayouts/slideLayout11.xml"/><Relationship Id="rId2"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1.bin"/><Relationship Id="rId5" Type="http://schemas.openxmlformats.org/officeDocument/2006/relationships/image" Target="../media/image18.emf"/><Relationship Id="rId6" Type="http://schemas.openxmlformats.org/officeDocument/2006/relationships/oleObject" Target="../embeddings/oleObject2.bin"/><Relationship Id="rId7" Type="http://schemas.openxmlformats.org/officeDocument/2006/relationships/image" Target="../media/image19.emf"/><Relationship Id="rId8" Type="http://schemas.openxmlformats.org/officeDocument/2006/relationships/oleObject" Target="../embeddings/oleObject3.bin"/><Relationship Id="rId9" Type="http://schemas.openxmlformats.org/officeDocument/2006/relationships/image" Target="../media/image20.emf"/><Relationship Id="rId10" Type="http://schemas.openxmlformats.org/officeDocument/2006/relationships/oleObject" Target="../embeddings/oleObject4.bin"/><Relationship Id="rId11" Type="http://schemas.openxmlformats.org/officeDocument/2006/relationships/image" Target="../media/image21.e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24.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4502" y="1103017"/>
            <a:ext cx="5971187" cy="1233338"/>
          </a:xfrm>
        </p:spPr>
        <p:txBody>
          <a:bodyPr/>
          <a:lstStyle/>
          <a:p>
            <a:r>
              <a:rPr lang="en-US" sz="2800" dirty="0" smtClean="0"/>
              <a:t>Improving the Performance of Graph Analysis Through Partitioning with Sampling</a:t>
            </a:r>
            <a:endParaRPr lang="en-US" sz="2800" dirty="0"/>
          </a:p>
        </p:txBody>
      </p:sp>
      <p:sp>
        <p:nvSpPr>
          <p:cNvPr id="6" name="Subtitle 5"/>
          <p:cNvSpPr>
            <a:spLocks noGrp="1"/>
          </p:cNvSpPr>
          <p:nvPr>
            <p:ph type="subTitle" idx="1"/>
          </p:nvPr>
        </p:nvSpPr>
        <p:spPr>
          <a:xfrm>
            <a:off x="2714502" y="2588978"/>
            <a:ext cx="5971187" cy="593737"/>
          </a:xfrm>
        </p:spPr>
        <p:txBody>
          <a:bodyPr/>
          <a:lstStyle/>
          <a:p>
            <a:r>
              <a:rPr lang="en-US" dirty="0" smtClean="0"/>
              <a:t>Michael M. Wolf, Sandia National Laboratories</a:t>
            </a:r>
          </a:p>
          <a:p>
            <a:r>
              <a:rPr lang="en-US" dirty="0" smtClean="0"/>
              <a:t>Benjamin A. Miller, MIT Lincoln Laboratory </a:t>
            </a:r>
          </a:p>
          <a:p>
            <a:endParaRPr lang="en-US" dirty="0"/>
          </a:p>
          <a:p>
            <a:r>
              <a:rPr lang="en-US" dirty="0" smtClean="0"/>
              <a:t>IEEE HPEC 2015</a:t>
            </a:r>
            <a:endParaRPr lang="en-US" dirty="0"/>
          </a:p>
          <a:p>
            <a:r>
              <a:rPr lang="en-US" dirty="0" smtClean="0"/>
              <a:t>September 16, 2015</a:t>
            </a:r>
          </a:p>
          <a:p>
            <a:endParaRPr lang="en-US" dirty="0"/>
          </a:p>
        </p:txBody>
      </p:sp>
      <p:sp>
        <p:nvSpPr>
          <p:cNvPr id="4" name="Rectangle 3"/>
          <p:cNvSpPr/>
          <p:nvPr/>
        </p:nvSpPr>
        <p:spPr>
          <a:xfrm>
            <a:off x="0" y="2487167"/>
            <a:ext cx="2478024" cy="1463040"/>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7" name="Group 66"/>
          <p:cNvGrpSpPr/>
          <p:nvPr/>
        </p:nvGrpSpPr>
        <p:grpSpPr>
          <a:xfrm>
            <a:off x="62645" y="2527067"/>
            <a:ext cx="2313432" cy="1344168"/>
            <a:chOff x="1447800" y="3276600"/>
            <a:chExt cx="2743200" cy="1828800"/>
          </a:xfrm>
        </p:grpSpPr>
        <p:grpSp>
          <p:nvGrpSpPr>
            <p:cNvPr id="68" name="Group 67"/>
            <p:cNvGrpSpPr/>
            <p:nvPr/>
          </p:nvGrpSpPr>
          <p:grpSpPr>
            <a:xfrm>
              <a:off x="1981200" y="3276600"/>
              <a:ext cx="1828800" cy="1828800"/>
              <a:chOff x="1905000" y="3276600"/>
              <a:chExt cx="1828800" cy="1828800"/>
            </a:xfrm>
          </p:grpSpPr>
          <p:sp>
            <p:nvSpPr>
              <p:cNvPr id="82" name="Rectangle 81"/>
              <p:cNvSpPr>
                <a:spLocks noChangeAspect="1"/>
              </p:cNvSpPr>
              <p:nvPr/>
            </p:nvSpPr>
            <p:spPr bwMode="auto">
              <a:xfrm>
                <a:off x="1905000" y="3276600"/>
                <a:ext cx="1828800" cy="1828800"/>
              </a:xfrm>
              <a:prstGeom prst="rect">
                <a:avLst/>
              </a:prstGeom>
              <a:no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3" name="Rectangle 82"/>
              <p:cNvSpPr>
                <a:spLocks/>
              </p:cNvSpPr>
              <p:nvPr/>
            </p:nvSpPr>
            <p:spPr bwMode="auto">
              <a:xfrm>
                <a:off x="1905000" y="3276600"/>
                <a:ext cx="9144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4" name="Rectangle 83"/>
              <p:cNvSpPr>
                <a:spLocks/>
              </p:cNvSpPr>
              <p:nvPr/>
            </p:nvSpPr>
            <p:spPr bwMode="auto">
              <a:xfrm>
                <a:off x="2819400" y="3276600"/>
                <a:ext cx="9144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5" name="Rectangle 84"/>
              <p:cNvSpPr>
                <a:spLocks/>
              </p:cNvSpPr>
              <p:nvPr/>
            </p:nvSpPr>
            <p:spPr bwMode="auto">
              <a:xfrm>
                <a:off x="1905000" y="3733800"/>
                <a:ext cx="9144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6" name="Rectangle 85"/>
              <p:cNvSpPr>
                <a:spLocks/>
              </p:cNvSpPr>
              <p:nvPr/>
            </p:nvSpPr>
            <p:spPr bwMode="auto">
              <a:xfrm>
                <a:off x="1905000" y="4191000"/>
                <a:ext cx="9144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7" name="Rectangle 86"/>
              <p:cNvSpPr>
                <a:spLocks/>
              </p:cNvSpPr>
              <p:nvPr/>
            </p:nvSpPr>
            <p:spPr bwMode="auto">
              <a:xfrm>
                <a:off x="1905000" y="4648200"/>
                <a:ext cx="9144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8" name="Rectangle 87"/>
              <p:cNvSpPr>
                <a:spLocks/>
              </p:cNvSpPr>
              <p:nvPr/>
            </p:nvSpPr>
            <p:spPr bwMode="auto">
              <a:xfrm>
                <a:off x="2819400" y="4191000"/>
                <a:ext cx="9144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9" name="Rectangle 88"/>
              <p:cNvSpPr>
                <a:spLocks/>
              </p:cNvSpPr>
              <p:nvPr/>
            </p:nvSpPr>
            <p:spPr bwMode="auto">
              <a:xfrm>
                <a:off x="2819400" y="3733800"/>
                <a:ext cx="9144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90" name="Rectangle 89"/>
              <p:cNvSpPr>
                <a:spLocks/>
              </p:cNvSpPr>
              <p:nvPr/>
            </p:nvSpPr>
            <p:spPr bwMode="auto">
              <a:xfrm>
                <a:off x="2819400" y="4648200"/>
                <a:ext cx="9144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grpSp>
          <p:nvGrpSpPr>
            <p:cNvPr id="69" name="Group 68"/>
            <p:cNvGrpSpPr/>
            <p:nvPr/>
          </p:nvGrpSpPr>
          <p:grpSpPr>
            <a:xfrm>
              <a:off x="3962400" y="3276600"/>
              <a:ext cx="228600" cy="1828800"/>
              <a:chOff x="3962400" y="3276600"/>
              <a:chExt cx="228600" cy="1828800"/>
            </a:xfrm>
          </p:grpSpPr>
          <p:sp>
            <p:nvSpPr>
              <p:cNvPr id="77" name="Rectangle 76"/>
              <p:cNvSpPr>
                <a:spLocks/>
              </p:cNvSpPr>
              <p:nvPr/>
            </p:nvSpPr>
            <p:spPr bwMode="auto">
              <a:xfrm>
                <a:off x="3962400" y="3276600"/>
                <a:ext cx="228600" cy="1828800"/>
              </a:xfrm>
              <a:prstGeom prst="rect">
                <a:avLst/>
              </a:prstGeom>
              <a:no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78" name="Rectangle 77"/>
              <p:cNvSpPr>
                <a:spLocks/>
              </p:cNvSpPr>
              <p:nvPr/>
            </p:nvSpPr>
            <p:spPr bwMode="auto">
              <a:xfrm>
                <a:off x="3962400" y="3276600"/>
                <a:ext cx="2286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79" name="Rectangle 78"/>
              <p:cNvSpPr>
                <a:spLocks/>
              </p:cNvSpPr>
              <p:nvPr/>
            </p:nvSpPr>
            <p:spPr bwMode="auto">
              <a:xfrm>
                <a:off x="3962400" y="3733800"/>
                <a:ext cx="2286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0" name="Rectangle 79"/>
              <p:cNvSpPr>
                <a:spLocks/>
              </p:cNvSpPr>
              <p:nvPr/>
            </p:nvSpPr>
            <p:spPr bwMode="auto">
              <a:xfrm>
                <a:off x="3962400" y="4191000"/>
                <a:ext cx="2286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1" name="Rectangle 80"/>
              <p:cNvSpPr>
                <a:spLocks/>
              </p:cNvSpPr>
              <p:nvPr/>
            </p:nvSpPr>
            <p:spPr bwMode="auto">
              <a:xfrm>
                <a:off x="3962400" y="4648200"/>
                <a:ext cx="228600" cy="457200"/>
              </a:xfrm>
              <a:prstGeom prst="rect">
                <a:avLst/>
              </a:prstGeom>
              <a:solidFill>
                <a:srgbClr val="FF00FF"/>
              </a:solidFill>
              <a:ln w="6350" cap="flat" cmpd="sng" algn="ctr">
                <a:solidFill>
                  <a:srgbClr val="000000"/>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grpSp>
          <p:nvGrpSpPr>
            <p:cNvPr id="70" name="Group 69"/>
            <p:cNvGrpSpPr/>
            <p:nvPr/>
          </p:nvGrpSpPr>
          <p:grpSpPr>
            <a:xfrm>
              <a:off x="1447800" y="3276600"/>
              <a:ext cx="228600" cy="1828800"/>
              <a:chOff x="3962400" y="3276600"/>
              <a:chExt cx="228600" cy="1828800"/>
            </a:xfrm>
          </p:grpSpPr>
          <p:sp>
            <p:nvSpPr>
              <p:cNvPr id="72" name="Rectangle 71"/>
              <p:cNvSpPr>
                <a:spLocks/>
              </p:cNvSpPr>
              <p:nvPr/>
            </p:nvSpPr>
            <p:spPr bwMode="auto">
              <a:xfrm>
                <a:off x="3962400" y="3276600"/>
                <a:ext cx="228600" cy="1828800"/>
              </a:xfrm>
              <a:prstGeom prst="rect">
                <a:avLst/>
              </a:prstGeom>
              <a:no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73" name="Rectangle 72"/>
              <p:cNvSpPr>
                <a:spLocks/>
              </p:cNvSpPr>
              <p:nvPr/>
            </p:nvSpPr>
            <p:spPr bwMode="auto">
              <a:xfrm>
                <a:off x="3962400" y="3276600"/>
                <a:ext cx="2286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74" name="Rectangle 73"/>
              <p:cNvSpPr>
                <a:spLocks/>
              </p:cNvSpPr>
              <p:nvPr/>
            </p:nvSpPr>
            <p:spPr bwMode="auto">
              <a:xfrm>
                <a:off x="3962400" y="3733800"/>
                <a:ext cx="2286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75" name="Rectangle 74"/>
              <p:cNvSpPr>
                <a:spLocks/>
              </p:cNvSpPr>
              <p:nvPr/>
            </p:nvSpPr>
            <p:spPr bwMode="auto">
              <a:xfrm>
                <a:off x="3962400" y="4191000"/>
                <a:ext cx="2286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76" name="Rectangle 75"/>
              <p:cNvSpPr>
                <a:spLocks/>
              </p:cNvSpPr>
              <p:nvPr/>
            </p:nvSpPr>
            <p:spPr bwMode="auto">
              <a:xfrm>
                <a:off x="3962400" y="4648200"/>
                <a:ext cx="2286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sp>
          <p:nvSpPr>
            <p:cNvPr id="71" name="TextBox 70"/>
            <p:cNvSpPr txBox="1"/>
            <p:nvPr/>
          </p:nvSpPr>
          <p:spPr>
            <a:xfrm>
              <a:off x="1676400" y="4038600"/>
              <a:ext cx="289512" cy="307777"/>
            </a:xfrm>
            <a:prstGeom prst="rect">
              <a:avLst/>
            </a:prstGeom>
            <a:noFill/>
          </p:spPr>
          <p:txBody>
            <a:bodyPr wrap="none" rtlCol="0">
              <a:spAutoFit/>
            </a:bodyPr>
            <a:lstStyle/>
            <a:p>
              <a:pPr algn="ctr"/>
              <a:r>
                <a:rPr lang="en-US" sz="1400" b="1" dirty="0" smtClean="0"/>
                <a:t>=</a:t>
              </a:r>
              <a:endParaRPr lang="en-US" sz="1400" b="1" dirty="0"/>
            </a:p>
          </p:txBody>
        </p:sp>
      </p:grpSp>
      <p:sp>
        <p:nvSpPr>
          <p:cNvPr id="92" name="Rectangle 91"/>
          <p:cNvSpPr/>
          <p:nvPr/>
        </p:nvSpPr>
        <p:spPr>
          <a:xfrm>
            <a:off x="0" y="844984"/>
            <a:ext cx="2484037" cy="3326171"/>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006386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222" y="0"/>
            <a:ext cx="8689778" cy="990600"/>
          </a:xfrm>
        </p:spPr>
        <p:txBody>
          <a:bodyPr/>
          <a:lstStyle/>
          <a:p>
            <a:r>
              <a:rPr lang="en-US" sz="2800" dirty="0"/>
              <a:t>Communication Pattern: 1D Block Partitioning</a:t>
            </a:r>
          </a:p>
        </p:txBody>
      </p:sp>
      <p:pic>
        <p:nvPicPr>
          <p:cNvPr id="3" name="Picture 2" descr="comm1Db_P064_1.png"/>
          <p:cNvPicPr>
            <a:picLocks/>
          </p:cNvPicPr>
          <p:nvPr/>
        </p:nvPicPr>
        <p:blipFill rotWithShape="1">
          <a:blip r:embed="rId3">
            <a:extLst>
              <a:ext uri="{28A0092B-C50C-407E-A947-70E740481C1C}">
                <a14:useLocalDpi xmlns:a14="http://schemas.microsoft.com/office/drawing/2010/main" val="0"/>
              </a:ext>
            </a:extLst>
          </a:blip>
          <a:srcRect l="10998" t="4417" r="8000" b="8881"/>
          <a:stretch/>
        </p:blipFill>
        <p:spPr>
          <a:xfrm>
            <a:off x="731520" y="1143000"/>
            <a:ext cx="5687568" cy="4892040"/>
          </a:xfrm>
          <a:prstGeom prst="rect">
            <a:avLst/>
          </a:prstGeom>
        </p:spPr>
      </p:pic>
      <p:sp>
        <p:nvSpPr>
          <p:cNvPr id="5" name="TextBox 4"/>
          <p:cNvSpPr txBox="1"/>
          <p:nvPr/>
        </p:nvSpPr>
        <p:spPr>
          <a:xfrm>
            <a:off x="6553200" y="1828800"/>
            <a:ext cx="2286001" cy="3151482"/>
          </a:xfrm>
          <a:prstGeom prst="rect">
            <a:avLst/>
          </a:prstGeom>
          <a:noFill/>
        </p:spPr>
        <p:txBody>
          <a:bodyPr wrap="none" rtlCol="0">
            <a:normAutofit/>
          </a:bodyPr>
          <a:lstStyle/>
          <a:p>
            <a:r>
              <a:rPr lang="en-US" sz="1600" b="1" u="sng" dirty="0" smtClean="0"/>
              <a:t>NNZ/process</a:t>
            </a:r>
          </a:p>
          <a:p>
            <a:r>
              <a:rPr lang="en-US" sz="1400" dirty="0" smtClean="0"/>
              <a:t>min: </a:t>
            </a:r>
            <a:r>
              <a:rPr lang="en-US" sz="1400" dirty="0"/>
              <a:t>1.17E+06 </a:t>
            </a:r>
            <a:endParaRPr lang="en-US" sz="1400" dirty="0" smtClean="0"/>
          </a:p>
          <a:p>
            <a:r>
              <a:rPr lang="en-US" sz="1400" dirty="0" smtClean="0"/>
              <a:t>max: </a:t>
            </a:r>
            <a:r>
              <a:rPr lang="en-US" sz="1400" dirty="0"/>
              <a:t>1.18E+06 </a:t>
            </a:r>
            <a:endParaRPr lang="en-US" sz="1400" dirty="0" smtClean="0"/>
          </a:p>
          <a:p>
            <a:r>
              <a:rPr lang="en-US" sz="1400" dirty="0" err="1" smtClean="0"/>
              <a:t>avg</a:t>
            </a:r>
            <a:r>
              <a:rPr lang="en-US" sz="1400" dirty="0" smtClean="0"/>
              <a:t>: </a:t>
            </a:r>
            <a:r>
              <a:rPr lang="en-US" sz="1400" dirty="0"/>
              <a:t>1.18E+06 </a:t>
            </a:r>
            <a:endParaRPr lang="en-US" sz="1400" dirty="0" smtClean="0"/>
          </a:p>
          <a:p>
            <a:r>
              <a:rPr lang="en-US" sz="1400" dirty="0" smtClean="0"/>
              <a:t>max/</a:t>
            </a:r>
            <a:r>
              <a:rPr lang="en-US" sz="1400" dirty="0" err="1" smtClean="0"/>
              <a:t>avg</a:t>
            </a:r>
            <a:r>
              <a:rPr lang="en-US" sz="1400" dirty="0" smtClean="0"/>
              <a:t>: </a:t>
            </a:r>
            <a:r>
              <a:rPr lang="en-US" sz="1400" dirty="0"/>
              <a:t>1.00 </a:t>
            </a:r>
            <a:endParaRPr lang="en-US" sz="1400" dirty="0" smtClean="0"/>
          </a:p>
          <a:p>
            <a:endParaRPr lang="en-US" sz="1400" b="1" dirty="0"/>
          </a:p>
          <a:p>
            <a:r>
              <a:rPr lang="en-US" sz="1600" b="1" u="sng" dirty="0" smtClean="0"/>
              <a:t># Messages (Phase 1)</a:t>
            </a:r>
          </a:p>
          <a:p>
            <a:r>
              <a:rPr lang="en-US" sz="1400" dirty="0" smtClean="0"/>
              <a:t>total: </a:t>
            </a:r>
            <a:r>
              <a:rPr lang="en-US" sz="1400" dirty="0"/>
              <a:t>126 </a:t>
            </a:r>
            <a:endParaRPr lang="en-US" sz="1400" dirty="0" smtClean="0"/>
          </a:p>
          <a:p>
            <a:r>
              <a:rPr lang="en-US" sz="1400" dirty="0" smtClean="0"/>
              <a:t>max: </a:t>
            </a:r>
            <a:r>
              <a:rPr lang="en-US" sz="1400" dirty="0"/>
              <a:t>2 </a:t>
            </a:r>
            <a:endParaRPr lang="en-US" sz="1400" dirty="0" smtClean="0"/>
          </a:p>
          <a:p>
            <a:endParaRPr lang="en-US" sz="1400" b="1" dirty="0"/>
          </a:p>
          <a:p>
            <a:r>
              <a:rPr lang="en-US" sz="1600" b="1" u="sng" dirty="0" smtClean="0"/>
              <a:t>Volume (Phase 1)</a:t>
            </a:r>
          </a:p>
          <a:p>
            <a:r>
              <a:rPr lang="en-US" sz="1400" dirty="0" smtClean="0"/>
              <a:t>total: </a:t>
            </a:r>
            <a:r>
              <a:rPr lang="en-US" sz="1400" dirty="0"/>
              <a:t>2.58E+05 </a:t>
            </a:r>
            <a:endParaRPr lang="en-US" sz="1400" dirty="0" smtClean="0"/>
          </a:p>
          <a:p>
            <a:r>
              <a:rPr lang="en-US" sz="1400" dirty="0" smtClean="0"/>
              <a:t>max: </a:t>
            </a:r>
            <a:r>
              <a:rPr lang="en-US" sz="1400" dirty="0"/>
              <a:t>4.10E+03 </a:t>
            </a:r>
            <a:endParaRPr lang="en-US" sz="1400" dirty="0" smtClean="0"/>
          </a:p>
          <a:p>
            <a:endParaRPr lang="en-US" sz="1400" b="1" dirty="0"/>
          </a:p>
        </p:txBody>
      </p:sp>
      <p:sp>
        <p:nvSpPr>
          <p:cNvPr id="6" name="TextBox 5"/>
          <p:cNvSpPr txBox="1"/>
          <p:nvPr/>
        </p:nvSpPr>
        <p:spPr>
          <a:xfrm rot="16200000">
            <a:off x="-147840" y="3433560"/>
            <a:ext cx="1511902" cy="307777"/>
          </a:xfrm>
          <a:prstGeom prst="rect">
            <a:avLst/>
          </a:prstGeom>
          <a:noFill/>
        </p:spPr>
        <p:txBody>
          <a:bodyPr wrap="none" rtlCol="0">
            <a:spAutoFit/>
          </a:bodyPr>
          <a:lstStyle/>
          <a:p>
            <a:pPr algn="ctr"/>
            <a:r>
              <a:rPr lang="en-US" sz="1400" b="1" dirty="0" smtClean="0"/>
              <a:t>source process</a:t>
            </a:r>
            <a:endParaRPr lang="en-US" sz="1400" b="1" dirty="0"/>
          </a:p>
        </p:txBody>
      </p:sp>
      <p:sp>
        <p:nvSpPr>
          <p:cNvPr id="7" name="TextBox 6"/>
          <p:cNvSpPr txBox="1"/>
          <p:nvPr/>
        </p:nvSpPr>
        <p:spPr>
          <a:xfrm>
            <a:off x="2462694" y="5943600"/>
            <a:ext cx="1880706" cy="307777"/>
          </a:xfrm>
          <a:prstGeom prst="rect">
            <a:avLst/>
          </a:prstGeom>
          <a:noFill/>
        </p:spPr>
        <p:txBody>
          <a:bodyPr wrap="none" rtlCol="0">
            <a:spAutoFit/>
          </a:bodyPr>
          <a:lstStyle/>
          <a:p>
            <a:pPr algn="ctr"/>
            <a:r>
              <a:rPr lang="en-US" sz="1400" b="1" dirty="0" smtClean="0"/>
              <a:t>destination process</a:t>
            </a:r>
            <a:endParaRPr lang="en-US" sz="1400" b="1" dirty="0"/>
          </a:p>
        </p:txBody>
      </p:sp>
      <p:sp>
        <p:nvSpPr>
          <p:cNvPr id="8" name="TextBox 7"/>
          <p:cNvSpPr txBox="1"/>
          <p:nvPr/>
        </p:nvSpPr>
        <p:spPr>
          <a:xfrm>
            <a:off x="45894" y="5943600"/>
            <a:ext cx="669574" cy="338554"/>
          </a:xfrm>
          <a:prstGeom prst="rect">
            <a:avLst/>
          </a:prstGeom>
          <a:noFill/>
        </p:spPr>
        <p:txBody>
          <a:bodyPr wrap="none" rtlCol="0">
            <a:spAutoFit/>
          </a:bodyPr>
          <a:lstStyle/>
          <a:p>
            <a:pPr algn="ctr"/>
            <a:r>
              <a:rPr lang="en-US" sz="1600" b="1" dirty="0" smtClean="0"/>
              <a:t>P=64</a:t>
            </a:r>
            <a:endParaRPr lang="en-US" sz="1600" b="1" dirty="0"/>
          </a:p>
        </p:txBody>
      </p:sp>
      <p:sp>
        <p:nvSpPr>
          <p:cNvPr id="11" name="TextBox 10"/>
          <p:cNvSpPr txBox="1"/>
          <p:nvPr/>
        </p:nvSpPr>
        <p:spPr>
          <a:xfrm>
            <a:off x="6553200" y="5334000"/>
            <a:ext cx="2399941" cy="954107"/>
          </a:xfrm>
          <a:prstGeom prst="rect">
            <a:avLst/>
          </a:prstGeom>
          <a:noFill/>
        </p:spPr>
        <p:txBody>
          <a:bodyPr wrap="none" rtlCol="0">
            <a:spAutoFit/>
          </a:bodyPr>
          <a:lstStyle/>
          <a:p>
            <a:r>
              <a:rPr lang="en-US" sz="1400" b="1" u="sng" dirty="0" smtClean="0"/>
              <a:t>Nice properties:</a:t>
            </a:r>
          </a:p>
          <a:p>
            <a:r>
              <a:rPr lang="en-US" sz="1400" dirty="0" smtClean="0"/>
              <a:t>Great load balance</a:t>
            </a:r>
          </a:p>
          <a:p>
            <a:r>
              <a:rPr lang="en-US" sz="1400" dirty="0" smtClean="0"/>
              <a:t>Small number of messages</a:t>
            </a:r>
          </a:p>
          <a:p>
            <a:r>
              <a:rPr lang="en-US" sz="1400" dirty="0" smtClean="0"/>
              <a:t>Low communication volume</a:t>
            </a:r>
            <a:endParaRPr lang="en-US" sz="1400" dirty="0"/>
          </a:p>
        </p:txBody>
      </p:sp>
      <p:sp>
        <p:nvSpPr>
          <p:cNvPr id="12" name="TextBox 11"/>
          <p:cNvSpPr txBox="1"/>
          <p:nvPr/>
        </p:nvSpPr>
        <p:spPr>
          <a:xfrm>
            <a:off x="1377471" y="926068"/>
            <a:ext cx="4070834" cy="369332"/>
          </a:xfrm>
          <a:prstGeom prst="rect">
            <a:avLst/>
          </a:prstGeom>
          <a:noFill/>
        </p:spPr>
        <p:txBody>
          <a:bodyPr wrap="none" rtlCol="0">
            <a:spAutoFit/>
          </a:bodyPr>
          <a:lstStyle/>
          <a:p>
            <a:pPr algn="ctr"/>
            <a:r>
              <a:rPr lang="en-US" sz="1800" b="1" dirty="0" smtClean="0"/>
              <a:t>2D Finite Difference Matrix (9 point)</a:t>
            </a:r>
            <a:endParaRPr lang="en-US" sz="1800" b="1" dirty="0"/>
          </a:p>
        </p:txBody>
      </p:sp>
      <p:sp>
        <p:nvSpPr>
          <p:cNvPr id="13" name="TextBox 12"/>
          <p:cNvSpPr txBox="1"/>
          <p:nvPr/>
        </p:nvSpPr>
        <p:spPr>
          <a:xfrm>
            <a:off x="6629400" y="1219200"/>
            <a:ext cx="1953701" cy="523220"/>
          </a:xfrm>
          <a:prstGeom prst="rect">
            <a:avLst/>
          </a:prstGeom>
          <a:noFill/>
        </p:spPr>
        <p:txBody>
          <a:bodyPr wrap="none" rtlCol="0">
            <a:spAutoFit/>
          </a:bodyPr>
          <a:lstStyle/>
          <a:p>
            <a:pPr algn="ctr"/>
            <a:r>
              <a:rPr lang="en-US" sz="1400" b="1" dirty="0" smtClean="0"/>
              <a:t>Number of Rows: 2</a:t>
            </a:r>
            <a:r>
              <a:rPr lang="en-US" sz="1400" b="1" baseline="30000" dirty="0" smtClean="0"/>
              <a:t>23</a:t>
            </a:r>
          </a:p>
          <a:p>
            <a:pPr algn="ctr"/>
            <a:r>
              <a:rPr lang="en-US" sz="1400" b="1" dirty="0" err="1"/>
              <a:t>Nonzeros</a:t>
            </a:r>
            <a:r>
              <a:rPr lang="en-US" sz="1400" b="1" dirty="0"/>
              <a:t>/Row: 9</a:t>
            </a:r>
          </a:p>
        </p:txBody>
      </p:sp>
      <p:sp>
        <p:nvSpPr>
          <p:cNvPr id="14"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10</a:t>
            </a:fld>
            <a:endParaRPr lang="en-US" dirty="0"/>
          </a:p>
        </p:txBody>
      </p:sp>
      <p:sp>
        <p:nvSpPr>
          <p:cNvPr id="15" name="Rectangle 14"/>
          <p:cNvSpPr/>
          <p:nvPr/>
        </p:nvSpPr>
        <p:spPr>
          <a:xfrm>
            <a:off x="56735" y="6481850"/>
            <a:ext cx="8229600" cy="253916"/>
          </a:xfrm>
          <a:prstGeom prst="rect">
            <a:avLst/>
          </a:prstGeom>
          <a:ln>
            <a:noFill/>
          </a:ln>
        </p:spPr>
        <p:txBody>
          <a:bodyPr wrap="square">
            <a:spAutoFit/>
          </a:bodyPr>
          <a:lstStyle/>
          <a:p>
            <a:r>
              <a:rPr lang="en-US" sz="1050" dirty="0"/>
              <a:t>M. Wolf and B. Miller</a:t>
            </a:r>
            <a:r>
              <a:rPr lang="en-US" sz="1050" dirty="0" smtClean="0"/>
              <a:t>,</a:t>
            </a:r>
            <a:r>
              <a:rPr lang="en-US" sz="1050" baseline="30000" dirty="0" smtClean="0"/>
              <a:t> </a:t>
            </a:r>
            <a:r>
              <a:rPr lang="en-US" sz="1050" dirty="0" smtClean="0"/>
              <a:t>“Sparse </a:t>
            </a:r>
            <a:r>
              <a:rPr lang="en-US" sz="1050" dirty="0"/>
              <a:t>Matrix Partitioning for Parallel </a:t>
            </a:r>
            <a:r>
              <a:rPr lang="en-US" sz="1050" dirty="0" err="1"/>
              <a:t>Eigenanalysis</a:t>
            </a:r>
            <a:r>
              <a:rPr lang="en-US" sz="1050" dirty="0"/>
              <a:t> of Large Static and Dynamic </a:t>
            </a:r>
            <a:r>
              <a:rPr lang="en-US" sz="1050" dirty="0" smtClean="0"/>
              <a:t>Graphs," </a:t>
            </a:r>
            <a:r>
              <a:rPr lang="en-US" sz="1050" dirty="0" smtClean="0"/>
              <a:t>in </a:t>
            </a:r>
            <a:r>
              <a:rPr lang="en-US" sz="1050" i="1" dirty="0" smtClean="0"/>
              <a:t>IEEE HPEC</a:t>
            </a:r>
            <a:r>
              <a:rPr lang="en-US" sz="1050" dirty="0" smtClean="0"/>
              <a:t>, 2014.</a:t>
            </a:r>
            <a:endParaRPr lang="en-US" sz="1050" dirty="0"/>
          </a:p>
        </p:txBody>
      </p:sp>
    </p:spTree>
    <p:extLst>
      <p:ext uri="{BB962C8B-B14F-4D97-AF65-F5344CB8AC3E}">
        <p14:creationId xmlns:p14="http://schemas.microsoft.com/office/powerpoint/2010/main" val="81356894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222" y="0"/>
            <a:ext cx="8689778" cy="990600"/>
          </a:xfrm>
        </p:spPr>
        <p:txBody>
          <a:bodyPr/>
          <a:lstStyle/>
          <a:p>
            <a:r>
              <a:rPr lang="en-US" sz="2800" dirty="0"/>
              <a:t>Communication Pattern: 1D Random Partitioning</a:t>
            </a:r>
          </a:p>
        </p:txBody>
      </p:sp>
      <p:pic>
        <p:nvPicPr>
          <p:cNvPr id="4" name="Picture 3" descr="comm1Dr_P064_1.png"/>
          <p:cNvPicPr>
            <a:picLocks/>
          </p:cNvPicPr>
          <p:nvPr/>
        </p:nvPicPr>
        <p:blipFill rotWithShape="1">
          <a:blip r:embed="rId3">
            <a:extLst>
              <a:ext uri="{28A0092B-C50C-407E-A947-70E740481C1C}">
                <a14:useLocalDpi xmlns:a14="http://schemas.microsoft.com/office/drawing/2010/main" val="0"/>
              </a:ext>
            </a:extLst>
          </a:blip>
          <a:srcRect l="10255" t="3419" r="6504" b="6820"/>
          <a:stretch/>
        </p:blipFill>
        <p:spPr>
          <a:xfrm>
            <a:off x="731520" y="1143000"/>
            <a:ext cx="5687568" cy="4892040"/>
          </a:xfrm>
          <a:prstGeom prst="rect">
            <a:avLst/>
          </a:prstGeom>
        </p:spPr>
      </p:pic>
      <p:sp>
        <p:nvSpPr>
          <p:cNvPr id="7" name="TextBox 6"/>
          <p:cNvSpPr txBox="1"/>
          <p:nvPr/>
        </p:nvSpPr>
        <p:spPr>
          <a:xfrm>
            <a:off x="6553200" y="1828800"/>
            <a:ext cx="2286001" cy="3075282"/>
          </a:xfrm>
          <a:prstGeom prst="rect">
            <a:avLst/>
          </a:prstGeom>
          <a:noFill/>
        </p:spPr>
        <p:txBody>
          <a:bodyPr wrap="none" rtlCol="0">
            <a:normAutofit/>
          </a:bodyPr>
          <a:lstStyle/>
          <a:p>
            <a:r>
              <a:rPr lang="en-US" sz="1600" b="1" u="sng" dirty="0" smtClean="0"/>
              <a:t>NNZ/process</a:t>
            </a:r>
          </a:p>
          <a:p>
            <a:r>
              <a:rPr lang="en-US" sz="1400" dirty="0" smtClean="0"/>
              <a:t>min: </a:t>
            </a:r>
            <a:r>
              <a:rPr lang="en-US" sz="1400" dirty="0"/>
              <a:t>1.05E+06 </a:t>
            </a:r>
            <a:endParaRPr lang="en-US" sz="1400" dirty="0" smtClean="0"/>
          </a:p>
          <a:p>
            <a:r>
              <a:rPr lang="en-US" sz="1400" dirty="0" smtClean="0"/>
              <a:t>max: </a:t>
            </a:r>
            <a:r>
              <a:rPr lang="en-US" sz="1400" dirty="0"/>
              <a:t>1.07E+06 </a:t>
            </a:r>
            <a:endParaRPr lang="en-US" sz="1400" dirty="0" smtClean="0"/>
          </a:p>
          <a:p>
            <a:r>
              <a:rPr lang="en-US" sz="1400" dirty="0" err="1" smtClean="0"/>
              <a:t>avg</a:t>
            </a:r>
            <a:r>
              <a:rPr lang="en-US" sz="1400" dirty="0" smtClean="0"/>
              <a:t>: </a:t>
            </a:r>
            <a:r>
              <a:rPr lang="en-US" sz="1400" dirty="0"/>
              <a:t>1.06E+06 </a:t>
            </a:r>
            <a:endParaRPr lang="en-US" sz="1400" dirty="0" smtClean="0"/>
          </a:p>
          <a:p>
            <a:r>
              <a:rPr lang="en-US" sz="1400" dirty="0" smtClean="0"/>
              <a:t>max/</a:t>
            </a:r>
            <a:r>
              <a:rPr lang="en-US" sz="1400" dirty="0" err="1" smtClean="0"/>
              <a:t>avg</a:t>
            </a:r>
            <a:r>
              <a:rPr lang="en-US" sz="1400" dirty="0" smtClean="0"/>
              <a:t>: </a:t>
            </a:r>
            <a:r>
              <a:rPr lang="en-US" sz="1400" dirty="0"/>
              <a:t>1.01 </a:t>
            </a:r>
            <a:endParaRPr lang="en-US" sz="1400" dirty="0" smtClean="0"/>
          </a:p>
          <a:p>
            <a:endParaRPr lang="en-US" sz="1400" b="1" dirty="0"/>
          </a:p>
          <a:p>
            <a:r>
              <a:rPr lang="en-US" sz="1600" b="1" u="sng" dirty="0" smtClean="0"/>
              <a:t># Messages (Phase 1)</a:t>
            </a:r>
          </a:p>
          <a:p>
            <a:r>
              <a:rPr lang="en-US" sz="1400" dirty="0" smtClean="0"/>
              <a:t>total: </a:t>
            </a:r>
            <a:r>
              <a:rPr lang="en-US" sz="1400" dirty="0"/>
              <a:t>4032 </a:t>
            </a:r>
            <a:endParaRPr lang="en-US" sz="1400" dirty="0" smtClean="0"/>
          </a:p>
          <a:p>
            <a:r>
              <a:rPr lang="en-US" sz="1400" dirty="0" smtClean="0"/>
              <a:t>max: </a:t>
            </a:r>
            <a:r>
              <a:rPr lang="en-US" sz="1400" dirty="0"/>
              <a:t>63 </a:t>
            </a:r>
            <a:endParaRPr lang="en-US" sz="1400" dirty="0" smtClean="0"/>
          </a:p>
          <a:p>
            <a:endParaRPr lang="en-US" sz="1400" b="1" dirty="0"/>
          </a:p>
          <a:p>
            <a:r>
              <a:rPr lang="en-US" sz="1600" b="1" u="sng" dirty="0" smtClean="0"/>
              <a:t>Volume (Phase 1)</a:t>
            </a:r>
          </a:p>
          <a:p>
            <a:r>
              <a:rPr lang="en-US" sz="1400" dirty="0" smtClean="0"/>
              <a:t>total: </a:t>
            </a:r>
            <a:r>
              <a:rPr lang="en-US" sz="1400" dirty="0"/>
              <a:t>5.48E+07 </a:t>
            </a:r>
            <a:endParaRPr lang="en-US" sz="1400" dirty="0" smtClean="0"/>
          </a:p>
          <a:p>
            <a:r>
              <a:rPr lang="en-US" sz="1400" dirty="0" smtClean="0"/>
              <a:t>max: </a:t>
            </a:r>
            <a:r>
              <a:rPr lang="en-US" sz="1400" dirty="0"/>
              <a:t>8.62E+05 </a:t>
            </a:r>
            <a:endParaRPr lang="en-US" sz="1400" dirty="0" smtClean="0"/>
          </a:p>
          <a:p>
            <a:endParaRPr lang="en-US" sz="1400" b="1" dirty="0"/>
          </a:p>
        </p:txBody>
      </p:sp>
      <p:sp>
        <p:nvSpPr>
          <p:cNvPr id="5" name="TextBox 4"/>
          <p:cNvSpPr txBox="1"/>
          <p:nvPr/>
        </p:nvSpPr>
        <p:spPr>
          <a:xfrm rot="16200000">
            <a:off x="-147840" y="3433560"/>
            <a:ext cx="1511902" cy="307777"/>
          </a:xfrm>
          <a:prstGeom prst="rect">
            <a:avLst/>
          </a:prstGeom>
          <a:noFill/>
        </p:spPr>
        <p:txBody>
          <a:bodyPr wrap="none" rtlCol="0">
            <a:spAutoFit/>
          </a:bodyPr>
          <a:lstStyle/>
          <a:p>
            <a:pPr algn="ctr"/>
            <a:r>
              <a:rPr lang="en-US" sz="1400" b="1" dirty="0" smtClean="0"/>
              <a:t>source process</a:t>
            </a:r>
            <a:endParaRPr lang="en-US" sz="1400" b="1" dirty="0"/>
          </a:p>
        </p:txBody>
      </p:sp>
      <p:sp>
        <p:nvSpPr>
          <p:cNvPr id="6" name="TextBox 5"/>
          <p:cNvSpPr txBox="1"/>
          <p:nvPr/>
        </p:nvSpPr>
        <p:spPr>
          <a:xfrm>
            <a:off x="2462694" y="5943600"/>
            <a:ext cx="1880706" cy="307777"/>
          </a:xfrm>
          <a:prstGeom prst="rect">
            <a:avLst/>
          </a:prstGeom>
          <a:noFill/>
        </p:spPr>
        <p:txBody>
          <a:bodyPr wrap="none" rtlCol="0">
            <a:spAutoFit/>
          </a:bodyPr>
          <a:lstStyle/>
          <a:p>
            <a:pPr algn="ctr"/>
            <a:r>
              <a:rPr lang="en-US" sz="1400" b="1" dirty="0" smtClean="0"/>
              <a:t>destination process</a:t>
            </a:r>
            <a:endParaRPr lang="en-US" sz="1400" b="1" dirty="0"/>
          </a:p>
        </p:txBody>
      </p:sp>
      <p:sp>
        <p:nvSpPr>
          <p:cNvPr id="8" name="TextBox 7"/>
          <p:cNvSpPr txBox="1"/>
          <p:nvPr/>
        </p:nvSpPr>
        <p:spPr>
          <a:xfrm>
            <a:off x="45894" y="5943600"/>
            <a:ext cx="669574" cy="338554"/>
          </a:xfrm>
          <a:prstGeom prst="rect">
            <a:avLst/>
          </a:prstGeom>
          <a:noFill/>
        </p:spPr>
        <p:txBody>
          <a:bodyPr wrap="none" rtlCol="0">
            <a:spAutoFit/>
          </a:bodyPr>
          <a:lstStyle/>
          <a:p>
            <a:pPr algn="ctr"/>
            <a:r>
              <a:rPr lang="en-US" sz="1600" b="1" dirty="0" smtClean="0"/>
              <a:t>P=64</a:t>
            </a:r>
            <a:endParaRPr lang="en-US" sz="1600" b="1" dirty="0"/>
          </a:p>
        </p:txBody>
      </p:sp>
      <p:sp>
        <p:nvSpPr>
          <p:cNvPr id="11" name="TextBox 10"/>
          <p:cNvSpPr txBox="1"/>
          <p:nvPr/>
        </p:nvSpPr>
        <p:spPr>
          <a:xfrm>
            <a:off x="6527337" y="5648980"/>
            <a:ext cx="2090398" cy="523220"/>
          </a:xfrm>
          <a:prstGeom prst="rect">
            <a:avLst/>
          </a:prstGeom>
          <a:noFill/>
        </p:spPr>
        <p:txBody>
          <a:bodyPr wrap="none" rtlCol="0">
            <a:spAutoFit/>
          </a:bodyPr>
          <a:lstStyle/>
          <a:p>
            <a:r>
              <a:rPr lang="en-US" sz="1400" b="1" u="sng" dirty="0" smtClean="0"/>
              <a:t>Challenges:</a:t>
            </a:r>
          </a:p>
          <a:p>
            <a:r>
              <a:rPr lang="en-US" sz="1400" dirty="0" smtClean="0"/>
              <a:t>All-to-all communication</a:t>
            </a:r>
          </a:p>
        </p:txBody>
      </p:sp>
      <p:sp>
        <p:nvSpPr>
          <p:cNvPr id="12" name="TextBox 11"/>
          <p:cNvSpPr txBox="1"/>
          <p:nvPr/>
        </p:nvSpPr>
        <p:spPr>
          <a:xfrm>
            <a:off x="1669380" y="1002268"/>
            <a:ext cx="3353878" cy="369332"/>
          </a:xfrm>
          <a:prstGeom prst="rect">
            <a:avLst/>
          </a:prstGeom>
          <a:noFill/>
        </p:spPr>
        <p:txBody>
          <a:bodyPr wrap="none" rtlCol="0">
            <a:spAutoFit/>
          </a:bodyPr>
          <a:lstStyle/>
          <a:p>
            <a:pPr algn="ctr"/>
            <a:r>
              <a:rPr lang="en-US" sz="1800" b="1" dirty="0" smtClean="0"/>
              <a:t>R-Mat (0.5, 0.125, 0.125, 0.25)</a:t>
            </a:r>
            <a:endParaRPr lang="en-US" sz="1800" b="1" dirty="0"/>
          </a:p>
        </p:txBody>
      </p:sp>
      <p:sp>
        <p:nvSpPr>
          <p:cNvPr id="13" name="TextBox 12"/>
          <p:cNvSpPr txBox="1"/>
          <p:nvPr/>
        </p:nvSpPr>
        <p:spPr>
          <a:xfrm>
            <a:off x="6629400" y="1066800"/>
            <a:ext cx="1953701" cy="523220"/>
          </a:xfrm>
          <a:prstGeom prst="rect">
            <a:avLst/>
          </a:prstGeom>
          <a:noFill/>
        </p:spPr>
        <p:txBody>
          <a:bodyPr wrap="none" rtlCol="0">
            <a:spAutoFit/>
          </a:bodyPr>
          <a:lstStyle/>
          <a:p>
            <a:pPr algn="ctr"/>
            <a:r>
              <a:rPr lang="en-US" sz="1400" b="1" dirty="0" smtClean="0"/>
              <a:t>Number of Rows: 2</a:t>
            </a:r>
            <a:r>
              <a:rPr lang="en-US" sz="1400" b="1" baseline="30000" dirty="0" smtClean="0"/>
              <a:t>23</a:t>
            </a:r>
          </a:p>
          <a:p>
            <a:pPr algn="ctr"/>
            <a:r>
              <a:rPr lang="en-US" sz="1400" b="1" dirty="0" err="1" smtClean="0"/>
              <a:t>Nonzeros</a:t>
            </a:r>
            <a:r>
              <a:rPr lang="en-US" sz="1400" b="1" dirty="0" smtClean="0"/>
              <a:t>/Row: 8</a:t>
            </a:r>
          </a:p>
        </p:txBody>
      </p:sp>
      <p:sp>
        <p:nvSpPr>
          <p:cNvPr id="14" name="TextBox 13"/>
          <p:cNvSpPr txBox="1"/>
          <p:nvPr/>
        </p:nvSpPr>
        <p:spPr>
          <a:xfrm>
            <a:off x="6553200" y="5029200"/>
            <a:ext cx="1701783" cy="523220"/>
          </a:xfrm>
          <a:prstGeom prst="rect">
            <a:avLst/>
          </a:prstGeom>
          <a:noFill/>
        </p:spPr>
        <p:txBody>
          <a:bodyPr wrap="none" rtlCol="0">
            <a:spAutoFit/>
          </a:bodyPr>
          <a:lstStyle/>
          <a:p>
            <a:r>
              <a:rPr lang="en-US" sz="1400" b="1" u="sng" dirty="0" smtClean="0"/>
              <a:t>Nice properties:</a:t>
            </a:r>
          </a:p>
          <a:p>
            <a:r>
              <a:rPr lang="en-US" sz="1400" dirty="0" smtClean="0"/>
              <a:t>Great load balance</a:t>
            </a:r>
          </a:p>
        </p:txBody>
      </p:sp>
      <p:sp>
        <p:nvSpPr>
          <p:cNvPr id="15"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11</a:t>
            </a:fld>
            <a:endParaRPr lang="en-US" dirty="0"/>
          </a:p>
        </p:txBody>
      </p:sp>
      <p:sp>
        <p:nvSpPr>
          <p:cNvPr id="3" name="TextBox 2"/>
          <p:cNvSpPr txBox="1"/>
          <p:nvPr/>
        </p:nvSpPr>
        <p:spPr>
          <a:xfrm rot="18701379">
            <a:off x="1369053" y="3076978"/>
            <a:ext cx="3861003" cy="461665"/>
          </a:xfrm>
          <a:prstGeom prst="rect">
            <a:avLst/>
          </a:prstGeom>
          <a:noFill/>
        </p:spPr>
        <p:txBody>
          <a:bodyPr wrap="none" rtlCol="0">
            <a:spAutoFit/>
          </a:bodyPr>
          <a:lstStyle/>
          <a:p>
            <a:r>
              <a:rPr lang="en-US" sz="2400" b="1" dirty="0" smtClean="0">
                <a:solidFill>
                  <a:srgbClr val="FF0000"/>
                </a:solidFill>
              </a:rPr>
              <a:t>All-to-all  communication</a:t>
            </a:r>
            <a:endParaRPr lang="en-US" sz="2400" b="1" dirty="0">
              <a:solidFill>
                <a:srgbClr val="FF0000"/>
              </a:solidFill>
            </a:endParaRPr>
          </a:p>
        </p:txBody>
      </p:sp>
      <p:sp>
        <p:nvSpPr>
          <p:cNvPr id="16" name="Rectangle 15"/>
          <p:cNvSpPr/>
          <p:nvPr/>
        </p:nvSpPr>
        <p:spPr>
          <a:xfrm>
            <a:off x="56735" y="6481850"/>
            <a:ext cx="8229600" cy="253916"/>
          </a:xfrm>
          <a:prstGeom prst="rect">
            <a:avLst/>
          </a:prstGeom>
          <a:ln>
            <a:noFill/>
          </a:ln>
        </p:spPr>
        <p:txBody>
          <a:bodyPr wrap="square">
            <a:spAutoFit/>
          </a:bodyPr>
          <a:lstStyle/>
          <a:p>
            <a:r>
              <a:rPr lang="en-US" sz="1050" dirty="0"/>
              <a:t>M. Wolf and B. Miller</a:t>
            </a:r>
            <a:r>
              <a:rPr lang="en-US" sz="1050" dirty="0" smtClean="0"/>
              <a:t>,</a:t>
            </a:r>
            <a:r>
              <a:rPr lang="en-US" sz="1050" baseline="30000" dirty="0" smtClean="0"/>
              <a:t> </a:t>
            </a:r>
            <a:r>
              <a:rPr lang="en-US" sz="1050" dirty="0" smtClean="0"/>
              <a:t>“Sparse </a:t>
            </a:r>
            <a:r>
              <a:rPr lang="en-US" sz="1050" dirty="0"/>
              <a:t>Matrix Partitioning for Parallel </a:t>
            </a:r>
            <a:r>
              <a:rPr lang="en-US" sz="1050" dirty="0" err="1"/>
              <a:t>Eigenanalysis</a:t>
            </a:r>
            <a:r>
              <a:rPr lang="en-US" sz="1050" dirty="0"/>
              <a:t> of Large Static and Dynamic </a:t>
            </a:r>
            <a:r>
              <a:rPr lang="en-US" sz="1050" dirty="0" smtClean="0"/>
              <a:t>Graphs," </a:t>
            </a:r>
            <a:r>
              <a:rPr lang="en-US" sz="1050" dirty="0" smtClean="0"/>
              <a:t>in </a:t>
            </a:r>
            <a:r>
              <a:rPr lang="en-US" sz="1050" i="1" dirty="0" smtClean="0"/>
              <a:t>IEEE HPEC</a:t>
            </a:r>
            <a:r>
              <a:rPr lang="en-US" sz="1050" dirty="0" smtClean="0"/>
              <a:t>, 2014.</a:t>
            </a:r>
            <a:endParaRPr lang="en-US" sz="1050" dirty="0"/>
          </a:p>
        </p:txBody>
      </p:sp>
    </p:spTree>
    <p:extLst>
      <p:ext uri="{BB962C8B-B14F-4D97-AF65-F5344CB8AC3E}">
        <p14:creationId xmlns:p14="http://schemas.microsoft.com/office/powerpoint/2010/main" val="246459615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488" y="0"/>
            <a:ext cx="8668512" cy="990600"/>
          </a:xfrm>
        </p:spPr>
        <p:txBody>
          <a:bodyPr/>
          <a:lstStyle/>
          <a:p>
            <a:r>
              <a:rPr lang="en-US" sz="3200" dirty="0" smtClean="0"/>
              <a:t>2D Partitioning</a:t>
            </a:r>
            <a:endParaRPr lang="en-US" sz="3200" dirty="0"/>
          </a:p>
        </p:txBody>
      </p:sp>
      <p:sp>
        <p:nvSpPr>
          <p:cNvPr id="3" name="Content Placeholder 2"/>
          <p:cNvSpPr>
            <a:spLocks noGrp="1"/>
          </p:cNvSpPr>
          <p:nvPr>
            <p:ph idx="1"/>
          </p:nvPr>
        </p:nvSpPr>
        <p:spPr>
          <a:xfrm>
            <a:off x="475488" y="3414636"/>
            <a:ext cx="8193024" cy="3104810"/>
          </a:xfrm>
        </p:spPr>
        <p:txBody>
          <a:bodyPr/>
          <a:lstStyle/>
          <a:p>
            <a:r>
              <a:rPr lang="en-US" sz="1800" b="0" dirty="0" smtClean="0"/>
              <a:t>2D Partitioning</a:t>
            </a:r>
          </a:p>
          <a:p>
            <a:pPr lvl="1"/>
            <a:r>
              <a:rPr lang="en-US" sz="1400" dirty="0"/>
              <a:t>More flexibility: no particular part for entire </a:t>
            </a:r>
            <a:r>
              <a:rPr lang="en-US" sz="1400" dirty="0" smtClean="0"/>
              <a:t>row/column, more general sets of </a:t>
            </a:r>
            <a:r>
              <a:rPr lang="en-US" sz="1400" dirty="0" err="1" smtClean="0"/>
              <a:t>nonzeros</a:t>
            </a:r>
            <a:endParaRPr lang="en-US" sz="1400" dirty="0"/>
          </a:p>
          <a:p>
            <a:r>
              <a:rPr lang="en-US" sz="1800" b="0" dirty="0" smtClean="0"/>
              <a:t>Use flexibility of 2D partitioning to bound number of messages</a:t>
            </a:r>
          </a:p>
          <a:p>
            <a:r>
              <a:rPr lang="en-US" sz="1800" b="0" dirty="0" smtClean="0"/>
              <a:t>2D Random Cartesian*</a:t>
            </a:r>
          </a:p>
          <a:p>
            <a:pPr lvl="1"/>
            <a:r>
              <a:rPr lang="en-US" sz="1600" b="0" dirty="0" smtClean="0"/>
              <a:t>Block Cartesian with rows/columns randomly distributed</a:t>
            </a:r>
          </a:p>
          <a:p>
            <a:pPr lvl="1"/>
            <a:r>
              <a:rPr lang="en-US" sz="1600" b="0" dirty="0" smtClean="0"/>
              <a:t>Cyclic striping to minimize number of messages</a:t>
            </a:r>
          </a:p>
          <a:p>
            <a:r>
              <a:rPr lang="en-US" sz="1800" b="0" dirty="0" smtClean="0"/>
              <a:t>2D Cartesian </a:t>
            </a:r>
            <a:r>
              <a:rPr lang="en-US" sz="1800" b="0" dirty="0" err="1" smtClean="0"/>
              <a:t>Hypergraph</a:t>
            </a:r>
            <a:r>
              <a:rPr lang="en-US" sz="1800" b="0" dirty="0" smtClean="0"/>
              <a:t>** </a:t>
            </a:r>
          </a:p>
          <a:p>
            <a:pPr lvl="1"/>
            <a:r>
              <a:rPr lang="en-US" sz="1600" b="0" dirty="0" smtClean="0"/>
              <a:t>Use </a:t>
            </a:r>
            <a:r>
              <a:rPr lang="en-US" sz="1600" b="0" dirty="0" err="1" smtClean="0"/>
              <a:t>hypergraph</a:t>
            </a:r>
            <a:r>
              <a:rPr lang="en-US" sz="1600" b="0" dirty="0" smtClean="0"/>
              <a:t> partitioning to minimize communication volume</a:t>
            </a:r>
          </a:p>
          <a:p>
            <a:pPr lvl="1"/>
            <a:r>
              <a:rPr lang="en-US" sz="1600" dirty="0" smtClean="0"/>
              <a:t>Con: more costly to partition than random</a:t>
            </a:r>
            <a:endParaRPr lang="en-US" sz="1600" b="0" dirty="0" smtClean="0"/>
          </a:p>
          <a:p>
            <a:pPr lvl="1"/>
            <a:endParaRPr lang="en-US" sz="1600" b="0" dirty="0"/>
          </a:p>
        </p:txBody>
      </p:sp>
      <p:sp>
        <p:nvSpPr>
          <p:cNvPr id="4" name="TextBox 3"/>
          <p:cNvSpPr txBox="1"/>
          <p:nvPr/>
        </p:nvSpPr>
        <p:spPr>
          <a:xfrm>
            <a:off x="98276" y="6519446"/>
            <a:ext cx="5932534" cy="338554"/>
          </a:xfrm>
          <a:prstGeom prst="rect">
            <a:avLst/>
          </a:prstGeom>
          <a:noFill/>
        </p:spPr>
        <p:txBody>
          <a:bodyPr wrap="none" rtlCol="0">
            <a:spAutoFit/>
          </a:bodyPr>
          <a:lstStyle/>
          <a:p>
            <a:r>
              <a:rPr lang="en-US" sz="800" dirty="0" smtClean="0"/>
              <a:t>*Hendrickson, et al.; </a:t>
            </a:r>
            <a:r>
              <a:rPr lang="en-US" sz="800" dirty="0" err="1" smtClean="0"/>
              <a:t>Bisseling</a:t>
            </a:r>
            <a:r>
              <a:rPr lang="en-US" sz="800" dirty="0"/>
              <a:t>;</a:t>
            </a:r>
            <a:r>
              <a:rPr lang="en-US" sz="800" dirty="0" smtClean="0"/>
              <a:t> </a:t>
            </a:r>
            <a:r>
              <a:rPr lang="en-US" sz="800" dirty="0" err="1" smtClean="0"/>
              <a:t>Yoo</a:t>
            </a:r>
            <a:r>
              <a:rPr lang="en-US" sz="800" dirty="0" smtClean="0"/>
              <a:t>, et al.</a:t>
            </a:r>
          </a:p>
          <a:p>
            <a:r>
              <a:rPr lang="en-US" sz="800" dirty="0" smtClean="0"/>
              <a:t>**</a:t>
            </a:r>
            <a:r>
              <a:rPr lang="en-US" sz="800" dirty="0" err="1" smtClean="0"/>
              <a:t>Boman</a:t>
            </a:r>
            <a:r>
              <a:rPr lang="en-US" sz="800" dirty="0" smtClean="0"/>
              <a:t>, Devine, </a:t>
            </a:r>
            <a:r>
              <a:rPr lang="en-US" sz="800" dirty="0" err="1" smtClean="0"/>
              <a:t>Rajamanickam</a:t>
            </a:r>
            <a:r>
              <a:rPr lang="en-US" sz="800" dirty="0" smtClean="0"/>
              <a:t>, “Scalable Matrix Computations on Large Scale-Free Graphs Using 2D Partitioning, SC2013.</a:t>
            </a:r>
            <a:endParaRPr lang="en-US" sz="800" dirty="0"/>
          </a:p>
        </p:txBody>
      </p:sp>
      <p:grpSp>
        <p:nvGrpSpPr>
          <p:cNvPr id="5" name="Group 4"/>
          <p:cNvGrpSpPr/>
          <p:nvPr/>
        </p:nvGrpSpPr>
        <p:grpSpPr>
          <a:xfrm>
            <a:off x="1219200" y="938520"/>
            <a:ext cx="6324600" cy="2362200"/>
            <a:chOff x="1219200" y="762000"/>
            <a:chExt cx="6705600" cy="2667000"/>
          </a:xfrm>
        </p:grpSpPr>
        <p:sp>
          <p:nvSpPr>
            <p:cNvPr id="6" name="Rectangle 5"/>
            <p:cNvSpPr/>
            <p:nvPr/>
          </p:nvSpPr>
          <p:spPr>
            <a:xfrm>
              <a:off x="4572000" y="762000"/>
              <a:ext cx="3352800" cy="382238"/>
            </a:xfrm>
            <a:prstGeom prst="rect">
              <a:avLst/>
            </a:prstGeom>
            <a:solidFill>
              <a:srgbClr val="00AE00"/>
            </a:solidFill>
            <a:ln w="25400">
              <a:solidFill>
                <a:schemeClr val="tx1"/>
              </a:solidFill>
            </a:ln>
          </p:spPr>
          <p:txBody>
            <a:bodyPr wrap="square">
              <a:spAutoFit/>
            </a:bodyPr>
            <a:lstStyle/>
            <a:p>
              <a:pPr algn="ctr"/>
              <a:r>
                <a:rPr lang="en-US" sz="1600" dirty="0" smtClean="0">
                  <a:latin typeface="Arial" charset="0"/>
                </a:rPr>
                <a:t>2D Cartesian </a:t>
              </a:r>
              <a:r>
                <a:rPr lang="en-US" sz="1600" dirty="0" err="1" smtClean="0">
                  <a:latin typeface="Arial" charset="0"/>
                </a:rPr>
                <a:t>Hypergraph</a:t>
              </a:r>
              <a:r>
                <a:rPr lang="en-US" sz="1600" dirty="0" smtClean="0">
                  <a:latin typeface="Arial" charset="0"/>
                </a:rPr>
                <a:t>**</a:t>
              </a:r>
              <a:endParaRPr lang="en-US" sz="1600" dirty="0"/>
            </a:p>
          </p:txBody>
        </p:sp>
        <p:sp>
          <p:nvSpPr>
            <p:cNvPr id="7" name="Rectangle 6"/>
            <p:cNvSpPr/>
            <p:nvPr/>
          </p:nvSpPr>
          <p:spPr>
            <a:xfrm>
              <a:off x="1219200" y="762000"/>
              <a:ext cx="3352800" cy="382238"/>
            </a:xfrm>
            <a:prstGeom prst="rect">
              <a:avLst/>
            </a:prstGeom>
            <a:solidFill>
              <a:srgbClr val="00AE00"/>
            </a:solidFill>
            <a:ln w="25400">
              <a:solidFill>
                <a:schemeClr val="tx1"/>
              </a:solidFill>
            </a:ln>
          </p:spPr>
          <p:txBody>
            <a:bodyPr wrap="square">
              <a:spAutoFit/>
            </a:bodyPr>
            <a:lstStyle/>
            <a:p>
              <a:pPr algn="ctr"/>
              <a:r>
                <a:rPr lang="en-US" sz="1600" dirty="0" smtClean="0">
                  <a:latin typeface="Arial" charset="0"/>
                </a:rPr>
                <a:t>2D Random Cartesian*</a:t>
              </a:r>
              <a:endParaRPr lang="en-US" sz="1600" dirty="0"/>
            </a:p>
          </p:txBody>
        </p:sp>
        <p:cxnSp>
          <p:nvCxnSpPr>
            <p:cNvPr id="8" name="Straight Connector 7"/>
            <p:cNvCxnSpPr/>
            <p:nvPr/>
          </p:nvCxnSpPr>
          <p:spPr bwMode="auto">
            <a:xfrm>
              <a:off x="1219200" y="3429000"/>
              <a:ext cx="6705600" cy="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572000" y="762000"/>
              <a:ext cx="0" cy="266700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1219200" y="762000"/>
              <a:ext cx="0" cy="266700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7924800" y="762000"/>
              <a:ext cx="0" cy="2667000"/>
            </a:xfrm>
            <a:prstGeom prst="line">
              <a:avLst/>
            </a:prstGeom>
            <a:solidFill>
              <a:schemeClr val="accent1"/>
            </a:solidFill>
            <a:ln w="25400" cap="flat" cmpd="sng" algn="ctr">
              <a:solidFill>
                <a:schemeClr val="tx1"/>
              </a:solidFill>
              <a:prstDash val="solid"/>
              <a:round/>
              <a:headEnd type="none" w="med" len="med"/>
              <a:tailEnd type="none" w="med" len="med"/>
            </a:ln>
            <a:effectLst/>
          </p:spPr>
        </p:cxnSp>
        <p:grpSp>
          <p:nvGrpSpPr>
            <p:cNvPr id="12" name="Group 11"/>
            <p:cNvGrpSpPr/>
            <p:nvPr/>
          </p:nvGrpSpPr>
          <p:grpSpPr>
            <a:xfrm>
              <a:off x="1524000" y="1219200"/>
              <a:ext cx="2743200" cy="1828800"/>
              <a:chOff x="1447800" y="3276600"/>
              <a:chExt cx="2743200" cy="1828800"/>
            </a:xfrm>
          </p:grpSpPr>
          <p:grpSp>
            <p:nvGrpSpPr>
              <p:cNvPr id="42" name="Group 41"/>
              <p:cNvGrpSpPr/>
              <p:nvPr/>
            </p:nvGrpSpPr>
            <p:grpSpPr>
              <a:xfrm>
                <a:off x="1981200" y="3276600"/>
                <a:ext cx="1828800" cy="1828800"/>
                <a:chOff x="1905000" y="3276600"/>
                <a:chExt cx="1828800" cy="1828800"/>
              </a:xfrm>
            </p:grpSpPr>
            <p:sp>
              <p:nvSpPr>
                <p:cNvPr id="56" name="Rectangle 55"/>
                <p:cNvSpPr>
                  <a:spLocks noChangeAspect="1"/>
                </p:cNvSpPr>
                <p:nvPr/>
              </p:nvSpPr>
              <p:spPr bwMode="auto">
                <a:xfrm>
                  <a:off x="1905000" y="3276600"/>
                  <a:ext cx="1828800" cy="1828800"/>
                </a:xfrm>
                <a:prstGeom prst="rect">
                  <a:avLst/>
                </a:prstGeom>
                <a:no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7" name="Rectangle 56"/>
                <p:cNvSpPr>
                  <a:spLocks/>
                </p:cNvSpPr>
                <p:nvPr/>
              </p:nvSpPr>
              <p:spPr bwMode="auto">
                <a:xfrm>
                  <a:off x="1905000" y="3276600"/>
                  <a:ext cx="9144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8" name="Rectangle 57"/>
                <p:cNvSpPr>
                  <a:spLocks/>
                </p:cNvSpPr>
                <p:nvPr/>
              </p:nvSpPr>
              <p:spPr bwMode="auto">
                <a:xfrm>
                  <a:off x="2819400" y="3276600"/>
                  <a:ext cx="9144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9" name="Rectangle 58"/>
                <p:cNvSpPr>
                  <a:spLocks/>
                </p:cNvSpPr>
                <p:nvPr/>
              </p:nvSpPr>
              <p:spPr bwMode="auto">
                <a:xfrm>
                  <a:off x="1905000" y="3733800"/>
                  <a:ext cx="9144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60" name="Rectangle 59"/>
                <p:cNvSpPr>
                  <a:spLocks/>
                </p:cNvSpPr>
                <p:nvPr/>
              </p:nvSpPr>
              <p:spPr bwMode="auto">
                <a:xfrm>
                  <a:off x="1905000" y="4191000"/>
                  <a:ext cx="9144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61" name="Rectangle 60"/>
                <p:cNvSpPr>
                  <a:spLocks/>
                </p:cNvSpPr>
                <p:nvPr/>
              </p:nvSpPr>
              <p:spPr bwMode="auto">
                <a:xfrm>
                  <a:off x="1905000" y="4648200"/>
                  <a:ext cx="9144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62" name="Rectangle 61"/>
                <p:cNvSpPr>
                  <a:spLocks/>
                </p:cNvSpPr>
                <p:nvPr/>
              </p:nvSpPr>
              <p:spPr bwMode="auto">
                <a:xfrm>
                  <a:off x="2819400" y="4191000"/>
                  <a:ext cx="9144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63" name="Rectangle 62"/>
                <p:cNvSpPr>
                  <a:spLocks/>
                </p:cNvSpPr>
                <p:nvPr/>
              </p:nvSpPr>
              <p:spPr bwMode="auto">
                <a:xfrm>
                  <a:off x="2819400" y="3733800"/>
                  <a:ext cx="9144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64" name="Rectangle 63"/>
                <p:cNvSpPr>
                  <a:spLocks/>
                </p:cNvSpPr>
                <p:nvPr/>
              </p:nvSpPr>
              <p:spPr bwMode="auto">
                <a:xfrm>
                  <a:off x="2819400" y="4648200"/>
                  <a:ext cx="9144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grpSp>
            <p:nvGrpSpPr>
              <p:cNvPr id="43" name="Group 42"/>
              <p:cNvGrpSpPr/>
              <p:nvPr/>
            </p:nvGrpSpPr>
            <p:grpSpPr>
              <a:xfrm>
                <a:off x="3962400" y="3276600"/>
                <a:ext cx="228600" cy="1828800"/>
                <a:chOff x="3962400" y="3276600"/>
                <a:chExt cx="228600" cy="1828800"/>
              </a:xfrm>
            </p:grpSpPr>
            <p:sp>
              <p:nvSpPr>
                <p:cNvPr id="51" name="Rectangle 50"/>
                <p:cNvSpPr>
                  <a:spLocks/>
                </p:cNvSpPr>
                <p:nvPr/>
              </p:nvSpPr>
              <p:spPr bwMode="auto">
                <a:xfrm>
                  <a:off x="3962400" y="3276600"/>
                  <a:ext cx="228600" cy="1828800"/>
                </a:xfrm>
                <a:prstGeom prst="rect">
                  <a:avLst/>
                </a:prstGeom>
                <a:no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2" name="Rectangle 51"/>
                <p:cNvSpPr>
                  <a:spLocks/>
                </p:cNvSpPr>
                <p:nvPr/>
              </p:nvSpPr>
              <p:spPr bwMode="auto">
                <a:xfrm>
                  <a:off x="3962400" y="3276600"/>
                  <a:ext cx="2286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3" name="Rectangle 52"/>
                <p:cNvSpPr>
                  <a:spLocks/>
                </p:cNvSpPr>
                <p:nvPr/>
              </p:nvSpPr>
              <p:spPr bwMode="auto">
                <a:xfrm>
                  <a:off x="3962400" y="3733800"/>
                  <a:ext cx="2286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4" name="Rectangle 53"/>
                <p:cNvSpPr>
                  <a:spLocks/>
                </p:cNvSpPr>
                <p:nvPr/>
              </p:nvSpPr>
              <p:spPr bwMode="auto">
                <a:xfrm>
                  <a:off x="3962400" y="4191000"/>
                  <a:ext cx="2286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5" name="Rectangle 54"/>
                <p:cNvSpPr>
                  <a:spLocks/>
                </p:cNvSpPr>
                <p:nvPr/>
              </p:nvSpPr>
              <p:spPr bwMode="auto">
                <a:xfrm>
                  <a:off x="3962400" y="4648200"/>
                  <a:ext cx="228600" cy="457200"/>
                </a:xfrm>
                <a:prstGeom prst="rect">
                  <a:avLst/>
                </a:prstGeom>
                <a:solidFill>
                  <a:srgbClr val="FF00FF"/>
                </a:solidFill>
                <a:ln w="6350" cap="flat" cmpd="sng" algn="ctr">
                  <a:solidFill>
                    <a:srgbClr val="000000"/>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grpSp>
            <p:nvGrpSpPr>
              <p:cNvPr id="44" name="Group 43"/>
              <p:cNvGrpSpPr/>
              <p:nvPr/>
            </p:nvGrpSpPr>
            <p:grpSpPr>
              <a:xfrm>
                <a:off x="1447800" y="3276600"/>
                <a:ext cx="228600" cy="1828800"/>
                <a:chOff x="3962400" y="3276600"/>
                <a:chExt cx="228600" cy="1828800"/>
              </a:xfrm>
            </p:grpSpPr>
            <p:sp>
              <p:nvSpPr>
                <p:cNvPr id="46" name="Rectangle 45"/>
                <p:cNvSpPr>
                  <a:spLocks/>
                </p:cNvSpPr>
                <p:nvPr/>
              </p:nvSpPr>
              <p:spPr bwMode="auto">
                <a:xfrm>
                  <a:off x="3962400" y="3276600"/>
                  <a:ext cx="228600" cy="1828800"/>
                </a:xfrm>
                <a:prstGeom prst="rect">
                  <a:avLst/>
                </a:prstGeom>
                <a:no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47" name="Rectangle 46"/>
                <p:cNvSpPr>
                  <a:spLocks/>
                </p:cNvSpPr>
                <p:nvPr/>
              </p:nvSpPr>
              <p:spPr bwMode="auto">
                <a:xfrm>
                  <a:off x="3962400" y="3276600"/>
                  <a:ext cx="2286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48" name="Rectangle 47"/>
                <p:cNvSpPr>
                  <a:spLocks/>
                </p:cNvSpPr>
                <p:nvPr/>
              </p:nvSpPr>
              <p:spPr bwMode="auto">
                <a:xfrm>
                  <a:off x="3962400" y="3733800"/>
                  <a:ext cx="2286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49" name="Rectangle 48"/>
                <p:cNvSpPr>
                  <a:spLocks/>
                </p:cNvSpPr>
                <p:nvPr/>
              </p:nvSpPr>
              <p:spPr bwMode="auto">
                <a:xfrm>
                  <a:off x="3962400" y="4191000"/>
                  <a:ext cx="2286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0" name="Rectangle 49"/>
                <p:cNvSpPr>
                  <a:spLocks/>
                </p:cNvSpPr>
                <p:nvPr/>
              </p:nvSpPr>
              <p:spPr bwMode="auto">
                <a:xfrm>
                  <a:off x="3962400" y="4648200"/>
                  <a:ext cx="2286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sp>
            <p:nvSpPr>
              <p:cNvPr id="45" name="TextBox 44"/>
              <p:cNvSpPr txBox="1"/>
              <p:nvPr/>
            </p:nvSpPr>
            <p:spPr>
              <a:xfrm>
                <a:off x="1676400" y="4038600"/>
                <a:ext cx="289512" cy="307777"/>
              </a:xfrm>
              <a:prstGeom prst="rect">
                <a:avLst/>
              </a:prstGeom>
              <a:noFill/>
            </p:spPr>
            <p:txBody>
              <a:bodyPr wrap="none" rtlCol="0">
                <a:spAutoFit/>
              </a:bodyPr>
              <a:lstStyle/>
              <a:p>
                <a:pPr algn="ctr"/>
                <a:r>
                  <a:rPr lang="en-US" sz="1400" b="1" dirty="0" smtClean="0"/>
                  <a:t>=</a:t>
                </a:r>
                <a:endParaRPr lang="en-US" sz="1400" b="1" dirty="0"/>
              </a:p>
            </p:txBody>
          </p:sp>
        </p:grpSp>
        <p:grpSp>
          <p:nvGrpSpPr>
            <p:cNvPr id="13" name="Group 12"/>
            <p:cNvGrpSpPr/>
            <p:nvPr/>
          </p:nvGrpSpPr>
          <p:grpSpPr>
            <a:xfrm>
              <a:off x="4800600" y="1219200"/>
              <a:ext cx="2743200" cy="1828800"/>
              <a:chOff x="1447800" y="3276600"/>
              <a:chExt cx="2743200" cy="1828800"/>
            </a:xfrm>
          </p:grpSpPr>
          <p:sp>
            <p:nvSpPr>
              <p:cNvPr id="16" name="Rectangle 15"/>
              <p:cNvSpPr>
                <a:spLocks noChangeAspect="1"/>
              </p:cNvSpPr>
              <p:nvPr/>
            </p:nvSpPr>
            <p:spPr bwMode="auto">
              <a:xfrm>
                <a:off x="1981200" y="3276600"/>
                <a:ext cx="1828800" cy="1828800"/>
              </a:xfrm>
              <a:prstGeom prst="rect">
                <a:avLst/>
              </a:prstGeom>
              <a:no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17" name="Rectangle 16"/>
              <p:cNvSpPr>
                <a:spLocks/>
              </p:cNvSpPr>
              <p:nvPr/>
            </p:nvSpPr>
            <p:spPr bwMode="auto">
              <a:xfrm>
                <a:off x="1981200" y="3276600"/>
                <a:ext cx="9144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18" name="Rectangle 17"/>
              <p:cNvSpPr>
                <a:spLocks/>
              </p:cNvSpPr>
              <p:nvPr/>
            </p:nvSpPr>
            <p:spPr bwMode="auto">
              <a:xfrm>
                <a:off x="2895600" y="3276600"/>
                <a:ext cx="9144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19" name="Rectangle 18"/>
              <p:cNvSpPr>
                <a:spLocks/>
              </p:cNvSpPr>
              <p:nvPr/>
            </p:nvSpPr>
            <p:spPr bwMode="auto">
              <a:xfrm>
                <a:off x="1981200" y="3733800"/>
                <a:ext cx="9144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0" name="Rectangle 19"/>
              <p:cNvSpPr>
                <a:spLocks/>
              </p:cNvSpPr>
              <p:nvPr/>
            </p:nvSpPr>
            <p:spPr bwMode="auto">
              <a:xfrm>
                <a:off x="1981200" y="4191000"/>
                <a:ext cx="9144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1" name="Rectangle 20"/>
              <p:cNvSpPr>
                <a:spLocks/>
              </p:cNvSpPr>
              <p:nvPr/>
            </p:nvSpPr>
            <p:spPr bwMode="auto">
              <a:xfrm>
                <a:off x="1981200" y="4648200"/>
                <a:ext cx="9144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2" name="Rectangle 21"/>
              <p:cNvSpPr>
                <a:spLocks/>
              </p:cNvSpPr>
              <p:nvPr/>
            </p:nvSpPr>
            <p:spPr bwMode="auto">
              <a:xfrm>
                <a:off x="2895600" y="4191000"/>
                <a:ext cx="9144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3" name="Rectangle 22"/>
              <p:cNvSpPr>
                <a:spLocks/>
              </p:cNvSpPr>
              <p:nvPr/>
            </p:nvSpPr>
            <p:spPr bwMode="auto">
              <a:xfrm>
                <a:off x="2895600" y="3733800"/>
                <a:ext cx="9144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4" name="Rectangle 23"/>
              <p:cNvSpPr>
                <a:spLocks/>
              </p:cNvSpPr>
              <p:nvPr/>
            </p:nvSpPr>
            <p:spPr bwMode="auto">
              <a:xfrm>
                <a:off x="2895600" y="4648200"/>
                <a:ext cx="9144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nvGrpSpPr>
              <p:cNvPr id="25" name="Group 24"/>
              <p:cNvGrpSpPr/>
              <p:nvPr/>
            </p:nvGrpSpPr>
            <p:grpSpPr>
              <a:xfrm>
                <a:off x="3962400" y="3276600"/>
                <a:ext cx="228600" cy="1828800"/>
                <a:chOff x="3962400" y="3276600"/>
                <a:chExt cx="228600" cy="1828800"/>
              </a:xfrm>
            </p:grpSpPr>
            <p:sp>
              <p:nvSpPr>
                <p:cNvPr id="37" name="Rectangle 36"/>
                <p:cNvSpPr>
                  <a:spLocks/>
                </p:cNvSpPr>
                <p:nvPr/>
              </p:nvSpPr>
              <p:spPr bwMode="auto">
                <a:xfrm>
                  <a:off x="3962400" y="3276600"/>
                  <a:ext cx="228600" cy="1828800"/>
                </a:xfrm>
                <a:prstGeom prst="rect">
                  <a:avLst/>
                </a:prstGeom>
                <a:no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38" name="Rectangle 37"/>
                <p:cNvSpPr>
                  <a:spLocks/>
                </p:cNvSpPr>
                <p:nvPr/>
              </p:nvSpPr>
              <p:spPr bwMode="auto">
                <a:xfrm>
                  <a:off x="3962400" y="3276600"/>
                  <a:ext cx="2286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39" name="Rectangle 38"/>
                <p:cNvSpPr>
                  <a:spLocks/>
                </p:cNvSpPr>
                <p:nvPr/>
              </p:nvSpPr>
              <p:spPr bwMode="auto">
                <a:xfrm>
                  <a:off x="3962400" y="3733800"/>
                  <a:ext cx="2286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40" name="Rectangle 39"/>
                <p:cNvSpPr>
                  <a:spLocks/>
                </p:cNvSpPr>
                <p:nvPr/>
              </p:nvSpPr>
              <p:spPr bwMode="auto">
                <a:xfrm>
                  <a:off x="3962400" y="4191000"/>
                  <a:ext cx="2286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41" name="Rectangle 40"/>
                <p:cNvSpPr>
                  <a:spLocks/>
                </p:cNvSpPr>
                <p:nvPr/>
              </p:nvSpPr>
              <p:spPr bwMode="auto">
                <a:xfrm>
                  <a:off x="3962400" y="4648200"/>
                  <a:ext cx="2286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grpSp>
            <p:nvGrpSpPr>
              <p:cNvPr id="26" name="Group 25"/>
              <p:cNvGrpSpPr/>
              <p:nvPr/>
            </p:nvGrpSpPr>
            <p:grpSpPr>
              <a:xfrm>
                <a:off x="1447800" y="3276600"/>
                <a:ext cx="228600" cy="1828800"/>
                <a:chOff x="3962400" y="3276600"/>
                <a:chExt cx="228600" cy="1828800"/>
              </a:xfrm>
            </p:grpSpPr>
            <p:sp>
              <p:nvSpPr>
                <p:cNvPr id="32" name="Rectangle 31"/>
                <p:cNvSpPr>
                  <a:spLocks/>
                </p:cNvSpPr>
                <p:nvPr/>
              </p:nvSpPr>
              <p:spPr bwMode="auto">
                <a:xfrm>
                  <a:off x="3962400" y="3276600"/>
                  <a:ext cx="228600" cy="1828800"/>
                </a:xfrm>
                <a:prstGeom prst="rect">
                  <a:avLst/>
                </a:prstGeom>
                <a:no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33" name="Rectangle 32"/>
                <p:cNvSpPr>
                  <a:spLocks/>
                </p:cNvSpPr>
                <p:nvPr/>
              </p:nvSpPr>
              <p:spPr bwMode="auto">
                <a:xfrm>
                  <a:off x="3962400" y="3276600"/>
                  <a:ext cx="228600" cy="457200"/>
                </a:xfrm>
                <a:prstGeom prst="rect">
                  <a:avLst/>
                </a:prstGeom>
                <a:solidFill>
                  <a:srgbClr val="FF0000"/>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34" name="Rectangle 33"/>
                <p:cNvSpPr>
                  <a:spLocks/>
                </p:cNvSpPr>
                <p:nvPr/>
              </p:nvSpPr>
              <p:spPr bwMode="auto">
                <a:xfrm>
                  <a:off x="3962400" y="3733800"/>
                  <a:ext cx="228600" cy="457200"/>
                </a:xfrm>
                <a:prstGeom prst="rect">
                  <a:avLst/>
                </a:prstGeom>
                <a:solidFill>
                  <a:srgbClr val="3366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35" name="Rectangle 34"/>
                <p:cNvSpPr>
                  <a:spLocks/>
                </p:cNvSpPr>
                <p:nvPr/>
              </p:nvSpPr>
              <p:spPr bwMode="auto">
                <a:xfrm>
                  <a:off x="3962400" y="4191000"/>
                  <a:ext cx="228600" cy="457200"/>
                </a:xfrm>
                <a:prstGeom prst="rect">
                  <a:avLst/>
                </a:prstGeom>
                <a:solidFill>
                  <a:srgbClr val="35FF35"/>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36" name="Rectangle 35"/>
                <p:cNvSpPr>
                  <a:spLocks/>
                </p:cNvSpPr>
                <p:nvPr/>
              </p:nvSpPr>
              <p:spPr bwMode="auto">
                <a:xfrm>
                  <a:off x="3962400" y="4648200"/>
                  <a:ext cx="228600" cy="457200"/>
                </a:xfrm>
                <a:prstGeom prst="rect">
                  <a:avLst/>
                </a:prstGeom>
                <a:solidFill>
                  <a:srgbClr val="FF00FF"/>
                </a:solid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sp>
            <p:nvSpPr>
              <p:cNvPr id="27" name="TextBox 26"/>
              <p:cNvSpPr txBox="1"/>
              <p:nvPr/>
            </p:nvSpPr>
            <p:spPr>
              <a:xfrm>
                <a:off x="1676400" y="4038600"/>
                <a:ext cx="289512" cy="307777"/>
              </a:xfrm>
              <a:prstGeom prst="rect">
                <a:avLst/>
              </a:prstGeom>
              <a:noFill/>
            </p:spPr>
            <p:txBody>
              <a:bodyPr wrap="none" rtlCol="0">
                <a:spAutoFit/>
              </a:bodyPr>
              <a:lstStyle/>
              <a:p>
                <a:pPr algn="ctr"/>
                <a:r>
                  <a:rPr lang="en-US" sz="1400" b="1" dirty="0" smtClean="0"/>
                  <a:t>=</a:t>
                </a:r>
                <a:endParaRPr lang="en-US" sz="1400" b="1" dirty="0"/>
              </a:p>
            </p:txBody>
          </p:sp>
          <p:sp>
            <p:nvSpPr>
              <p:cNvPr id="28" name="Rectangle 27"/>
              <p:cNvSpPr>
                <a:spLocks/>
              </p:cNvSpPr>
              <p:nvPr/>
            </p:nvSpPr>
            <p:spPr bwMode="auto">
              <a:xfrm>
                <a:off x="1981200" y="3276600"/>
                <a:ext cx="457200" cy="457200"/>
              </a:xfrm>
              <a:prstGeom prst="rect">
                <a:avLst/>
              </a:prstGeom>
              <a:pattFill prst="ltUpDiag">
                <a:fgClr>
                  <a:schemeClr val="bg1"/>
                </a:fgClr>
                <a:bgClr>
                  <a:srgbClr val="FF0000"/>
                </a:bgClr>
              </a:patt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9" name="Rectangle 28"/>
              <p:cNvSpPr>
                <a:spLocks/>
              </p:cNvSpPr>
              <p:nvPr/>
            </p:nvSpPr>
            <p:spPr bwMode="auto">
              <a:xfrm>
                <a:off x="2438400" y="3733800"/>
                <a:ext cx="457200" cy="457200"/>
              </a:xfrm>
              <a:prstGeom prst="rect">
                <a:avLst/>
              </a:prstGeom>
              <a:pattFill prst="ltUpDiag">
                <a:fgClr>
                  <a:schemeClr val="bg1"/>
                </a:fgClr>
                <a:bgClr>
                  <a:srgbClr val="3366FF"/>
                </a:bgClr>
              </a:patt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30" name="Rectangle 29"/>
              <p:cNvSpPr>
                <a:spLocks/>
              </p:cNvSpPr>
              <p:nvPr/>
            </p:nvSpPr>
            <p:spPr bwMode="auto">
              <a:xfrm>
                <a:off x="3352800" y="4648200"/>
                <a:ext cx="457200" cy="457200"/>
              </a:xfrm>
              <a:prstGeom prst="rect">
                <a:avLst/>
              </a:prstGeom>
              <a:pattFill prst="ltUpDiag">
                <a:fgClr>
                  <a:schemeClr val="bg1"/>
                </a:fgClr>
                <a:bgClr>
                  <a:srgbClr val="FF00FF"/>
                </a:bgClr>
              </a:patt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31" name="Rectangle 30"/>
              <p:cNvSpPr>
                <a:spLocks/>
              </p:cNvSpPr>
              <p:nvPr/>
            </p:nvSpPr>
            <p:spPr bwMode="auto">
              <a:xfrm>
                <a:off x="2895600" y="4191000"/>
                <a:ext cx="457200" cy="457200"/>
              </a:xfrm>
              <a:prstGeom prst="rect">
                <a:avLst/>
              </a:prstGeom>
              <a:pattFill prst="ltUpDiag">
                <a:fgClr>
                  <a:schemeClr val="bg1"/>
                </a:fgClr>
                <a:bgClr>
                  <a:schemeClr val="accent2">
                    <a:lumMod val="60000"/>
                    <a:lumOff val="40000"/>
                  </a:schemeClr>
                </a:bgClr>
              </a:pattFill>
              <a:ln w="635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sp>
          <p:nvSpPr>
            <p:cNvPr id="14" name="TextBox 13"/>
            <p:cNvSpPr txBox="1"/>
            <p:nvPr/>
          </p:nvSpPr>
          <p:spPr>
            <a:xfrm>
              <a:off x="2438400" y="3048000"/>
              <a:ext cx="1062711" cy="307777"/>
            </a:xfrm>
            <a:prstGeom prst="rect">
              <a:avLst/>
            </a:prstGeom>
            <a:noFill/>
          </p:spPr>
          <p:txBody>
            <a:bodyPr wrap="none" rtlCol="0">
              <a:spAutoFit/>
            </a:bodyPr>
            <a:lstStyle/>
            <a:p>
              <a:pPr algn="ctr"/>
              <a:r>
                <a:rPr lang="en-US" sz="1400" dirty="0" smtClean="0"/>
                <a:t>(permuted)</a:t>
              </a:r>
              <a:endParaRPr lang="en-US" sz="1400" dirty="0"/>
            </a:p>
          </p:txBody>
        </p:sp>
        <p:sp>
          <p:nvSpPr>
            <p:cNvPr id="15" name="TextBox 14"/>
            <p:cNvSpPr txBox="1"/>
            <p:nvPr/>
          </p:nvSpPr>
          <p:spPr>
            <a:xfrm>
              <a:off x="5791200" y="3048000"/>
              <a:ext cx="1062711" cy="307777"/>
            </a:xfrm>
            <a:prstGeom prst="rect">
              <a:avLst/>
            </a:prstGeom>
            <a:noFill/>
          </p:spPr>
          <p:txBody>
            <a:bodyPr wrap="none" rtlCol="0">
              <a:spAutoFit/>
            </a:bodyPr>
            <a:lstStyle/>
            <a:p>
              <a:pPr algn="ctr"/>
              <a:r>
                <a:rPr lang="en-US" sz="1400" dirty="0" smtClean="0"/>
                <a:t>(permuted)</a:t>
              </a:r>
              <a:endParaRPr lang="en-US" sz="1400" dirty="0"/>
            </a:p>
          </p:txBody>
        </p:sp>
      </p:grpSp>
      <p:sp>
        <p:nvSpPr>
          <p:cNvPr id="65"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12</a:t>
            </a:fld>
            <a:endParaRPr lang="en-US" dirty="0"/>
          </a:p>
        </p:txBody>
      </p:sp>
    </p:spTree>
    <p:extLst>
      <p:ext uri="{BB962C8B-B14F-4D97-AF65-F5344CB8AC3E}">
        <p14:creationId xmlns:p14="http://schemas.microsoft.com/office/powerpoint/2010/main" val="163979502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222" y="0"/>
            <a:ext cx="8689778" cy="990600"/>
          </a:xfrm>
        </p:spPr>
        <p:txBody>
          <a:bodyPr/>
          <a:lstStyle/>
          <a:p>
            <a:r>
              <a:rPr lang="en-US" sz="2800" dirty="0"/>
              <a:t>Communication Pattern: 2D Random </a:t>
            </a:r>
            <a:r>
              <a:rPr lang="en-US" sz="2800" dirty="0" smtClean="0"/>
              <a:t>Partitioning</a:t>
            </a:r>
            <a:r>
              <a:rPr lang="en-US" sz="2800" dirty="0"/>
              <a:t/>
            </a:r>
            <a:br>
              <a:rPr lang="en-US" sz="2800" dirty="0"/>
            </a:br>
            <a:r>
              <a:rPr lang="en-US" sz="2800" dirty="0" smtClean="0"/>
              <a:t>Cartesian Blocks (2DR)</a:t>
            </a:r>
            <a:endParaRPr lang="en-US" sz="2800" dirty="0"/>
          </a:p>
        </p:txBody>
      </p:sp>
      <p:sp>
        <p:nvSpPr>
          <p:cNvPr id="7" name="TextBox 6"/>
          <p:cNvSpPr txBox="1"/>
          <p:nvPr/>
        </p:nvSpPr>
        <p:spPr>
          <a:xfrm>
            <a:off x="6553200" y="1828800"/>
            <a:ext cx="2286001" cy="2999082"/>
          </a:xfrm>
          <a:prstGeom prst="rect">
            <a:avLst/>
          </a:prstGeom>
          <a:noFill/>
        </p:spPr>
        <p:txBody>
          <a:bodyPr wrap="none" rtlCol="0">
            <a:normAutofit/>
          </a:bodyPr>
          <a:lstStyle/>
          <a:p>
            <a:r>
              <a:rPr lang="en-US" sz="1600" b="1" u="sng" dirty="0" smtClean="0"/>
              <a:t>NNZ/process</a:t>
            </a:r>
          </a:p>
          <a:p>
            <a:r>
              <a:rPr lang="en-US" sz="1400" dirty="0" smtClean="0"/>
              <a:t>min: </a:t>
            </a:r>
            <a:r>
              <a:rPr lang="en-US" sz="1400" dirty="0"/>
              <a:t>1.04E+06 </a:t>
            </a:r>
            <a:endParaRPr lang="en-US" sz="1400" dirty="0" smtClean="0"/>
          </a:p>
          <a:p>
            <a:r>
              <a:rPr lang="en-US" sz="1400" dirty="0" smtClean="0"/>
              <a:t>max: </a:t>
            </a:r>
            <a:r>
              <a:rPr lang="en-US" sz="1400" dirty="0"/>
              <a:t>1.05E+06 </a:t>
            </a:r>
            <a:endParaRPr lang="en-US" sz="1400" dirty="0" smtClean="0"/>
          </a:p>
          <a:p>
            <a:r>
              <a:rPr lang="en-US" sz="1400" dirty="0" err="1" smtClean="0"/>
              <a:t>avg</a:t>
            </a:r>
            <a:r>
              <a:rPr lang="en-US" sz="1400" dirty="0" smtClean="0"/>
              <a:t>: </a:t>
            </a:r>
            <a:r>
              <a:rPr lang="en-US" sz="1400" dirty="0"/>
              <a:t>1.05E+06 </a:t>
            </a:r>
            <a:endParaRPr lang="en-US" sz="1400" dirty="0" smtClean="0"/>
          </a:p>
          <a:p>
            <a:r>
              <a:rPr lang="en-US" sz="1400" dirty="0" smtClean="0"/>
              <a:t>max/</a:t>
            </a:r>
            <a:r>
              <a:rPr lang="en-US" sz="1400" dirty="0" err="1" smtClean="0"/>
              <a:t>avg</a:t>
            </a:r>
            <a:r>
              <a:rPr lang="en-US" sz="1400" dirty="0" smtClean="0"/>
              <a:t>: 1.01  </a:t>
            </a:r>
          </a:p>
          <a:p>
            <a:endParaRPr lang="en-US" sz="1400" b="1" dirty="0"/>
          </a:p>
          <a:p>
            <a:r>
              <a:rPr lang="en-US" sz="1600" b="1" u="sng" dirty="0" smtClean="0"/>
              <a:t># Messages (Phase 1)</a:t>
            </a:r>
          </a:p>
          <a:p>
            <a:r>
              <a:rPr lang="en-US" sz="1400" dirty="0" smtClean="0"/>
              <a:t>total: </a:t>
            </a:r>
            <a:r>
              <a:rPr lang="en-US" sz="1400" dirty="0"/>
              <a:t>448 </a:t>
            </a:r>
            <a:endParaRPr lang="en-US" sz="1400" dirty="0" smtClean="0"/>
          </a:p>
          <a:p>
            <a:r>
              <a:rPr lang="en-US" sz="1400" dirty="0" smtClean="0"/>
              <a:t>max: </a:t>
            </a:r>
            <a:r>
              <a:rPr lang="en-US" sz="1400" dirty="0"/>
              <a:t>7 </a:t>
            </a:r>
            <a:endParaRPr lang="en-US" sz="1400" dirty="0" smtClean="0"/>
          </a:p>
          <a:p>
            <a:endParaRPr lang="en-US" sz="1400" b="1" dirty="0"/>
          </a:p>
          <a:p>
            <a:r>
              <a:rPr lang="en-US" sz="1600" b="1" u="sng" dirty="0" smtClean="0"/>
              <a:t>Volume (Phase 1)</a:t>
            </a:r>
          </a:p>
          <a:p>
            <a:r>
              <a:rPr lang="en-US" sz="1400" dirty="0" smtClean="0"/>
              <a:t>total: </a:t>
            </a:r>
            <a:r>
              <a:rPr lang="en-US" sz="1400" dirty="0"/>
              <a:t>2.57E+07 </a:t>
            </a:r>
            <a:endParaRPr lang="en-US" sz="1400" dirty="0" smtClean="0"/>
          </a:p>
          <a:p>
            <a:r>
              <a:rPr lang="en-US" sz="1400" dirty="0" smtClean="0"/>
              <a:t>max: </a:t>
            </a:r>
            <a:r>
              <a:rPr lang="en-US" sz="1400" dirty="0"/>
              <a:t>4.03E+05 </a:t>
            </a:r>
            <a:endParaRPr lang="en-US" sz="1400" dirty="0" smtClean="0"/>
          </a:p>
          <a:p>
            <a:endParaRPr lang="en-US" sz="1400" b="1" dirty="0"/>
          </a:p>
        </p:txBody>
      </p:sp>
      <p:sp>
        <p:nvSpPr>
          <p:cNvPr id="5" name="TextBox 4"/>
          <p:cNvSpPr txBox="1"/>
          <p:nvPr/>
        </p:nvSpPr>
        <p:spPr>
          <a:xfrm rot="16200000">
            <a:off x="-147840" y="3433560"/>
            <a:ext cx="1511902" cy="307777"/>
          </a:xfrm>
          <a:prstGeom prst="rect">
            <a:avLst/>
          </a:prstGeom>
          <a:noFill/>
        </p:spPr>
        <p:txBody>
          <a:bodyPr wrap="none" rtlCol="0">
            <a:spAutoFit/>
          </a:bodyPr>
          <a:lstStyle/>
          <a:p>
            <a:pPr algn="ctr"/>
            <a:r>
              <a:rPr lang="en-US" sz="1400" b="1" dirty="0" smtClean="0"/>
              <a:t>source process</a:t>
            </a:r>
            <a:endParaRPr lang="en-US" sz="1400" b="1" dirty="0"/>
          </a:p>
        </p:txBody>
      </p:sp>
      <p:sp>
        <p:nvSpPr>
          <p:cNvPr id="6" name="TextBox 5"/>
          <p:cNvSpPr txBox="1"/>
          <p:nvPr/>
        </p:nvSpPr>
        <p:spPr>
          <a:xfrm>
            <a:off x="2462694" y="5943600"/>
            <a:ext cx="1880706" cy="307777"/>
          </a:xfrm>
          <a:prstGeom prst="rect">
            <a:avLst/>
          </a:prstGeom>
          <a:noFill/>
        </p:spPr>
        <p:txBody>
          <a:bodyPr wrap="none" rtlCol="0">
            <a:spAutoFit/>
          </a:bodyPr>
          <a:lstStyle/>
          <a:p>
            <a:pPr algn="ctr"/>
            <a:r>
              <a:rPr lang="en-US" sz="1400" b="1" dirty="0" smtClean="0"/>
              <a:t>destination process</a:t>
            </a:r>
            <a:endParaRPr lang="en-US" sz="1400" b="1" dirty="0"/>
          </a:p>
        </p:txBody>
      </p:sp>
      <p:sp>
        <p:nvSpPr>
          <p:cNvPr id="8" name="TextBox 7"/>
          <p:cNvSpPr txBox="1"/>
          <p:nvPr/>
        </p:nvSpPr>
        <p:spPr>
          <a:xfrm>
            <a:off x="45894" y="5943600"/>
            <a:ext cx="669574" cy="338554"/>
          </a:xfrm>
          <a:prstGeom prst="rect">
            <a:avLst/>
          </a:prstGeom>
          <a:noFill/>
        </p:spPr>
        <p:txBody>
          <a:bodyPr wrap="none" rtlCol="0">
            <a:spAutoFit/>
          </a:bodyPr>
          <a:lstStyle/>
          <a:p>
            <a:pPr algn="ctr"/>
            <a:r>
              <a:rPr lang="en-US" sz="1600" b="1" dirty="0" smtClean="0"/>
              <a:t>P=64</a:t>
            </a:r>
            <a:endParaRPr lang="en-US" sz="1600" b="1" dirty="0"/>
          </a:p>
        </p:txBody>
      </p:sp>
      <p:sp>
        <p:nvSpPr>
          <p:cNvPr id="12" name="TextBox 11"/>
          <p:cNvSpPr txBox="1"/>
          <p:nvPr/>
        </p:nvSpPr>
        <p:spPr>
          <a:xfrm>
            <a:off x="6629400" y="1066800"/>
            <a:ext cx="1953701" cy="523220"/>
          </a:xfrm>
          <a:prstGeom prst="rect">
            <a:avLst/>
          </a:prstGeom>
          <a:noFill/>
        </p:spPr>
        <p:txBody>
          <a:bodyPr wrap="none" rtlCol="0">
            <a:spAutoFit/>
          </a:bodyPr>
          <a:lstStyle/>
          <a:p>
            <a:pPr algn="ctr"/>
            <a:r>
              <a:rPr lang="en-US" sz="1400" b="1" dirty="0" smtClean="0"/>
              <a:t>Number of Rows: 2</a:t>
            </a:r>
            <a:r>
              <a:rPr lang="en-US" sz="1400" b="1" baseline="30000" dirty="0" smtClean="0"/>
              <a:t>23</a:t>
            </a:r>
          </a:p>
          <a:p>
            <a:pPr algn="ctr"/>
            <a:r>
              <a:rPr lang="en-US" sz="1400" b="1" dirty="0" err="1" smtClean="0"/>
              <a:t>Nonzeros</a:t>
            </a:r>
            <a:r>
              <a:rPr lang="en-US" sz="1400" b="1" dirty="0" smtClean="0"/>
              <a:t>/Row: 8</a:t>
            </a:r>
          </a:p>
        </p:txBody>
      </p:sp>
      <p:sp>
        <p:nvSpPr>
          <p:cNvPr id="13" name="TextBox 12"/>
          <p:cNvSpPr txBox="1"/>
          <p:nvPr/>
        </p:nvSpPr>
        <p:spPr>
          <a:xfrm>
            <a:off x="6543851" y="4900136"/>
            <a:ext cx="2480166" cy="738664"/>
          </a:xfrm>
          <a:prstGeom prst="rect">
            <a:avLst/>
          </a:prstGeom>
          <a:noFill/>
        </p:spPr>
        <p:txBody>
          <a:bodyPr wrap="none" rtlCol="0">
            <a:spAutoFit/>
          </a:bodyPr>
          <a:lstStyle/>
          <a:p>
            <a:r>
              <a:rPr lang="en-US" sz="1400" b="1" u="sng" dirty="0" smtClean="0"/>
              <a:t>Nice properties:</a:t>
            </a:r>
          </a:p>
          <a:p>
            <a:r>
              <a:rPr lang="en-US" sz="1400" dirty="0" smtClean="0"/>
              <a:t>No all-to-all communication</a:t>
            </a:r>
          </a:p>
          <a:p>
            <a:r>
              <a:rPr lang="en-US" sz="1400" dirty="0" smtClean="0"/>
              <a:t>Total volume lower than 1DR</a:t>
            </a:r>
          </a:p>
        </p:txBody>
      </p:sp>
      <p:sp>
        <p:nvSpPr>
          <p:cNvPr id="4" name="TextBox 3"/>
          <p:cNvSpPr txBox="1"/>
          <p:nvPr/>
        </p:nvSpPr>
        <p:spPr>
          <a:xfrm>
            <a:off x="45894" y="6527690"/>
            <a:ext cx="1745966" cy="307777"/>
          </a:xfrm>
          <a:prstGeom prst="rect">
            <a:avLst/>
          </a:prstGeom>
          <a:noFill/>
        </p:spPr>
        <p:txBody>
          <a:bodyPr wrap="none" rtlCol="0">
            <a:spAutoFit/>
          </a:bodyPr>
          <a:lstStyle/>
          <a:p>
            <a:pPr algn="ctr"/>
            <a:r>
              <a:rPr lang="en-US" sz="1400" b="1" dirty="0" smtClean="0"/>
              <a:t>1DR = 1D Random</a:t>
            </a:r>
            <a:endParaRPr lang="en-US" sz="1400" b="1" dirty="0"/>
          </a:p>
        </p:txBody>
      </p:sp>
      <p:pic>
        <p:nvPicPr>
          <p:cNvPr id="15" name="Picture 14" descr="commR2Db_P064_1.png"/>
          <p:cNvPicPr>
            <a:picLocks noChangeAspect="1"/>
          </p:cNvPicPr>
          <p:nvPr/>
        </p:nvPicPr>
        <p:blipFill rotWithShape="1">
          <a:blip r:embed="rId2">
            <a:extLst>
              <a:ext uri="{28A0092B-C50C-407E-A947-70E740481C1C}">
                <a14:useLocalDpi xmlns:a14="http://schemas.microsoft.com/office/drawing/2010/main" val="0"/>
              </a:ext>
            </a:extLst>
          </a:blip>
          <a:srcRect l="11380" t="5333" r="7984" b="9335"/>
          <a:stretch/>
        </p:blipFill>
        <p:spPr>
          <a:xfrm>
            <a:off x="731520" y="1143000"/>
            <a:ext cx="5427107" cy="4892040"/>
          </a:xfrm>
          <a:prstGeom prst="rect">
            <a:avLst/>
          </a:prstGeom>
        </p:spPr>
      </p:pic>
      <p:sp>
        <p:nvSpPr>
          <p:cNvPr id="11" name="TextBox 10"/>
          <p:cNvSpPr txBox="1"/>
          <p:nvPr/>
        </p:nvSpPr>
        <p:spPr>
          <a:xfrm>
            <a:off x="1669380" y="914400"/>
            <a:ext cx="3353878" cy="369332"/>
          </a:xfrm>
          <a:prstGeom prst="rect">
            <a:avLst/>
          </a:prstGeom>
          <a:noFill/>
        </p:spPr>
        <p:txBody>
          <a:bodyPr wrap="none" rtlCol="0">
            <a:spAutoFit/>
          </a:bodyPr>
          <a:lstStyle/>
          <a:p>
            <a:pPr algn="ctr"/>
            <a:r>
              <a:rPr lang="en-US" sz="1800" b="1" dirty="0" smtClean="0"/>
              <a:t>R-Mat (0.5, 0.125, 0.125, 0.25)</a:t>
            </a:r>
            <a:endParaRPr lang="en-US" sz="1800" b="1" dirty="0"/>
          </a:p>
        </p:txBody>
      </p:sp>
      <p:sp>
        <p:nvSpPr>
          <p:cNvPr id="14"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13</a:t>
            </a:fld>
            <a:endParaRPr lang="en-US" dirty="0"/>
          </a:p>
        </p:txBody>
      </p:sp>
    </p:spTree>
    <p:extLst>
      <p:ext uri="{BB962C8B-B14F-4D97-AF65-F5344CB8AC3E}">
        <p14:creationId xmlns:p14="http://schemas.microsoft.com/office/powerpoint/2010/main" val="108856796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222" y="0"/>
            <a:ext cx="8689778" cy="990600"/>
          </a:xfrm>
        </p:spPr>
        <p:txBody>
          <a:bodyPr/>
          <a:lstStyle/>
          <a:p>
            <a:r>
              <a:rPr lang="en-US" sz="2400" dirty="0"/>
              <a:t>Communication Pattern: 2D Random Partitioning</a:t>
            </a:r>
            <a:br>
              <a:rPr lang="en-US" sz="2400" dirty="0"/>
            </a:br>
            <a:r>
              <a:rPr lang="en-US" sz="2400" dirty="0" smtClean="0"/>
              <a:t>Cartesian Blocks (2DR)</a:t>
            </a:r>
            <a:endParaRPr lang="en-US" sz="2400" dirty="0"/>
          </a:p>
        </p:txBody>
      </p:sp>
      <p:sp>
        <p:nvSpPr>
          <p:cNvPr id="7" name="TextBox 6"/>
          <p:cNvSpPr txBox="1"/>
          <p:nvPr/>
        </p:nvSpPr>
        <p:spPr>
          <a:xfrm>
            <a:off x="6553200" y="1828800"/>
            <a:ext cx="2286001" cy="2999082"/>
          </a:xfrm>
          <a:prstGeom prst="rect">
            <a:avLst/>
          </a:prstGeom>
          <a:noFill/>
        </p:spPr>
        <p:txBody>
          <a:bodyPr wrap="none" rtlCol="0">
            <a:normAutofit/>
          </a:bodyPr>
          <a:lstStyle/>
          <a:p>
            <a:r>
              <a:rPr lang="en-US" sz="1600" b="1" u="sng" dirty="0" smtClean="0"/>
              <a:t>NNZ/process</a:t>
            </a:r>
          </a:p>
          <a:p>
            <a:r>
              <a:rPr lang="en-US" sz="1400" dirty="0"/>
              <a:t>min: 1.04E+06 </a:t>
            </a:r>
          </a:p>
          <a:p>
            <a:r>
              <a:rPr lang="en-US" sz="1400" dirty="0"/>
              <a:t>max: 1.05E+06 </a:t>
            </a:r>
          </a:p>
          <a:p>
            <a:r>
              <a:rPr lang="en-US" sz="1400" dirty="0" err="1"/>
              <a:t>avg</a:t>
            </a:r>
            <a:r>
              <a:rPr lang="en-US" sz="1400" dirty="0"/>
              <a:t>: 1.05E+06 </a:t>
            </a:r>
          </a:p>
          <a:p>
            <a:r>
              <a:rPr lang="en-US" sz="1400" dirty="0"/>
              <a:t>max/</a:t>
            </a:r>
            <a:r>
              <a:rPr lang="en-US" sz="1400" dirty="0" err="1"/>
              <a:t>avg</a:t>
            </a:r>
            <a:r>
              <a:rPr lang="en-US" sz="1400" dirty="0"/>
              <a:t>: 1.01  </a:t>
            </a:r>
          </a:p>
          <a:p>
            <a:endParaRPr lang="en-US" sz="1400" b="1" dirty="0"/>
          </a:p>
          <a:p>
            <a:r>
              <a:rPr lang="en-US" sz="1600" b="1" u="sng" dirty="0" smtClean="0"/>
              <a:t># Messages (Phase 2)</a:t>
            </a:r>
          </a:p>
          <a:p>
            <a:r>
              <a:rPr lang="en-US" sz="1400" dirty="0" smtClean="0"/>
              <a:t>total: 448 </a:t>
            </a:r>
          </a:p>
          <a:p>
            <a:r>
              <a:rPr lang="en-US" sz="1400" dirty="0" smtClean="0"/>
              <a:t>max: </a:t>
            </a:r>
            <a:r>
              <a:rPr lang="en-US" sz="1400" dirty="0"/>
              <a:t>7</a:t>
            </a:r>
            <a:r>
              <a:rPr lang="en-US" sz="1400" dirty="0" smtClean="0"/>
              <a:t> </a:t>
            </a:r>
          </a:p>
          <a:p>
            <a:endParaRPr lang="en-US" sz="1400" b="1" dirty="0"/>
          </a:p>
          <a:p>
            <a:r>
              <a:rPr lang="en-US" sz="1600" b="1" u="sng" dirty="0" smtClean="0"/>
              <a:t>Volume (Phase 2)</a:t>
            </a:r>
          </a:p>
          <a:p>
            <a:r>
              <a:rPr lang="en-US" sz="1400" dirty="0" smtClean="0"/>
              <a:t>total: </a:t>
            </a:r>
            <a:r>
              <a:rPr lang="en-US" sz="1400" dirty="0"/>
              <a:t>2.57E+07 </a:t>
            </a:r>
            <a:endParaRPr lang="en-US" sz="1400" dirty="0" smtClean="0"/>
          </a:p>
          <a:p>
            <a:r>
              <a:rPr lang="en-US" sz="1400" dirty="0" smtClean="0"/>
              <a:t>max: </a:t>
            </a:r>
            <a:r>
              <a:rPr lang="en-US" sz="1400" dirty="0"/>
              <a:t>4.03E+05 </a:t>
            </a:r>
            <a:endParaRPr lang="en-US" sz="1400" dirty="0" smtClean="0"/>
          </a:p>
          <a:p>
            <a:endParaRPr lang="en-US" sz="1400" b="1" dirty="0"/>
          </a:p>
        </p:txBody>
      </p:sp>
      <p:sp>
        <p:nvSpPr>
          <p:cNvPr id="5" name="TextBox 4"/>
          <p:cNvSpPr txBox="1"/>
          <p:nvPr/>
        </p:nvSpPr>
        <p:spPr>
          <a:xfrm rot="16200000">
            <a:off x="-147840" y="3433560"/>
            <a:ext cx="1511902" cy="307777"/>
          </a:xfrm>
          <a:prstGeom prst="rect">
            <a:avLst/>
          </a:prstGeom>
          <a:noFill/>
        </p:spPr>
        <p:txBody>
          <a:bodyPr wrap="none" rtlCol="0">
            <a:spAutoFit/>
          </a:bodyPr>
          <a:lstStyle/>
          <a:p>
            <a:pPr algn="ctr"/>
            <a:r>
              <a:rPr lang="en-US" sz="1400" b="1" dirty="0" smtClean="0"/>
              <a:t>source process</a:t>
            </a:r>
            <a:endParaRPr lang="en-US" sz="1400" b="1" dirty="0"/>
          </a:p>
        </p:txBody>
      </p:sp>
      <p:sp>
        <p:nvSpPr>
          <p:cNvPr id="6" name="TextBox 5"/>
          <p:cNvSpPr txBox="1"/>
          <p:nvPr/>
        </p:nvSpPr>
        <p:spPr>
          <a:xfrm>
            <a:off x="2462694" y="5943600"/>
            <a:ext cx="1880706" cy="307777"/>
          </a:xfrm>
          <a:prstGeom prst="rect">
            <a:avLst/>
          </a:prstGeom>
          <a:noFill/>
        </p:spPr>
        <p:txBody>
          <a:bodyPr wrap="none" rtlCol="0">
            <a:spAutoFit/>
          </a:bodyPr>
          <a:lstStyle/>
          <a:p>
            <a:pPr algn="ctr"/>
            <a:r>
              <a:rPr lang="en-US" sz="1400" b="1" dirty="0" smtClean="0"/>
              <a:t>destination process</a:t>
            </a:r>
            <a:endParaRPr lang="en-US" sz="1400" b="1" dirty="0"/>
          </a:p>
        </p:txBody>
      </p:sp>
      <p:sp>
        <p:nvSpPr>
          <p:cNvPr id="9" name="TextBox 8"/>
          <p:cNvSpPr txBox="1"/>
          <p:nvPr/>
        </p:nvSpPr>
        <p:spPr>
          <a:xfrm>
            <a:off x="45894" y="5943600"/>
            <a:ext cx="669574" cy="338554"/>
          </a:xfrm>
          <a:prstGeom prst="rect">
            <a:avLst/>
          </a:prstGeom>
          <a:noFill/>
        </p:spPr>
        <p:txBody>
          <a:bodyPr wrap="none" rtlCol="0">
            <a:spAutoFit/>
          </a:bodyPr>
          <a:lstStyle/>
          <a:p>
            <a:pPr algn="ctr"/>
            <a:r>
              <a:rPr lang="en-US" sz="1600" b="1" dirty="0" smtClean="0"/>
              <a:t>P=64</a:t>
            </a:r>
            <a:endParaRPr lang="en-US" sz="1600" b="1" dirty="0"/>
          </a:p>
        </p:txBody>
      </p:sp>
      <p:sp>
        <p:nvSpPr>
          <p:cNvPr id="12" name="TextBox 11"/>
          <p:cNvSpPr txBox="1"/>
          <p:nvPr/>
        </p:nvSpPr>
        <p:spPr>
          <a:xfrm>
            <a:off x="6629400" y="1066800"/>
            <a:ext cx="1953701" cy="523220"/>
          </a:xfrm>
          <a:prstGeom prst="rect">
            <a:avLst/>
          </a:prstGeom>
          <a:noFill/>
        </p:spPr>
        <p:txBody>
          <a:bodyPr wrap="none" rtlCol="0">
            <a:spAutoFit/>
          </a:bodyPr>
          <a:lstStyle/>
          <a:p>
            <a:pPr algn="ctr"/>
            <a:r>
              <a:rPr lang="en-US" sz="1400" b="1" dirty="0" smtClean="0"/>
              <a:t>Number of Rows: 2</a:t>
            </a:r>
            <a:r>
              <a:rPr lang="en-US" sz="1400" b="1" baseline="30000" dirty="0" smtClean="0"/>
              <a:t>23</a:t>
            </a:r>
          </a:p>
          <a:p>
            <a:pPr algn="ctr"/>
            <a:r>
              <a:rPr lang="en-US" sz="1400" b="1" dirty="0" err="1" smtClean="0"/>
              <a:t>Nonzeros</a:t>
            </a:r>
            <a:r>
              <a:rPr lang="en-US" sz="1400" b="1" dirty="0" smtClean="0"/>
              <a:t>/Row: 8</a:t>
            </a:r>
          </a:p>
        </p:txBody>
      </p:sp>
      <p:sp>
        <p:nvSpPr>
          <p:cNvPr id="11" name="TextBox 10"/>
          <p:cNvSpPr txBox="1"/>
          <p:nvPr/>
        </p:nvSpPr>
        <p:spPr>
          <a:xfrm>
            <a:off x="6543851" y="4900136"/>
            <a:ext cx="2480166" cy="738664"/>
          </a:xfrm>
          <a:prstGeom prst="rect">
            <a:avLst/>
          </a:prstGeom>
          <a:noFill/>
        </p:spPr>
        <p:txBody>
          <a:bodyPr wrap="none" rtlCol="0">
            <a:spAutoFit/>
          </a:bodyPr>
          <a:lstStyle/>
          <a:p>
            <a:r>
              <a:rPr lang="en-US" sz="1400" b="1" u="sng" dirty="0" smtClean="0"/>
              <a:t>Nice properties:</a:t>
            </a:r>
          </a:p>
          <a:p>
            <a:r>
              <a:rPr lang="en-US" sz="1400" dirty="0" smtClean="0"/>
              <a:t>No all-to-all communication</a:t>
            </a:r>
          </a:p>
          <a:p>
            <a:r>
              <a:rPr lang="en-US" sz="1400" dirty="0" smtClean="0"/>
              <a:t>Total volume lower than 1DR</a:t>
            </a:r>
          </a:p>
        </p:txBody>
      </p:sp>
      <p:sp>
        <p:nvSpPr>
          <p:cNvPr id="14" name="TextBox 13"/>
          <p:cNvSpPr txBox="1"/>
          <p:nvPr/>
        </p:nvSpPr>
        <p:spPr>
          <a:xfrm>
            <a:off x="117585" y="6527800"/>
            <a:ext cx="1745966" cy="307777"/>
          </a:xfrm>
          <a:prstGeom prst="rect">
            <a:avLst/>
          </a:prstGeom>
          <a:noFill/>
        </p:spPr>
        <p:txBody>
          <a:bodyPr wrap="none" rtlCol="0">
            <a:spAutoFit/>
          </a:bodyPr>
          <a:lstStyle/>
          <a:p>
            <a:pPr algn="ctr"/>
            <a:r>
              <a:rPr lang="en-US" sz="1400" b="1" dirty="0" smtClean="0"/>
              <a:t>1DR = 1D Random</a:t>
            </a:r>
            <a:endParaRPr lang="en-US" sz="1400" b="1" dirty="0"/>
          </a:p>
        </p:txBody>
      </p:sp>
      <p:pic>
        <p:nvPicPr>
          <p:cNvPr id="3" name="Picture 2" descr="commR2Db_P064_2.png"/>
          <p:cNvPicPr>
            <a:picLocks noChangeAspect="1"/>
          </p:cNvPicPr>
          <p:nvPr/>
        </p:nvPicPr>
        <p:blipFill rotWithShape="1">
          <a:blip r:embed="rId2">
            <a:extLst>
              <a:ext uri="{28A0092B-C50C-407E-A947-70E740481C1C}">
                <a14:useLocalDpi xmlns:a14="http://schemas.microsoft.com/office/drawing/2010/main" val="0"/>
              </a:ext>
            </a:extLst>
          </a:blip>
          <a:srcRect l="11259" t="5333" r="7879" b="9335"/>
          <a:stretch/>
        </p:blipFill>
        <p:spPr>
          <a:xfrm>
            <a:off x="731520" y="1143000"/>
            <a:ext cx="5480614" cy="4892040"/>
          </a:xfrm>
          <a:prstGeom prst="rect">
            <a:avLst/>
          </a:prstGeom>
        </p:spPr>
      </p:pic>
      <p:sp>
        <p:nvSpPr>
          <p:cNvPr id="13" name="TextBox 12"/>
          <p:cNvSpPr txBox="1"/>
          <p:nvPr/>
        </p:nvSpPr>
        <p:spPr>
          <a:xfrm>
            <a:off x="1669380" y="914400"/>
            <a:ext cx="3353878" cy="369332"/>
          </a:xfrm>
          <a:prstGeom prst="rect">
            <a:avLst/>
          </a:prstGeom>
          <a:noFill/>
        </p:spPr>
        <p:txBody>
          <a:bodyPr wrap="none" rtlCol="0">
            <a:spAutoFit/>
          </a:bodyPr>
          <a:lstStyle/>
          <a:p>
            <a:pPr algn="ctr"/>
            <a:r>
              <a:rPr lang="en-US" sz="1800" b="1" dirty="0" smtClean="0"/>
              <a:t>R-Mat (0.5, 0.125, 0.125, 0.25)</a:t>
            </a:r>
            <a:endParaRPr lang="en-US" sz="1800" b="1" dirty="0"/>
          </a:p>
        </p:txBody>
      </p:sp>
      <p:sp>
        <p:nvSpPr>
          <p:cNvPr id="15"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14</a:t>
            </a:fld>
            <a:endParaRPr lang="en-US" dirty="0"/>
          </a:p>
        </p:txBody>
      </p:sp>
    </p:spTree>
    <p:extLst>
      <p:ext uri="{BB962C8B-B14F-4D97-AF65-F5344CB8AC3E}">
        <p14:creationId xmlns:p14="http://schemas.microsoft.com/office/powerpoint/2010/main" val="326374051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222" y="0"/>
            <a:ext cx="8689778" cy="990600"/>
          </a:xfrm>
        </p:spPr>
        <p:txBody>
          <a:bodyPr/>
          <a:lstStyle/>
          <a:p>
            <a:r>
              <a:rPr lang="en-US" sz="2800" dirty="0"/>
              <a:t>Communication Pattern: </a:t>
            </a:r>
            <a:r>
              <a:rPr lang="en-US" sz="2800" dirty="0" smtClean="0"/>
              <a:t>2D Cartesian </a:t>
            </a:r>
            <a:br>
              <a:rPr lang="en-US" sz="2800" dirty="0" smtClean="0"/>
            </a:br>
            <a:r>
              <a:rPr lang="en-US" sz="2800" dirty="0" err="1" smtClean="0"/>
              <a:t>Hypergraph</a:t>
            </a:r>
            <a:r>
              <a:rPr lang="en-US" sz="2800" dirty="0" smtClean="0"/>
              <a:t> </a:t>
            </a:r>
            <a:r>
              <a:rPr lang="en-US" sz="2800" dirty="0"/>
              <a:t>Partitioning </a:t>
            </a:r>
          </a:p>
        </p:txBody>
      </p:sp>
      <p:sp>
        <p:nvSpPr>
          <p:cNvPr id="7" name="TextBox 6"/>
          <p:cNvSpPr txBox="1"/>
          <p:nvPr/>
        </p:nvSpPr>
        <p:spPr>
          <a:xfrm>
            <a:off x="6553200" y="1828800"/>
            <a:ext cx="2286001" cy="2999082"/>
          </a:xfrm>
          <a:prstGeom prst="rect">
            <a:avLst/>
          </a:prstGeom>
          <a:noFill/>
        </p:spPr>
        <p:txBody>
          <a:bodyPr wrap="none" rtlCol="0">
            <a:normAutofit/>
          </a:bodyPr>
          <a:lstStyle/>
          <a:p>
            <a:r>
              <a:rPr lang="en-US" sz="1600" b="1" u="sng" dirty="0" smtClean="0"/>
              <a:t>NNZ/process</a:t>
            </a:r>
          </a:p>
          <a:p>
            <a:r>
              <a:rPr lang="en-US" sz="1400" dirty="0"/>
              <a:t>min: 5.88E+05 </a:t>
            </a:r>
          </a:p>
          <a:p>
            <a:r>
              <a:rPr lang="en-US" sz="1400" dirty="0"/>
              <a:t>max: 1.29E+06 </a:t>
            </a:r>
          </a:p>
          <a:p>
            <a:r>
              <a:rPr lang="en-US" sz="1400" dirty="0" err="1"/>
              <a:t>avg</a:t>
            </a:r>
            <a:r>
              <a:rPr lang="en-US" sz="1400" dirty="0"/>
              <a:t>: 1.05E+06 </a:t>
            </a:r>
          </a:p>
          <a:p>
            <a:r>
              <a:rPr lang="en-US" sz="1400" dirty="0"/>
              <a:t>max/</a:t>
            </a:r>
            <a:r>
              <a:rPr lang="en-US" sz="1400" dirty="0" err="1"/>
              <a:t>avg</a:t>
            </a:r>
            <a:r>
              <a:rPr lang="en-US" sz="1400" dirty="0"/>
              <a:t>: 1.23    </a:t>
            </a:r>
          </a:p>
          <a:p>
            <a:endParaRPr lang="en-US" sz="1400" b="1" dirty="0"/>
          </a:p>
          <a:p>
            <a:r>
              <a:rPr lang="en-US" sz="1600" b="1" u="sng" dirty="0" smtClean="0"/>
              <a:t># Messages (Phase 1)</a:t>
            </a:r>
          </a:p>
          <a:p>
            <a:r>
              <a:rPr lang="en-US" sz="1400" dirty="0" smtClean="0"/>
              <a:t>total: 448 </a:t>
            </a:r>
          </a:p>
          <a:p>
            <a:r>
              <a:rPr lang="en-US" sz="1400" dirty="0" smtClean="0"/>
              <a:t>max: </a:t>
            </a:r>
            <a:r>
              <a:rPr lang="en-US" sz="1400" dirty="0"/>
              <a:t>7</a:t>
            </a:r>
            <a:r>
              <a:rPr lang="en-US" sz="1400" dirty="0" smtClean="0"/>
              <a:t> </a:t>
            </a:r>
          </a:p>
          <a:p>
            <a:endParaRPr lang="en-US" sz="1400" b="1" dirty="0"/>
          </a:p>
          <a:p>
            <a:r>
              <a:rPr lang="en-US" sz="1600" b="1" u="sng" dirty="0" smtClean="0"/>
              <a:t>Volume (Phase 1)</a:t>
            </a:r>
          </a:p>
          <a:p>
            <a:r>
              <a:rPr lang="en-US" sz="1400" dirty="0" smtClean="0"/>
              <a:t>total: </a:t>
            </a:r>
            <a:r>
              <a:rPr lang="en-US" sz="1400" dirty="0"/>
              <a:t>2.33E+07 </a:t>
            </a:r>
            <a:endParaRPr lang="en-US" sz="1400" dirty="0" smtClean="0"/>
          </a:p>
          <a:p>
            <a:r>
              <a:rPr lang="en-US" sz="1400" dirty="0" smtClean="0"/>
              <a:t>max: </a:t>
            </a:r>
            <a:r>
              <a:rPr lang="en-US" sz="1400" dirty="0"/>
              <a:t>4.52E+05 </a:t>
            </a:r>
            <a:endParaRPr lang="en-US" sz="1400" b="1" dirty="0"/>
          </a:p>
        </p:txBody>
      </p:sp>
      <p:sp>
        <p:nvSpPr>
          <p:cNvPr id="5" name="TextBox 4"/>
          <p:cNvSpPr txBox="1"/>
          <p:nvPr/>
        </p:nvSpPr>
        <p:spPr>
          <a:xfrm rot="16200000">
            <a:off x="-147840" y="3433560"/>
            <a:ext cx="1511902" cy="307777"/>
          </a:xfrm>
          <a:prstGeom prst="rect">
            <a:avLst/>
          </a:prstGeom>
          <a:noFill/>
        </p:spPr>
        <p:txBody>
          <a:bodyPr wrap="none" rtlCol="0">
            <a:spAutoFit/>
          </a:bodyPr>
          <a:lstStyle/>
          <a:p>
            <a:pPr algn="ctr"/>
            <a:r>
              <a:rPr lang="en-US" sz="1400" b="1" dirty="0" smtClean="0"/>
              <a:t>source process</a:t>
            </a:r>
            <a:endParaRPr lang="en-US" sz="1400" b="1" dirty="0"/>
          </a:p>
        </p:txBody>
      </p:sp>
      <p:sp>
        <p:nvSpPr>
          <p:cNvPr id="6" name="TextBox 5"/>
          <p:cNvSpPr txBox="1"/>
          <p:nvPr/>
        </p:nvSpPr>
        <p:spPr>
          <a:xfrm>
            <a:off x="2462694" y="5943600"/>
            <a:ext cx="1880706" cy="307777"/>
          </a:xfrm>
          <a:prstGeom prst="rect">
            <a:avLst/>
          </a:prstGeom>
          <a:noFill/>
        </p:spPr>
        <p:txBody>
          <a:bodyPr wrap="none" rtlCol="0">
            <a:spAutoFit/>
          </a:bodyPr>
          <a:lstStyle/>
          <a:p>
            <a:pPr algn="ctr"/>
            <a:r>
              <a:rPr lang="en-US" sz="1400" b="1" dirty="0" smtClean="0"/>
              <a:t>destination process</a:t>
            </a:r>
            <a:endParaRPr lang="en-US" sz="1400" b="1" dirty="0"/>
          </a:p>
        </p:txBody>
      </p:sp>
      <p:sp>
        <p:nvSpPr>
          <p:cNvPr id="9" name="TextBox 8"/>
          <p:cNvSpPr txBox="1"/>
          <p:nvPr/>
        </p:nvSpPr>
        <p:spPr>
          <a:xfrm>
            <a:off x="45894" y="5943600"/>
            <a:ext cx="669574" cy="338554"/>
          </a:xfrm>
          <a:prstGeom prst="rect">
            <a:avLst/>
          </a:prstGeom>
          <a:noFill/>
        </p:spPr>
        <p:txBody>
          <a:bodyPr wrap="none" rtlCol="0">
            <a:spAutoFit/>
          </a:bodyPr>
          <a:lstStyle/>
          <a:p>
            <a:pPr algn="ctr"/>
            <a:r>
              <a:rPr lang="en-US" sz="1600" b="1" dirty="0" smtClean="0"/>
              <a:t>P=64</a:t>
            </a:r>
            <a:endParaRPr lang="en-US" sz="1600" b="1" dirty="0"/>
          </a:p>
        </p:txBody>
      </p:sp>
      <p:pic>
        <p:nvPicPr>
          <p:cNvPr id="4" name="Picture 3" descr="comm2Dzh2_P064_2.png"/>
          <p:cNvPicPr>
            <a:picLocks noChangeAspect="1"/>
          </p:cNvPicPr>
          <p:nvPr/>
        </p:nvPicPr>
        <p:blipFill rotWithShape="1">
          <a:blip r:embed="rId3">
            <a:extLst>
              <a:ext uri="{28A0092B-C50C-407E-A947-70E740481C1C}">
                <a14:useLocalDpi xmlns:a14="http://schemas.microsoft.com/office/drawing/2010/main" val="0"/>
              </a:ext>
            </a:extLst>
          </a:blip>
          <a:srcRect l="11221" t="5333" r="7878" b="9335"/>
          <a:stretch/>
        </p:blipFill>
        <p:spPr>
          <a:xfrm>
            <a:off x="731520" y="1143000"/>
            <a:ext cx="5511189" cy="4892040"/>
          </a:xfrm>
          <a:prstGeom prst="rect">
            <a:avLst/>
          </a:prstGeom>
        </p:spPr>
      </p:pic>
      <p:sp>
        <p:nvSpPr>
          <p:cNvPr id="12" name="TextBox 11"/>
          <p:cNvSpPr txBox="1"/>
          <p:nvPr/>
        </p:nvSpPr>
        <p:spPr>
          <a:xfrm>
            <a:off x="1669380" y="914400"/>
            <a:ext cx="3353878" cy="369332"/>
          </a:xfrm>
          <a:prstGeom prst="rect">
            <a:avLst/>
          </a:prstGeom>
          <a:noFill/>
        </p:spPr>
        <p:txBody>
          <a:bodyPr wrap="none" rtlCol="0">
            <a:spAutoFit/>
          </a:bodyPr>
          <a:lstStyle/>
          <a:p>
            <a:pPr algn="ctr"/>
            <a:r>
              <a:rPr lang="en-US" sz="1800" b="1" dirty="0" smtClean="0"/>
              <a:t>R-Mat (0.5, 0.125, 0.125, 0.25)</a:t>
            </a:r>
            <a:endParaRPr lang="en-US" sz="1800" b="1" dirty="0"/>
          </a:p>
        </p:txBody>
      </p:sp>
      <p:sp>
        <p:nvSpPr>
          <p:cNvPr id="13" name="TextBox 12"/>
          <p:cNvSpPr txBox="1"/>
          <p:nvPr/>
        </p:nvSpPr>
        <p:spPr>
          <a:xfrm>
            <a:off x="6629400" y="1066800"/>
            <a:ext cx="1953701" cy="523220"/>
          </a:xfrm>
          <a:prstGeom prst="rect">
            <a:avLst/>
          </a:prstGeom>
          <a:noFill/>
        </p:spPr>
        <p:txBody>
          <a:bodyPr wrap="none" rtlCol="0">
            <a:spAutoFit/>
          </a:bodyPr>
          <a:lstStyle/>
          <a:p>
            <a:pPr algn="ctr"/>
            <a:r>
              <a:rPr lang="en-US" sz="1400" b="1" dirty="0" smtClean="0"/>
              <a:t>Number of Rows: 2</a:t>
            </a:r>
            <a:r>
              <a:rPr lang="en-US" sz="1400" b="1" baseline="30000" dirty="0" smtClean="0"/>
              <a:t>23</a:t>
            </a:r>
          </a:p>
          <a:p>
            <a:pPr algn="ctr"/>
            <a:r>
              <a:rPr lang="en-US" sz="1400" b="1" dirty="0" err="1" smtClean="0"/>
              <a:t>Nonzeros</a:t>
            </a:r>
            <a:r>
              <a:rPr lang="en-US" sz="1400" b="1" dirty="0" smtClean="0"/>
              <a:t>/Row: 8</a:t>
            </a:r>
          </a:p>
        </p:txBody>
      </p:sp>
      <p:sp>
        <p:nvSpPr>
          <p:cNvPr id="10" name="TextBox 9"/>
          <p:cNvSpPr txBox="1"/>
          <p:nvPr/>
        </p:nvSpPr>
        <p:spPr>
          <a:xfrm>
            <a:off x="6527337" y="5715000"/>
            <a:ext cx="2351926" cy="523220"/>
          </a:xfrm>
          <a:prstGeom prst="rect">
            <a:avLst/>
          </a:prstGeom>
          <a:noFill/>
        </p:spPr>
        <p:txBody>
          <a:bodyPr wrap="none" rtlCol="0">
            <a:spAutoFit/>
          </a:bodyPr>
          <a:lstStyle/>
          <a:p>
            <a:r>
              <a:rPr lang="en-US" sz="1400" b="1" u="sng" dirty="0" smtClean="0"/>
              <a:t>Challenges:</a:t>
            </a:r>
          </a:p>
          <a:p>
            <a:r>
              <a:rPr lang="en-US" sz="1400" dirty="0" smtClean="0"/>
              <a:t>Imbalance worse than 2DR</a:t>
            </a:r>
          </a:p>
        </p:txBody>
      </p:sp>
      <p:sp>
        <p:nvSpPr>
          <p:cNvPr id="11" name="TextBox 10"/>
          <p:cNvSpPr txBox="1"/>
          <p:nvPr/>
        </p:nvSpPr>
        <p:spPr>
          <a:xfrm>
            <a:off x="6543851" y="4900136"/>
            <a:ext cx="2480166" cy="738664"/>
          </a:xfrm>
          <a:prstGeom prst="rect">
            <a:avLst/>
          </a:prstGeom>
          <a:noFill/>
        </p:spPr>
        <p:txBody>
          <a:bodyPr wrap="none" rtlCol="0">
            <a:spAutoFit/>
          </a:bodyPr>
          <a:lstStyle/>
          <a:p>
            <a:r>
              <a:rPr lang="en-US" sz="1400" b="1" u="sng" dirty="0" smtClean="0"/>
              <a:t>Nice properties:</a:t>
            </a:r>
          </a:p>
          <a:p>
            <a:r>
              <a:rPr lang="en-US" sz="1400" dirty="0" smtClean="0"/>
              <a:t>No all-to-all communication</a:t>
            </a:r>
          </a:p>
          <a:p>
            <a:r>
              <a:rPr lang="en-US" sz="1400" dirty="0" smtClean="0"/>
              <a:t>Total volume lower than 2DR</a:t>
            </a:r>
          </a:p>
        </p:txBody>
      </p:sp>
      <p:sp>
        <p:nvSpPr>
          <p:cNvPr id="14" name="TextBox 13"/>
          <p:cNvSpPr txBox="1"/>
          <p:nvPr/>
        </p:nvSpPr>
        <p:spPr>
          <a:xfrm>
            <a:off x="-2609" y="6537432"/>
            <a:ext cx="2713954" cy="307777"/>
          </a:xfrm>
          <a:prstGeom prst="rect">
            <a:avLst/>
          </a:prstGeom>
          <a:noFill/>
        </p:spPr>
        <p:txBody>
          <a:bodyPr wrap="none" rtlCol="0">
            <a:spAutoFit/>
          </a:bodyPr>
          <a:lstStyle/>
          <a:p>
            <a:pPr algn="ctr"/>
            <a:r>
              <a:rPr lang="en-US" sz="1400" b="1" dirty="0" smtClean="0"/>
              <a:t>2DR = 2D Random Cartesian</a:t>
            </a:r>
            <a:endParaRPr lang="en-US" sz="1400" b="1" dirty="0"/>
          </a:p>
        </p:txBody>
      </p:sp>
      <p:sp>
        <p:nvSpPr>
          <p:cNvPr id="15"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15</a:t>
            </a:fld>
            <a:endParaRPr lang="en-US" dirty="0"/>
          </a:p>
        </p:txBody>
      </p:sp>
    </p:spTree>
    <p:extLst>
      <p:ext uri="{BB962C8B-B14F-4D97-AF65-F5344CB8AC3E}">
        <p14:creationId xmlns:p14="http://schemas.microsoft.com/office/powerpoint/2010/main" val="320856281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905" y="0"/>
            <a:ext cx="8218895" cy="991675"/>
          </a:xfrm>
        </p:spPr>
        <p:txBody>
          <a:bodyPr/>
          <a:lstStyle/>
          <a:p>
            <a:r>
              <a:rPr lang="en-US" dirty="0" smtClean="0"/>
              <a:t>Improved Strong Scaling:  </a:t>
            </a:r>
            <a:r>
              <a:rPr lang="en-US" dirty="0" err="1" smtClean="0"/>
              <a:t>SpMV</a:t>
            </a:r>
            <a:endParaRPr lang="en-US" dirty="0"/>
          </a:p>
        </p:txBody>
      </p:sp>
      <p:sp>
        <p:nvSpPr>
          <p:cNvPr id="8" name="Text Box 4"/>
          <p:cNvSpPr txBox="1">
            <a:spLocks noChangeArrowheads="1"/>
          </p:cNvSpPr>
          <p:nvPr/>
        </p:nvSpPr>
        <p:spPr bwMode="auto">
          <a:xfrm>
            <a:off x="2330817" y="5600016"/>
            <a:ext cx="4596130" cy="369332"/>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none" lIns="91440" tIns="45720" rIns="91440" bIns="45720" numCol="1" rtlCol="0" anchor="ctr" anchorCtr="0" compatLnSpc="1">
            <a:prstTxWarp prst="textNoShape">
              <a:avLst/>
            </a:prstTxWarp>
            <a:spAutoFit/>
          </a:bodyPr>
          <a:lstStyle>
            <a:defPPr>
              <a:defRPr lang="en-US"/>
            </a:defPPr>
            <a:lvl1pPr marL="0" marR="0" indent="0" algn="ctr" defTabSz="914400" latinLnBrk="0">
              <a:lnSpc>
                <a:spcPct val="100000"/>
              </a:lnSpc>
              <a:buClrTx/>
              <a:buSzTx/>
              <a:buFontTx/>
              <a:buNone/>
              <a:tabLst/>
              <a:defRPr kumimoji="0" sz="2000" b="1" i="0" u="none" strike="noStrike" cap="none" normalizeH="0" baseline="0">
                <a:ln>
                  <a:noFill/>
                </a:ln>
                <a:effectLst/>
                <a:latin typeface="Arial" charset="0"/>
              </a:defRPr>
            </a:lvl1pPr>
          </a:lstStyle>
          <a:p>
            <a:r>
              <a:rPr lang="en-US" sz="1800" dirty="0" smtClean="0"/>
              <a:t>2D methods show improved scalability</a:t>
            </a:r>
            <a:endParaRPr lang="en-US" sz="1800" dirty="0"/>
          </a:p>
        </p:txBody>
      </p:sp>
      <p:sp>
        <p:nvSpPr>
          <p:cNvPr id="9"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16</a:t>
            </a:fld>
            <a:endParaRPr lang="en-US" dirty="0"/>
          </a:p>
        </p:txBody>
      </p:sp>
      <p:pic>
        <p:nvPicPr>
          <p:cNvPr id="4" name="Picture 3"/>
          <p:cNvPicPr>
            <a:picLocks noChangeAspect="1"/>
          </p:cNvPicPr>
          <p:nvPr/>
        </p:nvPicPr>
        <p:blipFill rotWithShape="1">
          <a:blip r:embed="rId3"/>
          <a:srcRect l="2781" t="5798" r="1356" b="1994"/>
          <a:stretch/>
        </p:blipFill>
        <p:spPr>
          <a:xfrm>
            <a:off x="863073" y="857194"/>
            <a:ext cx="7027923" cy="4725499"/>
          </a:xfrm>
          <a:prstGeom prst="rect">
            <a:avLst/>
          </a:prstGeom>
        </p:spPr>
      </p:pic>
      <p:sp>
        <p:nvSpPr>
          <p:cNvPr id="6" name="TextBox 5"/>
          <p:cNvSpPr txBox="1"/>
          <p:nvPr/>
        </p:nvSpPr>
        <p:spPr>
          <a:xfrm>
            <a:off x="1780682" y="4455025"/>
            <a:ext cx="2213625" cy="307777"/>
          </a:xfrm>
          <a:prstGeom prst="rect">
            <a:avLst/>
          </a:prstGeom>
          <a:noFill/>
          <a:ln>
            <a:solidFill>
              <a:srgbClr val="000000"/>
            </a:solidFill>
          </a:ln>
        </p:spPr>
        <p:txBody>
          <a:bodyPr wrap="none" rtlCol="0">
            <a:spAutoFit/>
          </a:bodyPr>
          <a:lstStyle/>
          <a:p>
            <a:r>
              <a:rPr lang="en-US" sz="1400" b="1" dirty="0"/>
              <a:t>R-Mat, 2</a:t>
            </a:r>
            <a:r>
              <a:rPr lang="en-US" sz="1400" b="1" baseline="30000" dirty="0"/>
              <a:t>23</a:t>
            </a:r>
            <a:r>
              <a:rPr lang="en-US" sz="1400" b="1" dirty="0"/>
              <a:t> vertices/rows</a:t>
            </a:r>
          </a:p>
        </p:txBody>
      </p:sp>
      <p:sp>
        <p:nvSpPr>
          <p:cNvPr id="11" name="TextBox 10"/>
          <p:cNvSpPr txBox="1"/>
          <p:nvPr/>
        </p:nvSpPr>
        <p:spPr>
          <a:xfrm>
            <a:off x="5708643" y="4467175"/>
            <a:ext cx="1922221" cy="369332"/>
          </a:xfrm>
          <a:prstGeom prst="rect">
            <a:avLst/>
          </a:prstGeom>
          <a:noFill/>
        </p:spPr>
        <p:txBody>
          <a:bodyPr wrap="none" rtlCol="0">
            <a:spAutoFit/>
          </a:bodyPr>
          <a:lstStyle/>
          <a:p>
            <a:r>
              <a:rPr lang="en-US" dirty="0" smtClean="0"/>
              <a:t>NERSC Hopper^</a:t>
            </a:r>
            <a:endParaRPr lang="en-US" dirty="0"/>
          </a:p>
        </p:txBody>
      </p:sp>
      <p:sp>
        <p:nvSpPr>
          <p:cNvPr id="12" name="Rectangle 11"/>
          <p:cNvSpPr/>
          <p:nvPr/>
        </p:nvSpPr>
        <p:spPr>
          <a:xfrm>
            <a:off x="0" y="5938616"/>
            <a:ext cx="9025043" cy="338554"/>
          </a:xfrm>
          <a:prstGeom prst="rect">
            <a:avLst/>
          </a:prstGeom>
          <a:ln>
            <a:noFill/>
          </a:ln>
        </p:spPr>
        <p:txBody>
          <a:bodyPr wrap="square">
            <a:spAutoFit/>
          </a:bodyPr>
          <a:lstStyle/>
          <a:p>
            <a:r>
              <a:rPr lang="en-US" sz="800" dirty="0"/>
              <a:t>^</a:t>
            </a:r>
            <a:r>
              <a:rPr lang="en-US" sz="800" dirty="0" smtClean="0"/>
              <a:t> </a:t>
            </a:r>
            <a:r>
              <a:rPr lang="en-US" sz="800" dirty="0"/>
              <a:t>This research used resources of the National Energy Research Scientific Computing Center, which </a:t>
            </a:r>
            <a:r>
              <a:rPr lang="en-US" sz="800" dirty="0" smtClean="0"/>
              <a:t>is supported </a:t>
            </a:r>
            <a:r>
              <a:rPr lang="en-US" sz="800" dirty="0"/>
              <a:t>by the Office of Science of the U.S. Department of Energy under Contract No. DE-AC02-05CH11231.</a:t>
            </a:r>
          </a:p>
        </p:txBody>
      </p:sp>
      <p:sp>
        <p:nvSpPr>
          <p:cNvPr id="10" name="TextBox 9"/>
          <p:cNvSpPr txBox="1"/>
          <p:nvPr/>
        </p:nvSpPr>
        <p:spPr>
          <a:xfrm>
            <a:off x="54482" y="6169070"/>
            <a:ext cx="5932534" cy="338554"/>
          </a:xfrm>
          <a:prstGeom prst="rect">
            <a:avLst/>
          </a:prstGeom>
          <a:noFill/>
        </p:spPr>
        <p:txBody>
          <a:bodyPr wrap="none" rtlCol="0">
            <a:spAutoFit/>
          </a:bodyPr>
          <a:lstStyle/>
          <a:p>
            <a:r>
              <a:rPr lang="en-US" sz="800" dirty="0" smtClean="0"/>
              <a:t>*Hendrickson, et al.; </a:t>
            </a:r>
            <a:r>
              <a:rPr lang="en-US" sz="800" dirty="0" err="1" smtClean="0"/>
              <a:t>Bisseling</a:t>
            </a:r>
            <a:r>
              <a:rPr lang="en-US" sz="800" dirty="0"/>
              <a:t>;</a:t>
            </a:r>
            <a:r>
              <a:rPr lang="en-US" sz="800" dirty="0" smtClean="0"/>
              <a:t> </a:t>
            </a:r>
            <a:r>
              <a:rPr lang="en-US" sz="800" dirty="0" err="1" smtClean="0"/>
              <a:t>Yoo</a:t>
            </a:r>
            <a:r>
              <a:rPr lang="en-US" sz="800" dirty="0" smtClean="0"/>
              <a:t>, et al.</a:t>
            </a:r>
          </a:p>
          <a:p>
            <a:r>
              <a:rPr lang="en-US" sz="800" dirty="0" smtClean="0"/>
              <a:t>**</a:t>
            </a:r>
            <a:r>
              <a:rPr lang="en-US" sz="800" dirty="0" err="1" smtClean="0"/>
              <a:t>Boman</a:t>
            </a:r>
            <a:r>
              <a:rPr lang="en-US" sz="800" dirty="0" smtClean="0"/>
              <a:t>, Devine, </a:t>
            </a:r>
            <a:r>
              <a:rPr lang="en-US" sz="800" dirty="0" err="1" smtClean="0"/>
              <a:t>Rajamanickam</a:t>
            </a:r>
            <a:r>
              <a:rPr lang="en-US" sz="800" dirty="0" smtClean="0"/>
              <a:t>, “Scalable Matrix Computations on Large Scale-Free Graphs Using 2D Partitioning, SC2013.</a:t>
            </a:r>
            <a:endParaRPr lang="en-US" sz="800" dirty="0"/>
          </a:p>
        </p:txBody>
      </p:sp>
      <p:sp>
        <p:nvSpPr>
          <p:cNvPr id="3" name="TextBox 2"/>
          <p:cNvSpPr txBox="1"/>
          <p:nvPr/>
        </p:nvSpPr>
        <p:spPr>
          <a:xfrm>
            <a:off x="7070665" y="1664171"/>
            <a:ext cx="274497" cy="369332"/>
          </a:xfrm>
          <a:prstGeom prst="rect">
            <a:avLst/>
          </a:prstGeom>
          <a:noFill/>
        </p:spPr>
        <p:txBody>
          <a:bodyPr wrap="none" rtlCol="0">
            <a:spAutoFit/>
          </a:bodyPr>
          <a:lstStyle/>
          <a:p>
            <a:r>
              <a:rPr lang="en-US" dirty="0" smtClean="0"/>
              <a:t>*</a:t>
            </a:r>
            <a:endParaRPr lang="en-US" dirty="0"/>
          </a:p>
        </p:txBody>
      </p:sp>
      <p:sp>
        <p:nvSpPr>
          <p:cNvPr id="13" name="TextBox 12"/>
          <p:cNvSpPr txBox="1"/>
          <p:nvPr/>
        </p:nvSpPr>
        <p:spPr>
          <a:xfrm>
            <a:off x="7304448" y="1944375"/>
            <a:ext cx="364328" cy="369332"/>
          </a:xfrm>
          <a:prstGeom prst="rect">
            <a:avLst/>
          </a:prstGeom>
          <a:noFill/>
        </p:spPr>
        <p:txBody>
          <a:bodyPr wrap="none" rtlCol="0">
            <a:spAutoFit/>
          </a:bodyPr>
          <a:lstStyle/>
          <a:p>
            <a:r>
              <a:rPr lang="en-US" dirty="0" smtClean="0"/>
              <a:t>**</a:t>
            </a:r>
            <a:endParaRPr lang="en-US" dirty="0"/>
          </a:p>
        </p:txBody>
      </p:sp>
      <p:sp>
        <p:nvSpPr>
          <p:cNvPr id="5" name="TextBox 4"/>
          <p:cNvSpPr txBox="1"/>
          <p:nvPr/>
        </p:nvSpPr>
        <p:spPr>
          <a:xfrm>
            <a:off x="1" y="5136604"/>
            <a:ext cx="1941557" cy="523220"/>
          </a:xfrm>
          <a:prstGeom prst="rect">
            <a:avLst/>
          </a:prstGeom>
          <a:noFill/>
        </p:spPr>
        <p:txBody>
          <a:bodyPr wrap="none" rtlCol="0">
            <a:spAutoFit/>
          </a:bodyPr>
          <a:lstStyle/>
          <a:p>
            <a:r>
              <a:rPr lang="en-US" sz="1400" dirty="0" err="1" smtClean="0"/>
              <a:t>Zoltan</a:t>
            </a:r>
            <a:r>
              <a:rPr lang="en-US" sz="1400" dirty="0" smtClean="0"/>
              <a:t> PHG </a:t>
            </a:r>
          </a:p>
          <a:p>
            <a:r>
              <a:rPr lang="en-US" sz="1400" dirty="0" err="1" smtClean="0"/>
              <a:t>hypergraph</a:t>
            </a:r>
            <a:r>
              <a:rPr lang="en-US" sz="1400" dirty="0" smtClean="0"/>
              <a:t> </a:t>
            </a:r>
            <a:r>
              <a:rPr lang="en-US" sz="1400" dirty="0" err="1" smtClean="0"/>
              <a:t>partitioner</a:t>
            </a:r>
            <a:endParaRPr lang="en-US" sz="1400" dirty="0"/>
          </a:p>
        </p:txBody>
      </p:sp>
      <p:sp>
        <p:nvSpPr>
          <p:cNvPr id="14" name="Rectangle 13"/>
          <p:cNvSpPr/>
          <p:nvPr/>
        </p:nvSpPr>
        <p:spPr>
          <a:xfrm>
            <a:off x="56735" y="6496449"/>
            <a:ext cx="8229600" cy="253916"/>
          </a:xfrm>
          <a:prstGeom prst="rect">
            <a:avLst/>
          </a:prstGeom>
          <a:ln>
            <a:noFill/>
          </a:ln>
        </p:spPr>
        <p:txBody>
          <a:bodyPr wrap="square">
            <a:spAutoFit/>
          </a:bodyPr>
          <a:lstStyle/>
          <a:p>
            <a:r>
              <a:rPr lang="en-US" sz="1050" dirty="0"/>
              <a:t>M. Wolf and B. Miller</a:t>
            </a:r>
            <a:r>
              <a:rPr lang="en-US" sz="1050" dirty="0" smtClean="0"/>
              <a:t>,</a:t>
            </a:r>
            <a:r>
              <a:rPr lang="en-US" sz="1050" baseline="30000" dirty="0" smtClean="0"/>
              <a:t> </a:t>
            </a:r>
            <a:r>
              <a:rPr lang="en-US" sz="1050" dirty="0" smtClean="0"/>
              <a:t>“Sparse </a:t>
            </a:r>
            <a:r>
              <a:rPr lang="en-US" sz="1050" dirty="0"/>
              <a:t>Matrix Partitioning for Parallel </a:t>
            </a:r>
            <a:r>
              <a:rPr lang="en-US" sz="1050" dirty="0" err="1"/>
              <a:t>Eigenanalysis</a:t>
            </a:r>
            <a:r>
              <a:rPr lang="en-US" sz="1050" dirty="0"/>
              <a:t> of Large Static and Dynamic </a:t>
            </a:r>
            <a:r>
              <a:rPr lang="en-US" sz="1050" dirty="0" smtClean="0"/>
              <a:t>Graphs," </a:t>
            </a:r>
            <a:r>
              <a:rPr lang="en-US" sz="1050" dirty="0" smtClean="0"/>
              <a:t>in </a:t>
            </a:r>
            <a:r>
              <a:rPr lang="en-US" sz="1050" i="1" dirty="0" smtClean="0"/>
              <a:t>IEEE HPEC</a:t>
            </a:r>
            <a:r>
              <a:rPr lang="en-US" sz="1050" dirty="0" smtClean="0"/>
              <a:t>, 2014.</a:t>
            </a:r>
            <a:endParaRPr lang="en-US" sz="1050" dirty="0"/>
          </a:p>
        </p:txBody>
      </p:sp>
    </p:spTree>
    <p:extLst>
      <p:ext uri="{BB962C8B-B14F-4D97-AF65-F5344CB8AC3E}">
        <p14:creationId xmlns:p14="http://schemas.microsoft.com/office/powerpoint/2010/main" val="256697223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905" y="76200"/>
            <a:ext cx="7734263" cy="838200"/>
          </a:xfrm>
        </p:spPr>
        <p:txBody>
          <a:bodyPr/>
          <a:lstStyle/>
          <a:p>
            <a:r>
              <a:rPr lang="en-US" dirty="0" smtClean="0"/>
              <a:t>Improved Strong Scaling:  </a:t>
            </a:r>
            <a:r>
              <a:rPr lang="en-US" dirty="0" err="1" smtClean="0"/>
              <a:t>Eigensolver</a:t>
            </a:r>
            <a:endParaRPr lang="en-US" dirty="0"/>
          </a:p>
        </p:txBody>
      </p:sp>
      <p:sp>
        <p:nvSpPr>
          <p:cNvPr id="9" name="Text Box 4"/>
          <p:cNvSpPr txBox="1">
            <a:spLocks noChangeArrowheads="1"/>
          </p:cNvSpPr>
          <p:nvPr/>
        </p:nvSpPr>
        <p:spPr bwMode="auto">
          <a:xfrm>
            <a:off x="2330817" y="5802868"/>
            <a:ext cx="4596130" cy="369332"/>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none" lIns="91440" tIns="45720" rIns="91440" bIns="45720" numCol="1" rtlCol="0" anchor="ctr" anchorCtr="0" compatLnSpc="1">
            <a:prstTxWarp prst="textNoShape">
              <a:avLst/>
            </a:prstTxWarp>
            <a:spAutoFit/>
          </a:bodyPr>
          <a:lstStyle>
            <a:defPPr>
              <a:defRPr lang="en-US"/>
            </a:defPPr>
            <a:lvl1pPr marL="0" marR="0" indent="0" algn="ctr" defTabSz="914400" latinLnBrk="0">
              <a:lnSpc>
                <a:spcPct val="100000"/>
              </a:lnSpc>
              <a:buClrTx/>
              <a:buSzTx/>
              <a:buFontTx/>
              <a:buNone/>
              <a:tabLst/>
              <a:defRPr kumimoji="0" sz="2000" b="1" i="0" u="none" strike="noStrike" cap="none" normalizeH="0" baseline="0">
                <a:ln>
                  <a:noFill/>
                </a:ln>
                <a:effectLst/>
                <a:latin typeface="Arial" charset="0"/>
              </a:defRPr>
            </a:lvl1pPr>
          </a:lstStyle>
          <a:p>
            <a:r>
              <a:rPr lang="en-US" sz="1800" dirty="0" smtClean="0"/>
              <a:t>2D methods show improved scalability</a:t>
            </a:r>
            <a:endParaRPr lang="en-US" sz="1800" dirty="0"/>
          </a:p>
        </p:txBody>
      </p:sp>
      <p:sp>
        <p:nvSpPr>
          <p:cNvPr id="11" name="TextBox 10"/>
          <p:cNvSpPr txBox="1"/>
          <p:nvPr/>
        </p:nvSpPr>
        <p:spPr>
          <a:xfrm>
            <a:off x="2735858" y="976396"/>
            <a:ext cx="3724472" cy="369332"/>
          </a:xfrm>
          <a:prstGeom prst="rect">
            <a:avLst/>
          </a:prstGeom>
          <a:noFill/>
        </p:spPr>
        <p:txBody>
          <a:bodyPr wrap="none" rtlCol="0">
            <a:spAutoFit/>
          </a:bodyPr>
          <a:lstStyle/>
          <a:p>
            <a:pPr algn="ctr"/>
            <a:r>
              <a:rPr lang="en-US" sz="1800" b="1" dirty="0" smtClean="0"/>
              <a:t>Runtime to Find 1st Eigenvector</a:t>
            </a:r>
            <a:endParaRPr lang="en-US" sz="1800" b="1" dirty="0"/>
          </a:p>
        </p:txBody>
      </p:sp>
      <p:pic>
        <p:nvPicPr>
          <p:cNvPr id="3" name="Picture 2"/>
          <p:cNvPicPr>
            <a:picLocks noChangeAspect="1"/>
          </p:cNvPicPr>
          <p:nvPr/>
        </p:nvPicPr>
        <p:blipFill rotWithShape="1">
          <a:blip r:embed="rId3"/>
          <a:srcRect l="2564" t="1940" r="2693" b="3815"/>
          <a:stretch/>
        </p:blipFill>
        <p:spPr>
          <a:xfrm>
            <a:off x="838200" y="1298448"/>
            <a:ext cx="7086600" cy="4416552"/>
          </a:xfrm>
          <a:prstGeom prst="rect">
            <a:avLst/>
          </a:prstGeom>
        </p:spPr>
      </p:pic>
      <p:sp>
        <p:nvSpPr>
          <p:cNvPr id="12" name="TextBox 11"/>
          <p:cNvSpPr txBox="1"/>
          <p:nvPr/>
        </p:nvSpPr>
        <p:spPr>
          <a:xfrm>
            <a:off x="1752600" y="4633996"/>
            <a:ext cx="1744709" cy="523220"/>
          </a:xfrm>
          <a:prstGeom prst="rect">
            <a:avLst/>
          </a:prstGeom>
          <a:noFill/>
          <a:ln>
            <a:solidFill>
              <a:srgbClr val="000000"/>
            </a:solidFill>
          </a:ln>
        </p:spPr>
        <p:txBody>
          <a:bodyPr wrap="none" rtlCol="0">
            <a:spAutoFit/>
          </a:bodyPr>
          <a:lstStyle/>
          <a:p>
            <a:r>
              <a:rPr lang="en-US" sz="1400" b="1" dirty="0" smtClean="0"/>
              <a:t>R-Mat, 2</a:t>
            </a:r>
            <a:r>
              <a:rPr lang="en-US" sz="1400" b="1" baseline="30000" dirty="0" smtClean="0"/>
              <a:t>23</a:t>
            </a:r>
            <a:r>
              <a:rPr lang="en-US" sz="1400" b="1" dirty="0" smtClean="0"/>
              <a:t> vertices</a:t>
            </a:r>
          </a:p>
          <a:p>
            <a:r>
              <a:rPr lang="en-US" sz="1400" b="1" dirty="0" smtClean="0"/>
              <a:t>Modularity Matrix</a:t>
            </a:r>
            <a:endParaRPr lang="en-US" sz="1400" b="1" dirty="0"/>
          </a:p>
        </p:txBody>
      </p:sp>
      <p:sp>
        <p:nvSpPr>
          <p:cNvPr id="10"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17</a:t>
            </a:fld>
            <a:endParaRPr lang="en-US" dirty="0"/>
          </a:p>
        </p:txBody>
      </p:sp>
      <p:sp>
        <p:nvSpPr>
          <p:cNvPr id="13" name="Rectangle 12"/>
          <p:cNvSpPr/>
          <p:nvPr/>
        </p:nvSpPr>
        <p:spPr>
          <a:xfrm>
            <a:off x="58300" y="6164767"/>
            <a:ext cx="8671474" cy="338554"/>
          </a:xfrm>
          <a:prstGeom prst="rect">
            <a:avLst/>
          </a:prstGeom>
          <a:ln>
            <a:noFill/>
          </a:ln>
        </p:spPr>
        <p:txBody>
          <a:bodyPr wrap="square">
            <a:spAutoFit/>
          </a:bodyPr>
          <a:lstStyle/>
          <a:p>
            <a:r>
              <a:rPr lang="en-US" sz="800" dirty="0" smtClean="0"/>
              <a:t>* </a:t>
            </a:r>
            <a:r>
              <a:rPr lang="en-US" sz="800" dirty="0"/>
              <a:t>This research used resources of the National Energy Research Scientific Computing Center, which </a:t>
            </a:r>
            <a:r>
              <a:rPr lang="en-US" sz="800" dirty="0" smtClean="0"/>
              <a:t>is supported </a:t>
            </a:r>
            <a:r>
              <a:rPr lang="en-US" sz="800" dirty="0"/>
              <a:t>by the Office of Science of the U.S. Department of Energy under Contract No. DE-AC02-05CH11231.</a:t>
            </a:r>
          </a:p>
        </p:txBody>
      </p:sp>
      <p:sp>
        <p:nvSpPr>
          <p:cNvPr id="4" name="TextBox 3"/>
          <p:cNvSpPr txBox="1"/>
          <p:nvPr/>
        </p:nvSpPr>
        <p:spPr>
          <a:xfrm>
            <a:off x="5930577" y="4824871"/>
            <a:ext cx="1903736" cy="369332"/>
          </a:xfrm>
          <a:prstGeom prst="rect">
            <a:avLst/>
          </a:prstGeom>
          <a:noFill/>
        </p:spPr>
        <p:txBody>
          <a:bodyPr wrap="none" rtlCol="0">
            <a:spAutoFit/>
          </a:bodyPr>
          <a:lstStyle/>
          <a:p>
            <a:r>
              <a:rPr lang="en-US" dirty="0" smtClean="0"/>
              <a:t>NERSC Hopper*</a:t>
            </a:r>
            <a:endParaRPr lang="en-US" dirty="0"/>
          </a:p>
        </p:txBody>
      </p:sp>
      <p:sp>
        <p:nvSpPr>
          <p:cNvPr id="14" name="Rectangle 13"/>
          <p:cNvSpPr/>
          <p:nvPr/>
        </p:nvSpPr>
        <p:spPr>
          <a:xfrm>
            <a:off x="56735" y="6511048"/>
            <a:ext cx="8229600" cy="253916"/>
          </a:xfrm>
          <a:prstGeom prst="rect">
            <a:avLst/>
          </a:prstGeom>
          <a:ln>
            <a:noFill/>
          </a:ln>
        </p:spPr>
        <p:txBody>
          <a:bodyPr wrap="square">
            <a:spAutoFit/>
          </a:bodyPr>
          <a:lstStyle/>
          <a:p>
            <a:r>
              <a:rPr lang="en-US" sz="1050" dirty="0"/>
              <a:t>M. Wolf and B. Miller</a:t>
            </a:r>
            <a:r>
              <a:rPr lang="en-US" sz="1050" dirty="0" smtClean="0"/>
              <a:t>,</a:t>
            </a:r>
            <a:r>
              <a:rPr lang="en-US" sz="1050" baseline="30000" dirty="0" smtClean="0"/>
              <a:t> </a:t>
            </a:r>
            <a:r>
              <a:rPr lang="en-US" sz="1050" dirty="0" smtClean="0"/>
              <a:t>“Sparse </a:t>
            </a:r>
            <a:r>
              <a:rPr lang="en-US" sz="1050" dirty="0"/>
              <a:t>Matrix Partitioning for Parallel </a:t>
            </a:r>
            <a:r>
              <a:rPr lang="en-US" sz="1050" dirty="0" err="1"/>
              <a:t>Eigenanalysis</a:t>
            </a:r>
            <a:r>
              <a:rPr lang="en-US" sz="1050" dirty="0"/>
              <a:t> of Large Static and Dynamic </a:t>
            </a:r>
            <a:r>
              <a:rPr lang="en-US" sz="1050" dirty="0" smtClean="0"/>
              <a:t>Graphs," </a:t>
            </a:r>
            <a:r>
              <a:rPr lang="en-US" sz="1050" dirty="0" smtClean="0"/>
              <a:t>in </a:t>
            </a:r>
            <a:r>
              <a:rPr lang="en-US" sz="1050" i="1" dirty="0" smtClean="0"/>
              <a:t>IEEE HPEC</a:t>
            </a:r>
            <a:r>
              <a:rPr lang="en-US" sz="1050" dirty="0" smtClean="0"/>
              <a:t>, 2014.</a:t>
            </a:r>
            <a:endParaRPr lang="en-US" sz="1050" dirty="0"/>
          </a:p>
        </p:txBody>
      </p:sp>
    </p:spTree>
    <p:extLst>
      <p:ext uri="{BB962C8B-B14F-4D97-AF65-F5344CB8AC3E}">
        <p14:creationId xmlns:p14="http://schemas.microsoft.com/office/powerpoint/2010/main" val="44356270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685800" y="4953000"/>
            <a:ext cx="7979879" cy="1094510"/>
          </a:xfrm>
          <a:prstGeom prst="rect">
            <a:avLst/>
          </a:prstGeom>
          <a:ln>
            <a:noFill/>
          </a:ln>
        </p:spPr>
        <p:txBody>
          <a:bodyPr/>
          <a:lstStyle/>
          <a:p>
            <a:r>
              <a:rPr lang="en-US" sz="1800" dirty="0" smtClean="0"/>
              <a:t>High partitioning cost of </a:t>
            </a:r>
            <a:r>
              <a:rPr lang="en-US" sz="1800" dirty="0" err="1" smtClean="0"/>
              <a:t>hypergraph</a:t>
            </a:r>
            <a:r>
              <a:rPr lang="en-US" sz="1800" dirty="0" smtClean="0"/>
              <a:t> methods must be amortized by computing many </a:t>
            </a:r>
            <a:r>
              <a:rPr lang="en-US" sz="1800" dirty="0" err="1" smtClean="0"/>
              <a:t>SpMV</a:t>
            </a:r>
            <a:r>
              <a:rPr lang="en-US" sz="1800" dirty="0" smtClean="0"/>
              <a:t> operations</a:t>
            </a:r>
          </a:p>
          <a:p>
            <a:r>
              <a:rPr lang="en-US" sz="1800" dirty="0" smtClean="0"/>
              <a:t>Anomaly detection</a:t>
            </a:r>
            <a:r>
              <a:rPr lang="en-US" sz="1800" baseline="30000" dirty="0" smtClean="0"/>
              <a:t>*</a:t>
            </a:r>
            <a:r>
              <a:rPr lang="en-US" sz="1800" dirty="0" smtClean="0"/>
              <a:t> requires at most 1000s of </a:t>
            </a:r>
            <a:r>
              <a:rPr lang="en-US" sz="1800" dirty="0" err="1" smtClean="0"/>
              <a:t>SpMV</a:t>
            </a:r>
            <a:r>
              <a:rPr lang="en-US" sz="1800" dirty="0" smtClean="0"/>
              <a:t> operations</a:t>
            </a:r>
          </a:p>
        </p:txBody>
      </p:sp>
      <p:pic>
        <p:nvPicPr>
          <p:cNvPr id="4" name="Picture 3"/>
          <p:cNvPicPr>
            <a:picLocks noChangeAspect="1"/>
          </p:cNvPicPr>
          <p:nvPr/>
        </p:nvPicPr>
        <p:blipFill rotWithShape="1">
          <a:blip r:embed="rId3"/>
          <a:srcRect l="3327" t="2116" r="1601" b="2336"/>
          <a:stretch/>
        </p:blipFill>
        <p:spPr>
          <a:xfrm>
            <a:off x="1295400" y="990600"/>
            <a:ext cx="5955792" cy="3886200"/>
          </a:xfrm>
          <a:prstGeom prst="rect">
            <a:avLst/>
          </a:prstGeom>
        </p:spPr>
      </p:pic>
      <p:sp>
        <p:nvSpPr>
          <p:cNvPr id="7" name="TextBox 6"/>
          <p:cNvSpPr txBox="1"/>
          <p:nvPr/>
        </p:nvSpPr>
        <p:spPr>
          <a:xfrm>
            <a:off x="6132907" y="2743200"/>
            <a:ext cx="1487093" cy="307777"/>
          </a:xfrm>
          <a:prstGeom prst="rect">
            <a:avLst/>
          </a:prstGeom>
          <a:solidFill>
            <a:schemeClr val="bg1"/>
          </a:solidFill>
        </p:spPr>
        <p:txBody>
          <a:bodyPr wrap="none" rtlCol="0">
            <a:spAutoFit/>
          </a:bodyPr>
          <a:lstStyle/>
          <a:p>
            <a:pPr algn="ctr"/>
            <a:r>
              <a:rPr lang="en-US" sz="1400" b="1" dirty="0" smtClean="0"/>
              <a:t>~40,000 </a:t>
            </a:r>
            <a:r>
              <a:rPr lang="en-US" sz="1400" b="1" dirty="0" err="1" smtClean="0"/>
              <a:t>SpMVs</a:t>
            </a:r>
            <a:endParaRPr lang="en-US" sz="1400" b="1" dirty="0"/>
          </a:p>
        </p:txBody>
      </p:sp>
      <p:cxnSp>
        <p:nvCxnSpPr>
          <p:cNvPr id="9" name="Straight Arrow Connector 8"/>
          <p:cNvCxnSpPr/>
          <p:nvPr/>
        </p:nvCxnSpPr>
        <p:spPr bwMode="auto">
          <a:xfrm flipH="1" flipV="1">
            <a:off x="5867400" y="2514600"/>
            <a:ext cx="304800" cy="381000"/>
          </a:xfrm>
          <a:prstGeom prst="straightConnector1">
            <a:avLst/>
          </a:prstGeom>
          <a:solidFill>
            <a:schemeClr val="accent1"/>
          </a:solidFill>
          <a:ln w="66675" cap="flat" cmpd="sng" algn="ctr">
            <a:solidFill>
              <a:schemeClr val="tx1"/>
            </a:solidFill>
            <a:prstDash val="solid"/>
            <a:round/>
            <a:headEnd type="none" w="sm" len="sm"/>
            <a:tailEnd type="triangle" w="med" len="sm"/>
          </a:ln>
          <a:effectLst/>
        </p:spPr>
      </p:cxnSp>
      <p:sp>
        <p:nvSpPr>
          <p:cNvPr id="11" name="TextBox 10"/>
          <p:cNvSpPr txBox="1"/>
          <p:nvPr/>
        </p:nvSpPr>
        <p:spPr>
          <a:xfrm>
            <a:off x="5257800" y="3886200"/>
            <a:ext cx="1744709" cy="523220"/>
          </a:xfrm>
          <a:prstGeom prst="rect">
            <a:avLst/>
          </a:prstGeom>
          <a:solidFill>
            <a:srgbClr val="FFFFFF"/>
          </a:solidFill>
          <a:ln>
            <a:solidFill>
              <a:srgbClr val="000000"/>
            </a:solidFill>
          </a:ln>
        </p:spPr>
        <p:txBody>
          <a:bodyPr wrap="none" rtlCol="0">
            <a:spAutoFit/>
          </a:bodyPr>
          <a:lstStyle/>
          <a:p>
            <a:r>
              <a:rPr lang="en-US" sz="1400" b="1" dirty="0" smtClean="0"/>
              <a:t>R-Mat, 2</a:t>
            </a:r>
            <a:r>
              <a:rPr lang="en-US" sz="1400" b="1" baseline="30000" dirty="0" smtClean="0"/>
              <a:t>23</a:t>
            </a:r>
            <a:r>
              <a:rPr lang="en-US" sz="1400" b="1" dirty="0" smtClean="0"/>
              <a:t> vertices</a:t>
            </a:r>
          </a:p>
          <a:p>
            <a:r>
              <a:rPr lang="en-US" sz="1400" b="1" dirty="0" smtClean="0"/>
              <a:t>1024 cores</a:t>
            </a:r>
            <a:endParaRPr lang="en-US" sz="1400" b="1" dirty="0"/>
          </a:p>
        </p:txBody>
      </p:sp>
      <p:sp>
        <p:nvSpPr>
          <p:cNvPr id="5" name="TextBox 4"/>
          <p:cNvSpPr txBox="1"/>
          <p:nvPr/>
        </p:nvSpPr>
        <p:spPr>
          <a:xfrm>
            <a:off x="3962309" y="1525488"/>
            <a:ext cx="1492716" cy="307777"/>
          </a:xfrm>
          <a:prstGeom prst="rect">
            <a:avLst/>
          </a:prstGeom>
          <a:noFill/>
        </p:spPr>
        <p:txBody>
          <a:bodyPr wrap="none" rtlCol="0">
            <a:spAutoFit/>
          </a:bodyPr>
          <a:lstStyle/>
          <a:p>
            <a:pPr algn="ctr"/>
            <a:r>
              <a:rPr lang="en-US" sz="1400" b="1" dirty="0" smtClean="0"/>
              <a:t>NERSC Hopper</a:t>
            </a:r>
            <a:endParaRPr lang="en-US" sz="1400" b="1" dirty="0"/>
          </a:p>
        </p:txBody>
      </p:sp>
      <p:sp>
        <p:nvSpPr>
          <p:cNvPr id="6" name="Rectangle 5"/>
          <p:cNvSpPr/>
          <p:nvPr/>
        </p:nvSpPr>
        <p:spPr>
          <a:xfrm>
            <a:off x="286699" y="6220410"/>
            <a:ext cx="3124200" cy="246221"/>
          </a:xfrm>
          <a:prstGeom prst="rect">
            <a:avLst/>
          </a:prstGeom>
        </p:spPr>
        <p:txBody>
          <a:bodyPr wrap="square">
            <a:spAutoFit/>
          </a:bodyPr>
          <a:lstStyle/>
          <a:p>
            <a:r>
              <a:rPr lang="en-US" sz="1000" baseline="30000" dirty="0" smtClean="0"/>
              <a:t>*</a:t>
            </a:r>
            <a:r>
              <a:rPr lang="en-US" sz="1000" dirty="0" smtClean="0"/>
              <a:t>L1 </a:t>
            </a:r>
            <a:r>
              <a:rPr lang="en-US" sz="1000" dirty="0"/>
              <a:t>norm method: computing 100 eigenvectors</a:t>
            </a:r>
          </a:p>
        </p:txBody>
      </p:sp>
      <p:sp>
        <p:nvSpPr>
          <p:cNvPr id="12"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18</a:t>
            </a:fld>
            <a:endParaRPr lang="en-US" dirty="0"/>
          </a:p>
        </p:txBody>
      </p:sp>
      <p:sp>
        <p:nvSpPr>
          <p:cNvPr id="3" name="Title 2"/>
          <p:cNvSpPr>
            <a:spLocks noGrp="1"/>
          </p:cNvSpPr>
          <p:nvPr>
            <p:ph type="title"/>
          </p:nvPr>
        </p:nvSpPr>
        <p:spPr>
          <a:xfrm>
            <a:off x="476261" y="0"/>
            <a:ext cx="8667739" cy="990600"/>
          </a:xfrm>
        </p:spPr>
        <p:txBody>
          <a:bodyPr/>
          <a:lstStyle/>
          <a:p>
            <a:r>
              <a:rPr lang="en-US" sz="2800" dirty="0" smtClean="0"/>
              <a:t>Challenge with Hypergraph Partitioning</a:t>
            </a:r>
            <a:endParaRPr lang="en-US" sz="2800" dirty="0"/>
          </a:p>
        </p:txBody>
      </p:sp>
      <p:sp>
        <p:nvSpPr>
          <p:cNvPr id="13" name="Rectangle 12"/>
          <p:cNvSpPr/>
          <p:nvPr/>
        </p:nvSpPr>
        <p:spPr>
          <a:xfrm>
            <a:off x="56735" y="6481850"/>
            <a:ext cx="8229600" cy="253916"/>
          </a:xfrm>
          <a:prstGeom prst="rect">
            <a:avLst/>
          </a:prstGeom>
          <a:ln>
            <a:noFill/>
          </a:ln>
        </p:spPr>
        <p:txBody>
          <a:bodyPr wrap="square">
            <a:spAutoFit/>
          </a:bodyPr>
          <a:lstStyle/>
          <a:p>
            <a:r>
              <a:rPr lang="en-US" sz="1050" dirty="0"/>
              <a:t>M. Wolf and B. Miller</a:t>
            </a:r>
            <a:r>
              <a:rPr lang="en-US" sz="1050" dirty="0" smtClean="0"/>
              <a:t>,</a:t>
            </a:r>
            <a:r>
              <a:rPr lang="en-US" sz="1050" baseline="30000" dirty="0" smtClean="0"/>
              <a:t> </a:t>
            </a:r>
            <a:r>
              <a:rPr lang="en-US" sz="1050" dirty="0" smtClean="0"/>
              <a:t>“Sparse </a:t>
            </a:r>
            <a:r>
              <a:rPr lang="en-US" sz="1050" dirty="0"/>
              <a:t>Matrix Partitioning for Parallel </a:t>
            </a:r>
            <a:r>
              <a:rPr lang="en-US" sz="1050" dirty="0" err="1"/>
              <a:t>Eigenanalysis</a:t>
            </a:r>
            <a:r>
              <a:rPr lang="en-US" sz="1050" dirty="0"/>
              <a:t> of Large Static and Dynamic </a:t>
            </a:r>
            <a:r>
              <a:rPr lang="en-US" sz="1050" dirty="0" smtClean="0"/>
              <a:t>Graphs," </a:t>
            </a:r>
            <a:r>
              <a:rPr lang="en-US" sz="1050" dirty="0" smtClean="0"/>
              <a:t>in </a:t>
            </a:r>
            <a:r>
              <a:rPr lang="en-US" sz="1050" i="1" dirty="0" smtClean="0"/>
              <a:t>IEEE HPEC</a:t>
            </a:r>
            <a:r>
              <a:rPr lang="en-US" sz="1050" dirty="0" smtClean="0"/>
              <a:t>, 2014.</a:t>
            </a:r>
            <a:endParaRPr lang="en-US" sz="1050" dirty="0"/>
          </a:p>
        </p:txBody>
      </p:sp>
    </p:spTree>
    <p:extLst>
      <p:ext uri="{BB962C8B-B14F-4D97-AF65-F5344CB8AC3E}">
        <p14:creationId xmlns:p14="http://schemas.microsoft.com/office/powerpoint/2010/main" val="119354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683829" y="1293094"/>
            <a:ext cx="7979879" cy="4830616"/>
          </a:xfrm>
          <a:prstGeom prst="rect">
            <a:avLst/>
          </a:prstGeom>
          <a:ln>
            <a:noFill/>
          </a:ln>
        </p:spPr>
        <p:txBody>
          <a:bodyPr/>
          <a:lstStyle/>
          <a:p>
            <a:r>
              <a:rPr lang="en-US" dirty="0" smtClean="0"/>
              <a:t>Motivation:  Anomaly Detection in Very Large Graphs</a:t>
            </a:r>
            <a:endParaRPr lang="en-US" dirty="0" smtClean="0">
              <a:solidFill>
                <a:schemeClr val="tx1"/>
              </a:solidFill>
            </a:endParaRPr>
          </a:p>
          <a:p>
            <a:r>
              <a:rPr lang="en-US" dirty="0" smtClean="0"/>
              <a:t>Parallel </a:t>
            </a:r>
            <a:r>
              <a:rPr lang="en-US" dirty="0" err="1" smtClean="0"/>
              <a:t>Eigenanalysis</a:t>
            </a:r>
            <a:r>
              <a:rPr lang="en-US" dirty="0" smtClean="0"/>
              <a:t> Performance </a:t>
            </a:r>
            <a:r>
              <a:rPr lang="en-US" dirty="0" smtClean="0"/>
              <a:t>Challenges</a:t>
            </a:r>
          </a:p>
          <a:p>
            <a:r>
              <a:rPr lang="en-US" dirty="0" smtClean="0"/>
              <a:t>Partitioning: Dynamic Graphs and Sampling</a:t>
            </a:r>
          </a:p>
          <a:p>
            <a:r>
              <a:rPr lang="en-US" dirty="0"/>
              <a:t>Impact of Graph Structure on Parallel </a:t>
            </a:r>
            <a:r>
              <a:rPr lang="en-US" dirty="0" err="1"/>
              <a:t>SpMV</a:t>
            </a:r>
            <a:r>
              <a:rPr lang="en-US" dirty="0"/>
              <a:t> </a:t>
            </a:r>
            <a:r>
              <a:rPr lang="en-US" dirty="0" smtClean="0"/>
              <a:t>Performance</a:t>
            </a:r>
            <a:endParaRPr lang="en-US" dirty="0" smtClean="0"/>
          </a:p>
          <a:p>
            <a:r>
              <a:rPr lang="en-US" dirty="0" smtClean="0">
                <a:solidFill>
                  <a:srgbClr val="000000"/>
                </a:solidFill>
              </a:rPr>
              <a:t>Summary</a:t>
            </a:r>
          </a:p>
        </p:txBody>
      </p:sp>
      <p:sp>
        <p:nvSpPr>
          <p:cNvPr id="3" name="Title 2"/>
          <p:cNvSpPr>
            <a:spLocks noGrp="1"/>
          </p:cNvSpPr>
          <p:nvPr>
            <p:ph type="title"/>
          </p:nvPr>
        </p:nvSpPr>
        <p:spPr/>
        <p:txBody>
          <a:bodyPr/>
          <a:lstStyle/>
          <a:p>
            <a:r>
              <a:rPr lang="en-US" sz="3600" dirty="0" smtClean="0"/>
              <a:t>Outline</a:t>
            </a:r>
            <a:endParaRPr lang="en-US" sz="3600" dirty="0"/>
          </a:p>
        </p:txBody>
      </p:sp>
      <p:sp>
        <p:nvSpPr>
          <p:cNvPr id="5" name="Right Arrow 4"/>
          <p:cNvSpPr/>
          <p:nvPr/>
        </p:nvSpPr>
        <p:spPr>
          <a:xfrm>
            <a:off x="372998" y="2304829"/>
            <a:ext cx="355236" cy="195372"/>
          </a:xfrm>
          <a:prstGeom prst="rightArrow">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smtClean="0">
              <a:solidFill>
                <a:schemeClr val="tx1"/>
              </a:solidFill>
            </a:endParaRPr>
          </a:p>
        </p:txBody>
      </p:sp>
      <p:sp>
        <p:nvSpPr>
          <p:cNvPr id="6"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19</a:t>
            </a:fld>
            <a:endParaRPr lang="en-US" dirty="0"/>
          </a:p>
        </p:txBody>
      </p:sp>
    </p:spTree>
    <p:extLst>
      <p:ext uri="{BB962C8B-B14F-4D97-AF65-F5344CB8AC3E}">
        <p14:creationId xmlns:p14="http://schemas.microsoft.com/office/powerpoint/2010/main" val="2937213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1" y="0"/>
            <a:ext cx="7927848" cy="990600"/>
          </a:xfrm>
        </p:spPr>
        <p:txBody>
          <a:bodyPr/>
          <a:lstStyle/>
          <a:p>
            <a:r>
              <a:rPr lang="en-US" sz="3200" dirty="0" smtClean="0"/>
              <a:t>Motivating Graph Analytics Applications </a:t>
            </a:r>
            <a:endParaRPr lang="en-US" sz="3200" dirty="0"/>
          </a:p>
        </p:txBody>
      </p:sp>
      <p:grpSp>
        <p:nvGrpSpPr>
          <p:cNvPr id="45" name="Group 44"/>
          <p:cNvGrpSpPr/>
          <p:nvPr/>
        </p:nvGrpSpPr>
        <p:grpSpPr>
          <a:xfrm>
            <a:off x="6126480" y="1097280"/>
            <a:ext cx="2743200" cy="4114800"/>
            <a:chOff x="6126480" y="1097280"/>
            <a:chExt cx="2743200" cy="4114800"/>
          </a:xfrm>
        </p:grpSpPr>
        <p:sp>
          <p:nvSpPr>
            <p:cNvPr id="16" name="Rectangle 15"/>
            <p:cNvSpPr/>
            <p:nvPr/>
          </p:nvSpPr>
          <p:spPr bwMode="auto">
            <a:xfrm>
              <a:off x="6126480" y="1097280"/>
              <a:ext cx="2743200" cy="320040"/>
            </a:xfrm>
            <a:prstGeom prst="rect">
              <a:avLst/>
            </a:prstGeom>
            <a:solidFill>
              <a:schemeClr val="bg1"/>
            </a:solidFill>
            <a:ln w="12700" cap="flat" cmpd="sng" algn="ctr">
              <a:solidFill>
                <a:srgbClr val="003767"/>
              </a:solid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3767"/>
                  </a:solidFill>
                  <a:effectLst/>
                  <a:latin typeface="Arial" charset="0"/>
                </a:rPr>
                <a:t>Cyber</a:t>
              </a:r>
            </a:p>
          </p:txBody>
        </p:sp>
        <p:sp>
          <p:nvSpPr>
            <p:cNvPr id="17" name="Rectangle 16"/>
            <p:cNvSpPr/>
            <p:nvPr/>
          </p:nvSpPr>
          <p:spPr bwMode="auto">
            <a:xfrm>
              <a:off x="6126480" y="3520440"/>
              <a:ext cx="2743200" cy="1691640"/>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171450" indent="-171450" defTabSz="182880">
                <a:spcAft>
                  <a:spcPts val="600"/>
                </a:spcAft>
                <a:buFont typeface="Arial"/>
                <a:buChar char="•"/>
              </a:pPr>
              <a:r>
                <a:rPr lang="en-US" sz="1400" b="1" dirty="0" smtClean="0">
                  <a:latin typeface="Arial" charset="0"/>
                </a:rPr>
                <a:t>Graphs represent 	communication patterns of 	computers on a network</a:t>
              </a:r>
              <a:endParaRPr lang="en-US" sz="1400" b="1" dirty="0" smtClean="0"/>
            </a:p>
            <a:p>
              <a:pPr marL="171450" indent="-171450" defTabSz="182880">
                <a:spcAft>
                  <a:spcPts val="600"/>
                </a:spcAft>
                <a:buFont typeface="Arial"/>
                <a:buChar char="•"/>
              </a:pPr>
              <a:r>
                <a:rPr lang="en-US" sz="1400" b="1" dirty="0" smtClean="0"/>
                <a:t>1,000,000s </a:t>
              </a:r>
              <a:r>
                <a:rPr lang="en-US" sz="1400" b="1" dirty="0" smtClean="0">
                  <a:latin typeface="Arial" charset="0"/>
                </a:rPr>
                <a:t>– </a:t>
              </a:r>
              <a:r>
                <a:rPr lang="en-US" sz="1400" b="1" dirty="0" smtClean="0"/>
                <a:t>1,000,000,000s network events</a:t>
              </a:r>
            </a:p>
            <a:p>
              <a:pPr marL="171450" marR="0" indent="-171450" defTabSz="182880" rtl="0" eaLnBrk="0" fontAlgn="base" latinLnBrk="0" hangingPunct="0">
                <a:lnSpc>
                  <a:spcPct val="100000"/>
                </a:lnSpc>
                <a:spcBef>
                  <a:spcPct val="0"/>
                </a:spcBef>
                <a:spcAft>
                  <a:spcPts val="600"/>
                </a:spcAft>
                <a:buClrTx/>
                <a:buSzTx/>
                <a:buFont typeface="Arial"/>
                <a:buChar char="•"/>
                <a:tabLst/>
              </a:pPr>
              <a:r>
                <a:rPr lang="en-US" sz="1400" b="1" dirty="0" smtClean="0"/>
                <a:t>GOAL: Detect cyber attacks or malicious software</a:t>
              </a:r>
            </a:p>
          </p:txBody>
        </p:sp>
        <p:pic>
          <p:nvPicPr>
            <p:cNvPr id="18" name="Picture 17" descr="Frame0737.png"/>
            <p:cNvPicPr>
              <a:picLocks noChangeAspect="1"/>
            </p:cNvPicPr>
            <p:nvPr/>
          </p:nvPicPr>
          <p:blipFill>
            <a:blip r:embed="rId3"/>
            <a:stretch>
              <a:fillRect/>
            </a:stretch>
          </p:blipFill>
          <p:spPr>
            <a:xfrm>
              <a:off x="6583680" y="1554480"/>
              <a:ext cx="1828800" cy="1828800"/>
            </a:xfrm>
            <a:prstGeom prst="rect">
              <a:avLst/>
            </a:prstGeom>
            <a:ln>
              <a:noFill/>
            </a:ln>
            <a:effectLst>
              <a:outerShdw blurRad="50800" dist="38100" dir="5400000" algn="t" rotWithShape="0">
                <a:prstClr val="black">
                  <a:alpha val="40000"/>
                </a:prstClr>
              </a:outerShdw>
            </a:effectLst>
          </p:spPr>
        </p:pic>
      </p:grpSp>
      <p:grpSp>
        <p:nvGrpSpPr>
          <p:cNvPr id="47" name="Group 46"/>
          <p:cNvGrpSpPr/>
          <p:nvPr/>
        </p:nvGrpSpPr>
        <p:grpSpPr>
          <a:xfrm>
            <a:off x="3200400" y="1097280"/>
            <a:ext cx="2743200" cy="4114800"/>
            <a:chOff x="3200400" y="1097280"/>
            <a:chExt cx="2743200" cy="4114800"/>
          </a:xfrm>
        </p:grpSpPr>
        <p:sp>
          <p:nvSpPr>
            <p:cNvPr id="20" name="Rectangle 19"/>
            <p:cNvSpPr/>
            <p:nvPr/>
          </p:nvSpPr>
          <p:spPr bwMode="auto">
            <a:xfrm>
              <a:off x="3200400" y="1097280"/>
              <a:ext cx="2743200" cy="320040"/>
            </a:xfrm>
            <a:prstGeom prst="rect">
              <a:avLst/>
            </a:prstGeom>
            <a:solidFill>
              <a:schemeClr val="bg1"/>
            </a:solidFill>
            <a:ln w="12700" cap="flat" cmpd="sng" algn="ctr">
              <a:solidFill>
                <a:srgbClr val="003767"/>
              </a:solid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b="1" dirty="0" smtClean="0">
                  <a:solidFill>
                    <a:srgbClr val="003767"/>
                  </a:solidFill>
                </a:rPr>
                <a:t>Social</a:t>
              </a:r>
              <a:endParaRPr kumimoji="0" lang="en-US" sz="1600" b="1" i="0" u="none" strike="noStrike" cap="none" normalizeH="0" baseline="0" dirty="0" smtClean="0">
                <a:ln>
                  <a:noFill/>
                </a:ln>
                <a:solidFill>
                  <a:srgbClr val="003767"/>
                </a:solidFill>
                <a:effectLst/>
                <a:latin typeface="Arial" charset="0"/>
              </a:endParaRPr>
            </a:p>
          </p:txBody>
        </p:sp>
        <p:sp>
          <p:nvSpPr>
            <p:cNvPr id="21" name="Rectangle 20"/>
            <p:cNvSpPr/>
            <p:nvPr/>
          </p:nvSpPr>
          <p:spPr bwMode="auto">
            <a:xfrm>
              <a:off x="3200400" y="3520440"/>
              <a:ext cx="2743200" cy="1691640"/>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171450" indent="-171450" defTabSz="182880">
                <a:spcAft>
                  <a:spcPts val="600"/>
                </a:spcAft>
                <a:buFont typeface="Arial"/>
                <a:buChar char="•"/>
              </a:pPr>
              <a:r>
                <a:rPr lang="en-US" sz="1400" b="1" dirty="0" smtClean="0"/>
                <a:t>Graphs represent 	relationships between 	individuals or documents</a:t>
              </a:r>
              <a:endParaRPr lang="en-US" sz="1400" b="1" dirty="0" smtClean="0">
                <a:latin typeface="Arial" charset="0"/>
              </a:endParaRPr>
            </a:p>
            <a:p>
              <a:pPr marL="171450" indent="-171450" defTabSz="182880">
                <a:spcAft>
                  <a:spcPts val="600"/>
                </a:spcAft>
                <a:buFont typeface="Arial"/>
                <a:buChar char="•"/>
              </a:pPr>
              <a:r>
                <a:rPr lang="en-US" sz="1400" b="1" dirty="0" smtClean="0">
                  <a:latin typeface="Arial" charset="0"/>
                </a:rPr>
                <a:t>10,000s – 10,000,000s individual and interactions</a:t>
              </a:r>
            </a:p>
            <a:p>
              <a:pPr marL="171450" marR="0" indent="-171450" defTabSz="182880" rtl="0" eaLnBrk="0" fontAlgn="base" latinLnBrk="0" hangingPunct="0">
                <a:lnSpc>
                  <a:spcPct val="100000"/>
                </a:lnSpc>
                <a:spcBef>
                  <a:spcPct val="0"/>
                </a:spcBef>
                <a:spcAft>
                  <a:spcPts val="600"/>
                </a:spcAft>
                <a:buClrTx/>
                <a:buSzTx/>
                <a:buFont typeface="Arial"/>
                <a:buChar char="•"/>
                <a:tabLst/>
              </a:pPr>
              <a:r>
                <a:rPr lang="en-US" sz="1400" b="1" dirty="0" smtClean="0"/>
                <a:t>GOAL: Identify hidden social networks</a:t>
              </a:r>
            </a:p>
          </p:txBody>
        </p:sp>
        <p:grpSp>
          <p:nvGrpSpPr>
            <p:cNvPr id="42" name="Group 41"/>
            <p:cNvGrpSpPr>
              <a:grpSpLocks noChangeAspect="1"/>
            </p:cNvGrpSpPr>
            <p:nvPr/>
          </p:nvGrpSpPr>
          <p:grpSpPr>
            <a:xfrm>
              <a:off x="3200400" y="1645920"/>
              <a:ext cx="2743200" cy="1762005"/>
              <a:chOff x="6122542" y="2275841"/>
              <a:chExt cx="2507108" cy="1610359"/>
            </a:xfrm>
          </p:grpSpPr>
          <p:pic>
            <p:nvPicPr>
              <p:cNvPr id="38" name="Picture 1"/>
              <p:cNvPicPr>
                <a:picLocks noChangeAspect="1" noChangeArrowheads="1"/>
              </p:cNvPicPr>
              <p:nvPr/>
            </p:nvPicPr>
            <p:blipFill>
              <a:blip r:embed="rId4" cstate="print"/>
              <a:srcRect/>
              <a:stretch>
                <a:fillRect/>
              </a:stretch>
            </p:blipFill>
            <p:spPr bwMode="auto">
              <a:xfrm>
                <a:off x="7162800" y="2676525"/>
                <a:ext cx="1466850" cy="12096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9"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l="28609" t="18184" r="23584" b="8517"/>
              <a:stretch>
                <a:fillRect/>
              </a:stretch>
            </p:blipFill>
            <p:spPr bwMode="auto">
              <a:xfrm>
                <a:off x="6122542" y="2275841"/>
                <a:ext cx="1396215" cy="137784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40" name="Oval 69"/>
              <p:cNvSpPr>
                <a:spLocks noChangeArrowheads="1"/>
              </p:cNvSpPr>
              <p:nvPr/>
            </p:nvSpPr>
            <p:spPr bwMode="auto">
              <a:xfrm>
                <a:off x="6503328" y="2275841"/>
                <a:ext cx="507715" cy="333685"/>
              </a:xfrm>
              <a:prstGeom prst="ellipse">
                <a:avLst/>
              </a:prstGeom>
              <a:noFill/>
              <a:ln w="28575">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0"/>
                </a:endParaRPr>
              </a:p>
            </p:txBody>
          </p:sp>
          <p:cxnSp>
            <p:nvCxnSpPr>
              <p:cNvPr id="41" name="AutoShape 70"/>
              <p:cNvCxnSpPr>
                <a:cxnSpLocks noChangeShapeType="1"/>
                <a:endCxn id="38" idx="0"/>
              </p:cNvCxnSpPr>
              <p:nvPr/>
            </p:nvCxnSpPr>
            <p:spPr bwMode="auto">
              <a:xfrm>
                <a:off x="6959478" y="2442683"/>
                <a:ext cx="936747" cy="233842"/>
              </a:xfrm>
              <a:prstGeom prst="curvedConnector2">
                <a:avLst/>
              </a:prstGeom>
              <a:noFill/>
              <a:ln w="12700" cap="rnd">
                <a:solidFill>
                  <a:srgbClr val="FF0000"/>
                </a:solidFill>
                <a:prstDash val="sysDot"/>
                <a:round/>
                <a:headEnd type="none" w="sm" len="sm"/>
                <a:tailEnd type="triangle" w="lg" len="med"/>
              </a:ln>
              <a:extLst>
                <a:ext uri="{909E8E84-426E-40dd-AFC4-6F175D3DCCD1}">
                  <a14:hiddenFill xmlns:a14="http://schemas.microsoft.com/office/drawing/2010/main">
                    <a:noFill/>
                  </a14:hiddenFill>
                </a:ext>
              </a:extLst>
            </p:spPr>
          </p:cxnSp>
        </p:grpSp>
      </p:grpSp>
      <p:grpSp>
        <p:nvGrpSpPr>
          <p:cNvPr id="43" name="Group 42"/>
          <p:cNvGrpSpPr/>
          <p:nvPr/>
        </p:nvGrpSpPr>
        <p:grpSpPr>
          <a:xfrm>
            <a:off x="274320" y="1097280"/>
            <a:ext cx="2743200" cy="4114800"/>
            <a:chOff x="274320" y="1097280"/>
            <a:chExt cx="2743200" cy="4114800"/>
          </a:xfrm>
        </p:grpSpPr>
        <p:sp>
          <p:nvSpPr>
            <p:cNvPr id="9" name="Rectangle 8"/>
            <p:cNvSpPr/>
            <p:nvPr/>
          </p:nvSpPr>
          <p:spPr bwMode="auto">
            <a:xfrm>
              <a:off x="274320" y="3520440"/>
              <a:ext cx="2743200" cy="1691640"/>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171450" indent="-171450" defTabSz="182880">
                <a:spcAft>
                  <a:spcPts val="600"/>
                </a:spcAft>
                <a:buFont typeface="Arial"/>
                <a:buChar char="•"/>
              </a:pPr>
              <a:r>
                <a:rPr lang="en-US" sz="1400" b="1" dirty="0" smtClean="0"/>
                <a:t>Graphs represent entities 	and relationships detected 	through multiple sources</a:t>
              </a:r>
            </a:p>
            <a:p>
              <a:pPr marL="171450" indent="-171450" defTabSz="182880">
                <a:spcAft>
                  <a:spcPts val="600"/>
                </a:spcAft>
                <a:buFont typeface="Arial"/>
                <a:buChar char="•"/>
              </a:pPr>
              <a:r>
                <a:rPr lang="en-US" sz="1400" b="1" dirty="0" smtClean="0"/>
                <a:t>1,000s </a:t>
              </a:r>
              <a:r>
                <a:rPr lang="en-US" sz="1400" b="1" dirty="0" smtClean="0">
                  <a:latin typeface="Arial" charset="0"/>
                </a:rPr>
                <a:t>– </a:t>
              </a:r>
              <a:r>
                <a:rPr lang="en-US" sz="1400" b="1" dirty="0" smtClean="0"/>
                <a:t>1,000,000s tracks and locations</a:t>
              </a:r>
            </a:p>
            <a:p>
              <a:pPr marL="171450" marR="0" indent="-171450" defTabSz="182880" rtl="0" eaLnBrk="0" fontAlgn="base" latinLnBrk="0" hangingPunct="0">
                <a:lnSpc>
                  <a:spcPct val="100000"/>
                </a:lnSpc>
                <a:spcBef>
                  <a:spcPct val="0"/>
                </a:spcBef>
                <a:spcAft>
                  <a:spcPts val="600"/>
                </a:spcAft>
                <a:buClrTx/>
                <a:buSzTx/>
                <a:buFont typeface="Arial"/>
                <a:buChar char="•"/>
              </a:pPr>
              <a:r>
                <a:rPr lang="en-US" sz="1400" b="1" dirty="0" smtClean="0"/>
                <a:t>GOAL: Identify anomalous patterns of life</a:t>
              </a:r>
            </a:p>
          </p:txBody>
        </p:sp>
        <p:grpSp>
          <p:nvGrpSpPr>
            <p:cNvPr id="25" name="Group 100"/>
            <p:cNvGrpSpPr>
              <a:grpSpLocks noChangeAspect="1"/>
            </p:cNvGrpSpPr>
            <p:nvPr/>
          </p:nvGrpSpPr>
          <p:grpSpPr>
            <a:xfrm>
              <a:off x="274320" y="1463040"/>
              <a:ext cx="2743200" cy="1959428"/>
              <a:chOff x="274320" y="1794828"/>
              <a:chExt cx="2819400" cy="2171700"/>
            </a:xfrm>
          </p:grpSpPr>
          <p:pic>
            <p:nvPicPr>
              <p:cNvPr id="26" name="Picture 5"/>
              <p:cNvPicPr>
                <a:picLocks noChangeAspect="1" noChangeArrowheads="1"/>
              </p:cNvPicPr>
              <p:nvPr/>
            </p:nvPicPr>
            <p:blipFill>
              <a:blip r:embed="rId6" cstate="print"/>
              <a:srcRect/>
              <a:stretch>
                <a:fillRect/>
              </a:stretch>
            </p:blipFill>
            <p:spPr bwMode="auto">
              <a:xfrm>
                <a:off x="1341120" y="2653665"/>
                <a:ext cx="1552575" cy="1312863"/>
              </a:xfrm>
              <a:prstGeom prst="rect">
                <a:avLst/>
              </a:prstGeom>
              <a:solidFill>
                <a:schemeClr val="bg1"/>
              </a:solidFill>
              <a:ln w="9525">
                <a:solidFill>
                  <a:schemeClr val="bg2"/>
                </a:solidFill>
                <a:miter lim="800000"/>
                <a:headEnd/>
                <a:tailEnd/>
              </a:ln>
              <a:effectLst>
                <a:outerShdw blurRad="50800" dist="38100" dir="2700000" algn="tl" rotWithShape="0">
                  <a:prstClr val="black">
                    <a:alpha val="40000"/>
                  </a:prstClr>
                </a:outerShdw>
              </a:effectLst>
            </p:spPr>
          </p:pic>
          <p:pic>
            <p:nvPicPr>
              <p:cNvPr id="27" name="Picture 129"/>
              <p:cNvPicPr>
                <a:picLocks noChangeAspect="1" noChangeArrowheads="1"/>
              </p:cNvPicPr>
              <p:nvPr/>
            </p:nvPicPr>
            <p:blipFill>
              <a:blip r:embed="rId7" cstate="print"/>
              <a:srcRect/>
              <a:stretch>
                <a:fillRect/>
              </a:stretch>
            </p:blipFill>
            <p:spPr bwMode="auto">
              <a:xfrm>
                <a:off x="2172970" y="1794828"/>
                <a:ext cx="649288" cy="730250"/>
              </a:xfrm>
              <a:prstGeom prst="rect">
                <a:avLst/>
              </a:prstGeom>
              <a:solidFill>
                <a:schemeClr val="bg1"/>
              </a:solidFill>
              <a:ln w="25400">
                <a:noFill/>
                <a:miter lim="800000"/>
                <a:headEnd/>
                <a:tailEnd/>
              </a:ln>
            </p:spPr>
          </p:pic>
          <p:pic>
            <p:nvPicPr>
              <p:cNvPr id="30" name="Picture 130" descr="Picture1"/>
              <p:cNvPicPr>
                <a:picLocks noChangeAspect="1" noChangeArrowheads="1"/>
              </p:cNvPicPr>
              <p:nvPr/>
            </p:nvPicPr>
            <p:blipFill>
              <a:blip r:embed="rId8" cstate="print"/>
              <a:srcRect/>
              <a:stretch>
                <a:fillRect/>
              </a:stretch>
            </p:blipFill>
            <p:spPr bwMode="auto">
              <a:xfrm>
                <a:off x="2349183" y="1923415"/>
                <a:ext cx="619125" cy="817563"/>
              </a:xfrm>
              <a:prstGeom prst="rect">
                <a:avLst/>
              </a:prstGeom>
              <a:noFill/>
              <a:ln w="9525">
                <a:noFill/>
                <a:miter lim="800000"/>
                <a:headEnd/>
                <a:tailEnd/>
              </a:ln>
            </p:spPr>
          </p:pic>
          <p:pic>
            <p:nvPicPr>
              <p:cNvPr id="32" name="Picture 131" descr="Picture2"/>
              <p:cNvPicPr>
                <a:picLocks noChangeAspect="1" noChangeArrowheads="1"/>
              </p:cNvPicPr>
              <p:nvPr/>
            </p:nvPicPr>
            <p:blipFill>
              <a:blip r:embed="rId9" cstate="print"/>
              <a:srcRect/>
              <a:stretch>
                <a:fillRect/>
              </a:stretch>
            </p:blipFill>
            <p:spPr bwMode="auto">
              <a:xfrm>
                <a:off x="2444433" y="2009140"/>
                <a:ext cx="649287" cy="855663"/>
              </a:xfrm>
              <a:prstGeom prst="rect">
                <a:avLst/>
              </a:prstGeom>
              <a:noFill/>
              <a:ln w="9525">
                <a:noFill/>
                <a:miter lim="800000"/>
                <a:headEnd/>
                <a:tailEnd/>
              </a:ln>
            </p:spPr>
          </p:pic>
          <p:pic>
            <p:nvPicPr>
              <p:cNvPr id="34" name="Picture 4" descr=" ICCV_CLIF_Image_800x600.jpg"/>
              <p:cNvPicPr>
                <a:picLocks noChangeAspect="1"/>
              </p:cNvPicPr>
              <p:nvPr/>
            </p:nvPicPr>
            <p:blipFill>
              <a:blip r:embed="rId10" cstate="print"/>
              <a:srcRect b="11545"/>
              <a:stretch>
                <a:fillRect/>
              </a:stretch>
            </p:blipFill>
            <p:spPr bwMode="auto">
              <a:xfrm>
                <a:off x="274320" y="2026603"/>
                <a:ext cx="1171575" cy="1066800"/>
              </a:xfrm>
              <a:prstGeom prst="rect">
                <a:avLst/>
              </a:prstGeom>
              <a:noFill/>
              <a:ln w="9525">
                <a:noFill/>
                <a:miter lim="800000"/>
                <a:headEnd/>
                <a:tailEnd/>
              </a:ln>
              <a:effectLst>
                <a:outerShdw blurRad="50800" dist="38100" dir="2700000" algn="tl" rotWithShape="0">
                  <a:prstClr val="black">
                    <a:alpha val="40000"/>
                  </a:prstClr>
                </a:outerShdw>
              </a:effectLst>
            </p:spPr>
          </p:pic>
        </p:grpSp>
        <p:sp>
          <p:nvSpPr>
            <p:cNvPr id="8" name="Rectangle 7"/>
            <p:cNvSpPr/>
            <p:nvPr/>
          </p:nvSpPr>
          <p:spPr bwMode="auto">
            <a:xfrm>
              <a:off x="274320" y="1097280"/>
              <a:ext cx="2743200" cy="320040"/>
            </a:xfrm>
            <a:prstGeom prst="rect">
              <a:avLst/>
            </a:prstGeom>
            <a:solidFill>
              <a:schemeClr val="bg1"/>
            </a:solidFill>
            <a:ln w="12700" cap="flat" cmpd="sng" algn="ctr">
              <a:solidFill>
                <a:srgbClr val="003767"/>
              </a:solid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3767"/>
                  </a:solidFill>
                  <a:effectLst/>
                  <a:latin typeface="Arial" charset="0"/>
                </a:rPr>
                <a:t>ISR</a:t>
              </a:r>
            </a:p>
          </p:txBody>
        </p:sp>
      </p:grpSp>
      <p:sp>
        <p:nvSpPr>
          <p:cNvPr id="28" name="Rectangle 8"/>
          <p:cNvSpPr/>
          <p:nvPr/>
        </p:nvSpPr>
        <p:spPr bwMode="auto">
          <a:xfrm>
            <a:off x="772848" y="5444519"/>
            <a:ext cx="7442238" cy="824108"/>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342900" indent="-342900">
              <a:buFont typeface="Arial"/>
              <a:buChar char="•"/>
            </a:pPr>
            <a:r>
              <a:rPr lang="en-US" sz="2000" b="1" dirty="0" smtClean="0">
                <a:latin typeface="Arial" charset="0"/>
              </a:rPr>
              <a:t>Framework for detecting anomalies in massive datasets</a:t>
            </a:r>
          </a:p>
          <a:p>
            <a:pPr marL="342900" indent="-342900">
              <a:buFont typeface="Arial"/>
              <a:buChar char="•"/>
            </a:pPr>
            <a:r>
              <a:rPr lang="en-US" sz="2000" b="1" dirty="0">
                <a:latin typeface="Arial" charset="0"/>
              </a:rPr>
              <a:t>Sparse matrix-vector </a:t>
            </a:r>
            <a:r>
              <a:rPr lang="en-US" sz="2000" b="1" dirty="0" smtClean="0">
                <a:latin typeface="Arial" charset="0"/>
              </a:rPr>
              <a:t>(</a:t>
            </a:r>
            <a:r>
              <a:rPr lang="en-US" sz="2000" b="1" dirty="0" err="1" smtClean="0">
                <a:latin typeface="Arial" charset="0"/>
              </a:rPr>
              <a:t>SpMV</a:t>
            </a:r>
            <a:r>
              <a:rPr lang="en-US" sz="2000" b="1" dirty="0" smtClean="0">
                <a:latin typeface="Arial" charset="0"/>
              </a:rPr>
              <a:t>) product </a:t>
            </a:r>
            <a:r>
              <a:rPr lang="en-US" sz="2000" b="1" dirty="0">
                <a:latin typeface="Arial" charset="0"/>
              </a:rPr>
              <a:t>dominates runtime</a:t>
            </a:r>
          </a:p>
          <a:p>
            <a:pPr marL="342900" indent="-342900">
              <a:buFont typeface="Arial"/>
              <a:buChar char="•"/>
            </a:pPr>
            <a:endParaRPr lang="en-US" sz="2000" b="1" dirty="0">
              <a:latin typeface="Arial" charset="0"/>
            </a:endParaRPr>
          </a:p>
        </p:txBody>
      </p:sp>
      <p:sp>
        <p:nvSpPr>
          <p:cNvPr id="29"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2</a:t>
            </a:fld>
            <a:endParaRPr lang="en-US" dirty="0"/>
          </a:p>
        </p:txBody>
      </p:sp>
      <p:sp>
        <p:nvSpPr>
          <p:cNvPr id="33" name="Rectangle 32"/>
          <p:cNvSpPr/>
          <p:nvPr/>
        </p:nvSpPr>
        <p:spPr>
          <a:xfrm>
            <a:off x="56735" y="6481850"/>
            <a:ext cx="8229600" cy="253916"/>
          </a:xfrm>
          <a:prstGeom prst="rect">
            <a:avLst/>
          </a:prstGeom>
          <a:ln>
            <a:noFill/>
          </a:ln>
        </p:spPr>
        <p:txBody>
          <a:bodyPr wrap="square">
            <a:spAutoFit/>
          </a:bodyPr>
          <a:lstStyle/>
          <a:p>
            <a:r>
              <a:rPr lang="en-US" sz="1050" dirty="0"/>
              <a:t>M. Wolf and B. Miller</a:t>
            </a:r>
            <a:r>
              <a:rPr lang="en-US" sz="1050" dirty="0" smtClean="0"/>
              <a:t>,</a:t>
            </a:r>
            <a:r>
              <a:rPr lang="en-US" sz="1050" baseline="30000" dirty="0" smtClean="0"/>
              <a:t> </a:t>
            </a:r>
            <a:r>
              <a:rPr lang="en-US" sz="1050" dirty="0" smtClean="0"/>
              <a:t>“Sparse </a:t>
            </a:r>
            <a:r>
              <a:rPr lang="en-US" sz="1050" dirty="0"/>
              <a:t>Matrix Partitioning for Parallel </a:t>
            </a:r>
            <a:r>
              <a:rPr lang="en-US" sz="1050" dirty="0" err="1"/>
              <a:t>Eigenanalysis</a:t>
            </a:r>
            <a:r>
              <a:rPr lang="en-US" sz="1050" dirty="0"/>
              <a:t> of Large Static and Dynamic </a:t>
            </a:r>
            <a:r>
              <a:rPr lang="en-US" sz="1050" dirty="0" smtClean="0"/>
              <a:t>Graphs," </a:t>
            </a:r>
            <a:r>
              <a:rPr lang="en-US" sz="1050" dirty="0" smtClean="0"/>
              <a:t>in </a:t>
            </a:r>
            <a:r>
              <a:rPr lang="en-US" sz="1050" i="1" dirty="0" smtClean="0"/>
              <a:t>IEEE HPEC</a:t>
            </a:r>
            <a:r>
              <a:rPr lang="en-US" sz="1050" dirty="0" smtClean="0"/>
              <a:t>, 2014.</a:t>
            </a:r>
            <a:endParaRPr lang="en-US" sz="1050" dirty="0"/>
          </a:p>
        </p:txBody>
      </p:sp>
    </p:spTree>
    <p:extLst>
      <p:ext uri="{BB962C8B-B14F-4D97-AF65-F5344CB8AC3E}">
        <p14:creationId xmlns:p14="http://schemas.microsoft.com/office/powerpoint/2010/main" val="230387087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2" name="Straight Connector 81"/>
          <p:cNvCxnSpPr>
            <a:stCxn id="81" idx="5"/>
            <a:endCxn id="80" idx="1"/>
          </p:cNvCxnSpPr>
          <p:nvPr/>
        </p:nvCxnSpPr>
        <p:spPr bwMode="auto">
          <a:xfrm flipH="1" flipV="1">
            <a:off x="7329073" y="1737326"/>
            <a:ext cx="406863" cy="370287"/>
          </a:xfrm>
          <a:prstGeom prst="line">
            <a:avLst/>
          </a:prstGeom>
          <a:solidFill>
            <a:schemeClr val="accent1"/>
          </a:solidFill>
          <a:ln w="12700" cap="flat" cmpd="sng" algn="ctr">
            <a:solidFill>
              <a:srgbClr val="FF0000"/>
            </a:solidFill>
            <a:prstDash val="solid"/>
            <a:round/>
            <a:headEnd type="none" w="sm" len="sm"/>
            <a:tailEnd type="none" w="sm" len="sm"/>
          </a:ln>
          <a:effectLst/>
        </p:spPr>
      </p:cxnSp>
      <p:sp>
        <p:nvSpPr>
          <p:cNvPr id="2" name="Title 1"/>
          <p:cNvSpPr>
            <a:spLocks noGrp="1"/>
          </p:cNvSpPr>
          <p:nvPr>
            <p:ph type="title"/>
          </p:nvPr>
        </p:nvSpPr>
        <p:spPr/>
        <p:txBody>
          <a:bodyPr>
            <a:normAutofit/>
          </a:bodyPr>
          <a:lstStyle/>
          <a:p>
            <a:r>
              <a:rPr lang="en-US" sz="2800" dirty="0" smtClean="0"/>
              <a:t>Sampling and Partitioning for Web/SN Graphs</a:t>
            </a:r>
            <a:endParaRPr lang="en-US" sz="2800" dirty="0"/>
          </a:p>
        </p:txBody>
      </p:sp>
      <p:sp>
        <p:nvSpPr>
          <p:cNvPr id="3" name="Content Placeholder 2"/>
          <p:cNvSpPr>
            <a:spLocks noGrp="1"/>
          </p:cNvSpPr>
          <p:nvPr>
            <p:ph idx="1"/>
          </p:nvPr>
        </p:nvSpPr>
        <p:spPr>
          <a:xfrm>
            <a:off x="457200" y="3704562"/>
            <a:ext cx="8229600" cy="2055730"/>
          </a:xfrm>
        </p:spPr>
        <p:txBody>
          <a:bodyPr/>
          <a:lstStyle/>
          <a:p>
            <a:r>
              <a:rPr lang="en-US" dirty="0" smtClean="0"/>
              <a:t>Sampling + Partitioning:</a:t>
            </a:r>
          </a:p>
          <a:p>
            <a:pPr marL="971550" lvl="1" indent="-514350">
              <a:buFont typeface="+mj-lt"/>
              <a:buAutoNum type="arabicPeriod"/>
            </a:pPr>
            <a:r>
              <a:rPr lang="en-US" dirty="0" smtClean="0"/>
              <a:t>Produce smaller graph G’ by sampling edges in graph G (uniform random sampling), keep vertices same</a:t>
            </a:r>
          </a:p>
          <a:p>
            <a:pPr marL="971550" lvl="1" indent="-514350">
              <a:buFont typeface="+mj-lt"/>
              <a:buAutoNum type="arabicPeriod"/>
            </a:pPr>
            <a:r>
              <a:rPr lang="en-US" dirty="0" smtClean="0"/>
              <a:t>Partition G’ (2D Cartesian Hypergraph, </a:t>
            </a:r>
            <a:r>
              <a:rPr lang="en-US" dirty="0" err="1" smtClean="0"/>
              <a:t>Zoltan</a:t>
            </a:r>
            <a:r>
              <a:rPr lang="en-US" dirty="0" smtClean="0"/>
              <a:t> PHG)</a:t>
            </a:r>
          </a:p>
          <a:p>
            <a:pPr marL="971550" lvl="1" indent="-514350">
              <a:buFont typeface="+mj-lt"/>
              <a:buAutoNum type="arabicPeriod"/>
            </a:pPr>
            <a:r>
              <a:rPr lang="en-US" dirty="0" smtClean="0"/>
              <a:t>Apply partition to G</a:t>
            </a:r>
            <a:endParaRPr lang="en-US" dirty="0"/>
          </a:p>
        </p:txBody>
      </p:sp>
      <p:sp>
        <p:nvSpPr>
          <p:cNvPr id="4"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20</a:t>
            </a:fld>
            <a:endParaRPr lang="en-US" dirty="0"/>
          </a:p>
        </p:txBody>
      </p:sp>
      <p:sp>
        <p:nvSpPr>
          <p:cNvPr id="12" name="Right Arrow 11"/>
          <p:cNvSpPr/>
          <p:nvPr/>
        </p:nvSpPr>
        <p:spPr bwMode="auto">
          <a:xfrm>
            <a:off x="2354065" y="2143780"/>
            <a:ext cx="685800" cy="304800"/>
          </a:xfrm>
          <a:prstGeom prst="rightArrow">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13" name="Right Arrow 12"/>
          <p:cNvSpPr/>
          <p:nvPr/>
        </p:nvSpPr>
        <p:spPr bwMode="auto">
          <a:xfrm>
            <a:off x="4308361" y="2143780"/>
            <a:ext cx="685800" cy="304800"/>
          </a:xfrm>
          <a:prstGeom prst="rightArrow">
            <a:avLst/>
          </a:prstGeom>
          <a:solidFill>
            <a:srgbClr val="00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14" name="Right Arrow 13"/>
          <p:cNvSpPr/>
          <p:nvPr/>
        </p:nvSpPr>
        <p:spPr bwMode="auto">
          <a:xfrm>
            <a:off x="6146143" y="2143780"/>
            <a:ext cx="685800" cy="304800"/>
          </a:xfrm>
          <a:prstGeom prst="rightArrow">
            <a:avLst/>
          </a:prstGeom>
          <a:solidFill>
            <a:srgbClr val="00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nvGrpSpPr>
          <p:cNvPr id="15" name="Group 14"/>
          <p:cNvGrpSpPr/>
          <p:nvPr/>
        </p:nvGrpSpPr>
        <p:grpSpPr>
          <a:xfrm>
            <a:off x="3140812" y="1610380"/>
            <a:ext cx="947928" cy="990600"/>
            <a:chOff x="725424" y="1905000"/>
            <a:chExt cx="947928" cy="990600"/>
          </a:xfrm>
        </p:grpSpPr>
        <p:sp>
          <p:nvSpPr>
            <p:cNvPr id="48" name="Oval 47"/>
            <p:cNvSpPr>
              <a:spLocks noChangeAspect="1"/>
            </p:cNvSpPr>
            <p:nvPr/>
          </p:nvSpPr>
          <p:spPr bwMode="auto">
            <a:xfrm>
              <a:off x="1030224" y="2822448"/>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49" name="Oval 48"/>
            <p:cNvSpPr>
              <a:spLocks noChangeAspect="1"/>
            </p:cNvSpPr>
            <p:nvPr/>
          </p:nvSpPr>
          <p:spPr bwMode="auto">
            <a:xfrm>
              <a:off x="725424" y="2209800"/>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0" name="Oval 49"/>
            <p:cNvSpPr>
              <a:spLocks noChangeAspect="1"/>
            </p:cNvSpPr>
            <p:nvPr/>
          </p:nvSpPr>
          <p:spPr bwMode="auto">
            <a:xfrm>
              <a:off x="1600200" y="1981200"/>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1" name="Oval 50"/>
            <p:cNvSpPr>
              <a:spLocks noChangeAspect="1"/>
            </p:cNvSpPr>
            <p:nvPr/>
          </p:nvSpPr>
          <p:spPr bwMode="auto">
            <a:xfrm>
              <a:off x="1030224" y="1905000"/>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2" name="Oval 51"/>
            <p:cNvSpPr>
              <a:spLocks noChangeAspect="1"/>
            </p:cNvSpPr>
            <p:nvPr/>
          </p:nvSpPr>
          <p:spPr bwMode="auto">
            <a:xfrm>
              <a:off x="1295400" y="2209800"/>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cxnSp>
          <p:nvCxnSpPr>
            <p:cNvPr id="53" name="Straight Connector 52"/>
            <p:cNvCxnSpPr>
              <a:stCxn id="52" idx="5"/>
              <a:endCxn id="51" idx="1"/>
            </p:cNvCxnSpPr>
            <p:nvPr/>
          </p:nvCxnSpPr>
          <p:spPr bwMode="auto">
            <a:xfrm flipH="1" flipV="1">
              <a:off x="1040937" y="1915713"/>
              <a:ext cx="316902" cy="356526"/>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4" name="Straight Connector 53"/>
            <p:cNvCxnSpPr>
              <a:stCxn id="51" idx="7"/>
              <a:endCxn id="49" idx="3"/>
            </p:cNvCxnSpPr>
            <p:nvPr/>
          </p:nvCxnSpPr>
          <p:spPr bwMode="auto">
            <a:xfrm flipH="1">
              <a:off x="736137" y="1915713"/>
              <a:ext cx="356526" cy="356526"/>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5" name="Straight Connector 54"/>
            <p:cNvCxnSpPr>
              <a:stCxn id="48" idx="4"/>
              <a:endCxn id="51" idx="0"/>
            </p:cNvCxnSpPr>
            <p:nvPr/>
          </p:nvCxnSpPr>
          <p:spPr bwMode="auto">
            <a:xfrm flipV="1">
              <a:off x="1066800" y="1905000"/>
              <a:ext cx="0" cy="99060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6" name="Straight Connector 55"/>
            <p:cNvCxnSpPr>
              <a:stCxn id="52" idx="3"/>
              <a:endCxn id="50" idx="7"/>
            </p:cNvCxnSpPr>
            <p:nvPr/>
          </p:nvCxnSpPr>
          <p:spPr bwMode="auto">
            <a:xfrm flipV="1">
              <a:off x="1306113" y="1991913"/>
              <a:ext cx="356526" cy="280326"/>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7" name="Straight Connector 56"/>
            <p:cNvCxnSpPr>
              <a:stCxn id="58" idx="4"/>
              <a:endCxn id="52" idx="0"/>
            </p:cNvCxnSpPr>
            <p:nvPr/>
          </p:nvCxnSpPr>
          <p:spPr bwMode="auto">
            <a:xfrm flipH="1" flipV="1">
              <a:off x="1331976" y="2209800"/>
              <a:ext cx="79248" cy="457200"/>
            </a:xfrm>
            <a:prstGeom prst="line">
              <a:avLst/>
            </a:prstGeom>
            <a:solidFill>
              <a:schemeClr val="accent1"/>
            </a:solidFill>
            <a:ln w="12700" cap="flat" cmpd="sng" algn="ctr">
              <a:solidFill>
                <a:schemeClr val="tx1"/>
              </a:solidFill>
              <a:prstDash val="solid"/>
              <a:round/>
              <a:headEnd type="none" w="sm" len="sm"/>
              <a:tailEnd type="none" w="sm" len="sm"/>
            </a:ln>
            <a:effectLst/>
          </p:spPr>
        </p:cxnSp>
        <p:sp>
          <p:nvSpPr>
            <p:cNvPr id="58" name="Oval 57"/>
            <p:cNvSpPr>
              <a:spLocks noChangeAspect="1"/>
            </p:cNvSpPr>
            <p:nvPr/>
          </p:nvSpPr>
          <p:spPr bwMode="auto">
            <a:xfrm>
              <a:off x="1374648" y="2593848"/>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grpSp>
        <p:nvGrpSpPr>
          <p:cNvPr id="17" name="Group 16"/>
          <p:cNvGrpSpPr/>
          <p:nvPr/>
        </p:nvGrpSpPr>
        <p:grpSpPr>
          <a:xfrm>
            <a:off x="1078924" y="1610380"/>
            <a:ext cx="947928" cy="990600"/>
            <a:chOff x="7620000" y="1716024"/>
            <a:chExt cx="947928" cy="990600"/>
          </a:xfrm>
        </p:grpSpPr>
        <p:cxnSp>
          <p:nvCxnSpPr>
            <p:cNvPr id="19" name="Straight Connector 18"/>
            <p:cNvCxnSpPr>
              <a:stCxn id="25" idx="1"/>
              <a:endCxn id="32" idx="4"/>
            </p:cNvCxnSpPr>
            <p:nvPr/>
          </p:nvCxnSpPr>
          <p:spPr bwMode="auto">
            <a:xfrm>
              <a:off x="7935513" y="1726737"/>
              <a:ext cx="370287" cy="751287"/>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0" name="Straight Connector 19"/>
            <p:cNvCxnSpPr>
              <a:stCxn id="22" idx="5"/>
              <a:endCxn id="23" idx="1"/>
            </p:cNvCxnSpPr>
            <p:nvPr/>
          </p:nvCxnSpPr>
          <p:spPr bwMode="auto">
            <a:xfrm flipH="1" flipV="1">
              <a:off x="7630713" y="2031537"/>
              <a:ext cx="356526" cy="664374"/>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1" name="Straight Connector 20"/>
            <p:cNvCxnSpPr>
              <a:stCxn id="25" idx="2"/>
              <a:endCxn id="24" idx="6"/>
            </p:cNvCxnSpPr>
            <p:nvPr/>
          </p:nvCxnSpPr>
          <p:spPr bwMode="auto">
            <a:xfrm>
              <a:off x="7924800" y="1752600"/>
              <a:ext cx="643128" cy="76200"/>
            </a:xfrm>
            <a:prstGeom prst="line">
              <a:avLst/>
            </a:prstGeom>
            <a:solidFill>
              <a:schemeClr val="accent1"/>
            </a:solidFill>
            <a:ln w="12700" cap="flat" cmpd="sng" algn="ctr">
              <a:solidFill>
                <a:schemeClr val="tx1"/>
              </a:solidFill>
              <a:prstDash val="solid"/>
              <a:round/>
              <a:headEnd type="none" w="sm" len="sm"/>
              <a:tailEnd type="none" w="sm" len="sm"/>
            </a:ln>
            <a:effectLst/>
          </p:spPr>
        </p:cxnSp>
        <p:sp>
          <p:nvSpPr>
            <p:cNvPr id="22" name="Oval 21"/>
            <p:cNvSpPr>
              <a:spLocks noChangeAspect="1"/>
            </p:cNvSpPr>
            <p:nvPr/>
          </p:nvSpPr>
          <p:spPr bwMode="auto">
            <a:xfrm>
              <a:off x="7924800" y="2633472"/>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3" name="Oval 22"/>
            <p:cNvSpPr>
              <a:spLocks noChangeAspect="1"/>
            </p:cNvSpPr>
            <p:nvPr/>
          </p:nvSpPr>
          <p:spPr bwMode="auto">
            <a:xfrm>
              <a:off x="7620000" y="2020824"/>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4" name="Oval 23"/>
            <p:cNvSpPr>
              <a:spLocks noChangeAspect="1"/>
            </p:cNvSpPr>
            <p:nvPr/>
          </p:nvSpPr>
          <p:spPr bwMode="auto">
            <a:xfrm>
              <a:off x="8494776" y="1792224"/>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5" name="Oval 24"/>
            <p:cNvSpPr>
              <a:spLocks noChangeAspect="1"/>
            </p:cNvSpPr>
            <p:nvPr/>
          </p:nvSpPr>
          <p:spPr bwMode="auto">
            <a:xfrm>
              <a:off x="7924800" y="1716024"/>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6" name="Oval 25"/>
            <p:cNvSpPr>
              <a:spLocks noChangeAspect="1"/>
            </p:cNvSpPr>
            <p:nvPr/>
          </p:nvSpPr>
          <p:spPr bwMode="auto">
            <a:xfrm>
              <a:off x="8279937" y="2034585"/>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cxnSp>
          <p:nvCxnSpPr>
            <p:cNvPr id="27" name="Straight Connector 26"/>
            <p:cNvCxnSpPr>
              <a:stCxn id="26" idx="5"/>
              <a:endCxn id="25" idx="1"/>
            </p:cNvCxnSpPr>
            <p:nvPr/>
          </p:nvCxnSpPr>
          <p:spPr bwMode="auto">
            <a:xfrm flipH="1" flipV="1">
              <a:off x="7935513" y="1726737"/>
              <a:ext cx="406863" cy="370287"/>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8" name="Straight Connector 27"/>
            <p:cNvCxnSpPr>
              <a:stCxn id="25" idx="7"/>
              <a:endCxn id="23" idx="3"/>
            </p:cNvCxnSpPr>
            <p:nvPr/>
          </p:nvCxnSpPr>
          <p:spPr bwMode="auto">
            <a:xfrm flipH="1">
              <a:off x="7630713" y="1726737"/>
              <a:ext cx="356526" cy="356526"/>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29" name="Straight Connector 28"/>
            <p:cNvCxnSpPr>
              <a:stCxn id="22" idx="4"/>
              <a:endCxn id="25" idx="0"/>
            </p:cNvCxnSpPr>
            <p:nvPr/>
          </p:nvCxnSpPr>
          <p:spPr bwMode="auto">
            <a:xfrm flipV="1">
              <a:off x="7961376" y="1716024"/>
              <a:ext cx="0" cy="99060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0" name="Straight Connector 29"/>
            <p:cNvCxnSpPr>
              <a:stCxn id="26" idx="3"/>
              <a:endCxn id="24" idx="7"/>
            </p:cNvCxnSpPr>
            <p:nvPr/>
          </p:nvCxnSpPr>
          <p:spPr bwMode="auto">
            <a:xfrm flipV="1">
              <a:off x="8290650" y="1802937"/>
              <a:ext cx="266565" cy="294087"/>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1" name="Straight Connector 30"/>
            <p:cNvCxnSpPr>
              <a:stCxn id="32" idx="4"/>
              <a:endCxn id="26" idx="0"/>
            </p:cNvCxnSpPr>
            <p:nvPr/>
          </p:nvCxnSpPr>
          <p:spPr bwMode="auto">
            <a:xfrm flipV="1">
              <a:off x="8305800" y="2034585"/>
              <a:ext cx="10713" cy="443439"/>
            </a:xfrm>
            <a:prstGeom prst="line">
              <a:avLst/>
            </a:prstGeom>
            <a:solidFill>
              <a:schemeClr val="accent1"/>
            </a:solidFill>
            <a:ln w="12700" cap="flat" cmpd="sng" algn="ctr">
              <a:solidFill>
                <a:schemeClr val="tx1"/>
              </a:solidFill>
              <a:prstDash val="solid"/>
              <a:round/>
              <a:headEnd type="none" w="sm" len="sm"/>
              <a:tailEnd type="none" w="sm" len="sm"/>
            </a:ln>
            <a:effectLst/>
          </p:spPr>
        </p:cxnSp>
        <p:sp>
          <p:nvSpPr>
            <p:cNvPr id="32" name="Oval 31"/>
            <p:cNvSpPr>
              <a:spLocks noChangeAspect="1"/>
            </p:cNvSpPr>
            <p:nvPr/>
          </p:nvSpPr>
          <p:spPr bwMode="auto">
            <a:xfrm>
              <a:off x="8269224" y="2404872"/>
              <a:ext cx="73152" cy="73152"/>
            </a:xfrm>
            <a:prstGeom prst="ellipse">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cxnSp>
          <p:nvCxnSpPr>
            <p:cNvPr id="33" name="Straight Connector 32"/>
            <p:cNvCxnSpPr>
              <a:stCxn id="24" idx="7"/>
              <a:endCxn id="32" idx="4"/>
            </p:cNvCxnSpPr>
            <p:nvPr/>
          </p:nvCxnSpPr>
          <p:spPr bwMode="auto">
            <a:xfrm flipH="1">
              <a:off x="8305800" y="1802937"/>
              <a:ext cx="251415" cy="675087"/>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4" name="Straight Connector 33"/>
            <p:cNvCxnSpPr>
              <a:stCxn id="22" idx="3"/>
              <a:endCxn id="32" idx="7"/>
            </p:cNvCxnSpPr>
            <p:nvPr/>
          </p:nvCxnSpPr>
          <p:spPr bwMode="auto">
            <a:xfrm flipV="1">
              <a:off x="7935513" y="2415585"/>
              <a:ext cx="396150" cy="280326"/>
            </a:xfrm>
            <a:prstGeom prst="line">
              <a:avLst/>
            </a:prstGeom>
            <a:solidFill>
              <a:schemeClr val="accent1"/>
            </a:solidFill>
            <a:ln w="12700" cap="flat" cmpd="sng" algn="ctr">
              <a:solidFill>
                <a:schemeClr val="tx1"/>
              </a:solidFill>
              <a:prstDash val="solid"/>
              <a:round/>
              <a:headEnd type="none" w="sm" len="sm"/>
              <a:tailEnd type="none" w="sm" len="sm"/>
            </a:ln>
            <a:effectLst/>
          </p:spPr>
        </p:cxnSp>
      </p:grpSp>
      <p:sp>
        <p:nvSpPr>
          <p:cNvPr id="7" name="Rectangle 6"/>
          <p:cNvSpPr/>
          <p:nvPr/>
        </p:nvSpPr>
        <p:spPr bwMode="auto">
          <a:xfrm>
            <a:off x="914400" y="1143000"/>
            <a:ext cx="7315200" cy="304800"/>
          </a:xfrm>
          <a:prstGeom prst="rect">
            <a:avLst/>
          </a:prstGeom>
          <a:solidFill>
            <a:srgbClr val="0082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dirty="0" smtClean="0">
                <a:ln>
                  <a:noFill/>
                </a:ln>
                <a:solidFill>
                  <a:schemeClr val="bg1"/>
                </a:solidFill>
                <a:effectLst/>
                <a:latin typeface="Arial" pitchFamily="-110" charset="0"/>
              </a:rPr>
              <a:t>Graph Sampling and Partitioning</a:t>
            </a:r>
            <a:endParaRPr kumimoji="0" lang="en-US" sz="1400" b="1" i="0" u="none" strike="noStrike" cap="none" normalizeH="0" baseline="0" dirty="0" smtClean="0">
              <a:ln>
                <a:noFill/>
              </a:ln>
              <a:solidFill>
                <a:schemeClr val="bg1"/>
              </a:solidFill>
              <a:effectLst/>
              <a:latin typeface="Arial" pitchFamily="-110" charset="0"/>
            </a:endParaRPr>
          </a:p>
        </p:txBody>
      </p:sp>
      <p:sp>
        <p:nvSpPr>
          <p:cNvPr id="8" name="TextBox 7"/>
          <p:cNvSpPr txBox="1"/>
          <p:nvPr/>
        </p:nvSpPr>
        <p:spPr>
          <a:xfrm>
            <a:off x="1052354" y="2753380"/>
            <a:ext cx="1182723" cy="523220"/>
          </a:xfrm>
          <a:prstGeom prst="rect">
            <a:avLst/>
          </a:prstGeom>
          <a:noFill/>
        </p:spPr>
        <p:txBody>
          <a:bodyPr wrap="none" rtlCol="0">
            <a:spAutoFit/>
          </a:bodyPr>
          <a:lstStyle/>
          <a:p>
            <a:pPr algn="ctr"/>
            <a:r>
              <a:rPr lang="en-US" sz="1400" dirty="0" smtClean="0"/>
              <a:t>Input Graph, </a:t>
            </a:r>
          </a:p>
          <a:p>
            <a:pPr algn="ctr"/>
            <a:r>
              <a:rPr lang="en-US" sz="1400" dirty="0" smtClean="0"/>
              <a:t>G=(V, E)</a:t>
            </a:r>
            <a:endParaRPr lang="en-US" sz="1400" baseline="-25000" dirty="0" smtClean="0"/>
          </a:p>
        </p:txBody>
      </p:sp>
      <p:sp>
        <p:nvSpPr>
          <p:cNvPr id="9" name="TextBox 8"/>
          <p:cNvSpPr txBox="1"/>
          <p:nvPr/>
        </p:nvSpPr>
        <p:spPr>
          <a:xfrm>
            <a:off x="3275808" y="2753380"/>
            <a:ext cx="901409" cy="307777"/>
          </a:xfrm>
          <a:prstGeom prst="rect">
            <a:avLst/>
          </a:prstGeom>
          <a:noFill/>
        </p:spPr>
        <p:txBody>
          <a:bodyPr wrap="none" rtlCol="0">
            <a:spAutoFit/>
          </a:bodyPr>
          <a:lstStyle/>
          <a:p>
            <a:pPr algn="ctr"/>
            <a:r>
              <a:rPr lang="en-US" sz="1400" dirty="0" smtClean="0"/>
              <a:t>G’=(V,E’)</a:t>
            </a:r>
            <a:endParaRPr lang="en-US" sz="1400" baseline="-25000" dirty="0" smtClean="0"/>
          </a:p>
        </p:txBody>
      </p:sp>
      <p:sp>
        <p:nvSpPr>
          <p:cNvPr id="10" name="TextBox 9"/>
          <p:cNvSpPr txBox="1"/>
          <p:nvPr/>
        </p:nvSpPr>
        <p:spPr>
          <a:xfrm>
            <a:off x="6949438" y="2753380"/>
            <a:ext cx="1037814" cy="523220"/>
          </a:xfrm>
          <a:prstGeom prst="rect">
            <a:avLst/>
          </a:prstGeom>
          <a:noFill/>
        </p:spPr>
        <p:txBody>
          <a:bodyPr wrap="none" rtlCol="0">
            <a:spAutoFit/>
          </a:bodyPr>
          <a:lstStyle/>
          <a:p>
            <a:pPr algn="ctr"/>
            <a:r>
              <a:rPr lang="en-US" sz="1400" dirty="0" smtClean="0"/>
              <a:t>G</a:t>
            </a:r>
            <a:r>
              <a:rPr lang="en-US" sz="1400" baseline="-25000" dirty="0" smtClean="0"/>
              <a:t>1</a:t>
            </a:r>
            <a:r>
              <a:rPr lang="en-US" sz="1400" dirty="0" smtClean="0"/>
              <a:t>=</a:t>
            </a:r>
            <a:r>
              <a:rPr lang="en-US" sz="1400" dirty="0"/>
              <a:t>(V</a:t>
            </a:r>
            <a:r>
              <a:rPr lang="en-US" sz="1400" baseline="-25000" dirty="0"/>
              <a:t>1</a:t>
            </a:r>
            <a:r>
              <a:rPr lang="en-US" sz="1400" dirty="0"/>
              <a:t>,</a:t>
            </a:r>
            <a:r>
              <a:rPr lang="en-US" sz="1400" dirty="0" smtClean="0"/>
              <a:t>E</a:t>
            </a:r>
            <a:r>
              <a:rPr lang="en-US" sz="1400" baseline="-25000" dirty="0" smtClean="0"/>
              <a:t>1</a:t>
            </a:r>
            <a:r>
              <a:rPr lang="en-US" sz="1400" dirty="0" smtClean="0"/>
              <a:t>)</a:t>
            </a:r>
            <a:endParaRPr lang="en-US" sz="1400" dirty="0"/>
          </a:p>
          <a:p>
            <a:pPr algn="ctr"/>
            <a:r>
              <a:rPr lang="en-US" sz="1400" dirty="0" smtClean="0"/>
              <a:t>G</a:t>
            </a:r>
            <a:r>
              <a:rPr lang="en-US" sz="1400" baseline="-25000" dirty="0" smtClean="0"/>
              <a:t>2</a:t>
            </a:r>
            <a:r>
              <a:rPr lang="en-US" sz="1400" dirty="0" smtClean="0"/>
              <a:t>=</a:t>
            </a:r>
            <a:r>
              <a:rPr lang="en-US" sz="1400" dirty="0"/>
              <a:t>(V</a:t>
            </a:r>
            <a:r>
              <a:rPr lang="en-US" sz="1400" baseline="-25000" dirty="0"/>
              <a:t>2</a:t>
            </a:r>
            <a:r>
              <a:rPr lang="en-US" sz="1400" dirty="0"/>
              <a:t>,</a:t>
            </a:r>
            <a:r>
              <a:rPr lang="en-US" sz="1400" dirty="0" smtClean="0"/>
              <a:t>E</a:t>
            </a:r>
            <a:r>
              <a:rPr lang="en-US" sz="1400" baseline="-25000" dirty="0" smtClean="0"/>
              <a:t>2</a:t>
            </a:r>
            <a:r>
              <a:rPr lang="en-US" sz="1400" dirty="0" smtClean="0"/>
              <a:t>)</a:t>
            </a:r>
            <a:endParaRPr lang="en-US" sz="1400" dirty="0"/>
          </a:p>
        </p:txBody>
      </p:sp>
      <p:sp>
        <p:nvSpPr>
          <p:cNvPr id="11" name="Rectangle 10"/>
          <p:cNvSpPr/>
          <p:nvPr/>
        </p:nvSpPr>
        <p:spPr bwMode="auto">
          <a:xfrm>
            <a:off x="914400" y="1447799"/>
            <a:ext cx="7315200" cy="2178605"/>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59" name="TextBox 58"/>
          <p:cNvSpPr txBox="1"/>
          <p:nvPr/>
        </p:nvSpPr>
        <p:spPr>
          <a:xfrm>
            <a:off x="2281125" y="2470992"/>
            <a:ext cx="740645" cy="246221"/>
          </a:xfrm>
          <a:prstGeom prst="rect">
            <a:avLst/>
          </a:prstGeom>
          <a:noFill/>
        </p:spPr>
        <p:txBody>
          <a:bodyPr wrap="none" rtlCol="0">
            <a:spAutoFit/>
          </a:bodyPr>
          <a:lstStyle/>
          <a:p>
            <a:r>
              <a:rPr lang="en-US" sz="1000" dirty="0" smtClean="0"/>
              <a:t>Sample E</a:t>
            </a:r>
            <a:endParaRPr lang="en-US" sz="1000" dirty="0"/>
          </a:p>
        </p:txBody>
      </p:sp>
      <p:sp>
        <p:nvSpPr>
          <p:cNvPr id="60" name="TextBox 59"/>
          <p:cNvSpPr txBox="1"/>
          <p:nvPr/>
        </p:nvSpPr>
        <p:spPr>
          <a:xfrm>
            <a:off x="4215506" y="2477869"/>
            <a:ext cx="814972" cy="246221"/>
          </a:xfrm>
          <a:prstGeom prst="rect">
            <a:avLst/>
          </a:prstGeom>
          <a:noFill/>
        </p:spPr>
        <p:txBody>
          <a:bodyPr wrap="none" rtlCol="0">
            <a:spAutoFit/>
          </a:bodyPr>
          <a:lstStyle/>
          <a:p>
            <a:r>
              <a:rPr lang="en-US" sz="1000" dirty="0" smtClean="0"/>
              <a:t>Partition G’</a:t>
            </a:r>
            <a:endParaRPr lang="en-US" sz="1000" dirty="0"/>
          </a:p>
        </p:txBody>
      </p:sp>
      <p:grpSp>
        <p:nvGrpSpPr>
          <p:cNvPr id="90" name="Group 89"/>
          <p:cNvGrpSpPr/>
          <p:nvPr/>
        </p:nvGrpSpPr>
        <p:grpSpPr>
          <a:xfrm>
            <a:off x="5128639" y="1680599"/>
            <a:ext cx="947928" cy="990600"/>
            <a:chOff x="5128639" y="1680599"/>
            <a:chExt cx="947928" cy="990600"/>
          </a:xfrm>
        </p:grpSpPr>
        <p:cxnSp>
          <p:nvCxnSpPr>
            <p:cNvPr id="67" name="Straight Connector 66"/>
            <p:cNvCxnSpPr>
              <a:stCxn id="66" idx="5"/>
              <a:endCxn id="65" idx="1"/>
            </p:cNvCxnSpPr>
            <p:nvPr/>
          </p:nvCxnSpPr>
          <p:spPr bwMode="auto">
            <a:xfrm flipH="1" flipV="1">
              <a:off x="5444152" y="1691312"/>
              <a:ext cx="316902" cy="356526"/>
            </a:xfrm>
            <a:prstGeom prst="line">
              <a:avLst/>
            </a:prstGeom>
            <a:solidFill>
              <a:schemeClr val="accent1"/>
            </a:solidFill>
            <a:ln w="12700" cap="flat" cmpd="sng" algn="ctr">
              <a:solidFill>
                <a:srgbClr val="FF0000"/>
              </a:solidFill>
              <a:prstDash val="solid"/>
              <a:round/>
              <a:headEnd type="none" w="sm" len="sm"/>
              <a:tailEnd type="none" w="sm" len="sm"/>
            </a:ln>
            <a:effectLst/>
          </p:spPr>
        </p:cxnSp>
        <p:sp>
          <p:nvSpPr>
            <p:cNvPr id="62" name="Oval 61"/>
            <p:cNvSpPr>
              <a:spLocks noChangeAspect="1"/>
            </p:cNvSpPr>
            <p:nvPr/>
          </p:nvSpPr>
          <p:spPr bwMode="auto">
            <a:xfrm>
              <a:off x="5433439" y="2598047"/>
              <a:ext cx="73152" cy="73152"/>
            </a:xfrm>
            <a:prstGeom prst="ellipse">
              <a:avLst/>
            </a:prstGeom>
            <a:solidFill>
              <a:srgbClr val="0000FF"/>
            </a:solidFill>
            <a:ln w="12700" cap="flat" cmpd="sng" algn="ctr">
              <a:solidFill>
                <a:srgbClr val="0000FF"/>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63" name="Oval 62"/>
            <p:cNvSpPr>
              <a:spLocks noChangeAspect="1"/>
            </p:cNvSpPr>
            <p:nvPr/>
          </p:nvSpPr>
          <p:spPr bwMode="auto">
            <a:xfrm>
              <a:off x="5128639" y="1985399"/>
              <a:ext cx="73152" cy="73152"/>
            </a:xfrm>
            <a:prstGeom prst="ellipse">
              <a:avLst/>
            </a:prstGeom>
            <a:solidFill>
              <a:srgbClr val="0000FF"/>
            </a:solidFill>
            <a:ln w="12700" cap="flat" cmpd="sng" algn="ctr">
              <a:solidFill>
                <a:srgbClr val="0000FF"/>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0000FF"/>
                </a:solidFill>
                <a:effectLst/>
                <a:latin typeface="Arial" pitchFamily="-110" charset="0"/>
              </a:endParaRPr>
            </a:p>
          </p:txBody>
        </p:sp>
        <p:sp>
          <p:nvSpPr>
            <p:cNvPr id="64" name="Oval 63"/>
            <p:cNvSpPr>
              <a:spLocks noChangeAspect="1"/>
            </p:cNvSpPr>
            <p:nvPr/>
          </p:nvSpPr>
          <p:spPr bwMode="auto">
            <a:xfrm>
              <a:off x="6003415" y="1756799"/>
              <a:ext cx="73152" cy="73152"/>
            </a:xfrm>
            <a:prstGeom prst="ellipse">
              <a:avLst/>
            </a:prstGeom>
            <a:solidFill>
              <a:srgbClr val="FF0000"/>
            </a:solidFill>
            <a:ln w="12700" cap="flat" cmpd="sng" algn="ctr">
              <a:solidFill>
                <a:srgbClr val="FF0000"/>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65" name="Oval 64"/>
            <p:cNvSpPr>
              <a:spLocks noChangeAspect="1"/>
            </p:cNvSpPr>
            <p:nvPr/>
          </p:nvSpPr>
          <p:spPr bwMode="auto">
            <a:xfrm>
              <a:off x="5433439" y="1680599"/>
              <a:ext cx="73152" cy="73152"/>
            </a:xfrm>
            <a:prstGeom prst="ellipse">
              <a:avLst/>
            </a:prstGeom>
            <a:solidFill>
              <a:srgbClr val="0000FF"/>
            </a:solidFill>
            <a:ln w="12700" cap="flat" cmpd="sng" algn="ctr">
              <a:solidFill>
                <a:srgbClr val="0000FF"/>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66" name="Oval 65"/>
            <p:cNvSpPr>
              <a:spLocks noChangeAspect="1"/>
            </p:cNvSpPr>
            <p:nvPr/>
          </p:nvSpPr>
          <p:spPr bwMode="auto">
            <a:xfrm>
              <a:off x="5698615" y="1985399"/>
              <a:ext cx="73152" cy="73152"/>
            </a:xfrm>
            <a:prstGeom prst="ellipse">
              <a:avLst/>
            </a:prstGeom>
            <a:solidFill>
              <a:srgbClr val="FF0000"/>
            </a:solidFill>
            <a:ln w="12700" cap="flat" cmpd="sng" algn="ctr">
              <a:solidFill>
                <a:srgbClr val="FF0000"/>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cxnSp>
          <p:nvCxnSpPr>
            <p:cNvPr id="68" name="Straight Connector 67"/>
            <p:cNvCxnSpPr>
              <a:stCxn id="65" idx="7"/>
              <a:endCxn id="63" idx="3"/>
            </p:cNvCxnSpPr>
            <p:nvPr/>
          </p:nvCxnSpPr>
          <p:spPr bwMode="auto">
            <a:xfrm flipH="1">
              <a:off x="5139352" y="1691312"/>
              <a:ext cx="356526" cy="356526"/>
            </a:xfrm>
            <a:prstGeom prst="line">
              <a:avLst/>
            </a:prstGeom>
            <a:solidFill>
              <a:schemeClr val="accent1"/>
            </a:solidFill>
            <a:ln w="12700" cap="flat" cmpd="sng" algn="ctr">
              <a:solidFill>
                <a:srgbClr val="0000FF"/>
              </a:solidFill>
              <a:prstDash val="solid"/>
              <a:round/>
              <a:headEnd type="none" w="sm" len="sm"/>
              <a:tailEnd type="none" w="sm" len="sm"/>
            </a:ln>
            <a:effectLst/>
          </p:spPr>
        </p:cxnSp>
        <p:cxnSp>
          <p:nvCxnSpPr>
            <p:cNvPr id="69" name="Straight Connector 68"/>
            <p:cNvCxnSpPr>
              <a:stCxn id="62" idx="4"/>
              <a:endCxn id="65" idx="0"/>
            </p:cNvCxnSpPr>
            <p:nvPr/>
          </p:nvCxnSpPr>
          <p:spPr bwMode="auto">
            <a:xfrm flipV="1">
              <a:off x="5470015" y="1680599"/>
              <a:ext cx="0" cy="990600"/>
            </a:xfrm>
            <a:prstGeom prst="line">
              <a:avLst/>
            </a:prstGeom>
            <a:solidFill>
              <a:schemeClr val="accent1"/>
            </a:solidFill>
            <a:ln w="12700" cap="flat" cmpd="sng" algn="ctr">
              <a:solidFill>
                <a:srgbClr val="0000FF"/>
              </a:solidFill>
              <a:prstDash val="solid"/>
              <a:round/>
              <a:headEnd type="none" w="sm" len="sm"/>
              <a:tailEnd type="none" w="sm" len="sm"/>
            </a:ln>
            <a:effectLst/>
          </p:spPr>
        </p:cxnSp>
        <p:cxnSp>
          <p:nvCxnSpPr>
            <p:cNvPr id="70" name="Straight Connector 69"/>
            <p:cNvCxnSpPr>
              <a:stCxn id="66" idx="3"/>
              <a:endCxn id="64" idx="7"/>
            </p:cNvCxnSpPr>
            <p:nvPr/>
          </p:nvCxnSpPr>
          <p:spPr bwMode="auto">
            <a:xfrm flipV="1">
              <a:off x="5709328" y="1767512"/>
              <a:ext cx="356526" cy="280326"/>
            </a:xfrm>
            <a:prstGeom prst="line">
              <a:avLst/>
            </a:prstGeom>
            <a:solidFill>
              <a:schemeClr val="accent1"/>
            </a:solidFill>
            <a:ln w="12700" cap="flat" cmpd="sng" algn="ctr">
              <a:solidFill>
                <a:srgbClr val="FF0000"/>
              </a:solidFill>
              <a:prstDash val="solid"/>
              <a:round/>
              <a:headEnd type="none" w="sm" len="sm"/>
              <a:tailEnd type="none" w="sm" len="sm"/>
            </a:ln>
            <a:effectLst/>
          </p:spPr>
        </p:cxnSp>
        <p:cxnSp>
          <p:nvCxnSpPr>
            <p:cNvPr id="71" name="Straight Connector 70"/>
            <p:cNvCxnSpPr>
              <a:stCxn id="72" idx="4"/>
              <a:endCxn id="66" idx="0"/>
            </p:cNvCxnSpPr>
            <p:nvPr/>
          </p:nvCxnSpPr>
          <p:spPr bwMode="auto">
            <a:xfrm flipH="1" flipV="1">
              <a:off x="5735191" y="1985399"/>
              <a:ext cx="79248" cy="457200"/>
            </a:xfrm>
            <a:prstGeom prst="line">
              <a:avLst/>
            </a:prstGeom>
            <a:solidFill>
              <a:schemeClr val="accent1"/>
            </a:solidFill>
            <a:ln w="12700" cap="flat" cmpd="sng" algn="ctr">
              <a:solidFill>
                <a:srgbClr val="FF0000"/>
              </a:solidFill>
              <a:prstDash val="solid"/>
              <a:round/>
              <a:headEnd type="none" w="sm" len="sm"/>
              <a:tailEnd type="none" w="sm" len="sm"/>
            </a:ln>
            <a:effectLst/>
          </p:spPr>
        </p:cxnSp>
        <p:sp>
          <p:nvSpPr>
            <p:cNvPr id="72" name="Oval 71"/>
            <p:cNvSpPr>
              <a:spLocks noChangeAspect="1"/>
            </p:cNvSpPr>
            <p:nvPr/>
          </p:nvSpPr>
          <p:spPr bwMode="auto">
            <a:xfrm>
              <a:off x="5777863" y="2369447"/>
              <a:ext cx="73152" cy="73152"/>
            </a:xfrm>
            <a:prstGeom prst="ellipse">
              <a:avLst/>
            </a:prstGeom>
            <a:solidFill>
              <a:srgbClr val="FF0000"/>
            </a:solidFill>
            <a:ln w="12700" cap="flat" cmpd="sng" algn="ctr">
              <a:solidFill>
                <a:srgbClr val="FF0000"/>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grpSp>
      <p:cxnSp>
        <p:nvCxnSpPr>
          <p:cNvPr id="74" name="Straight Connector 73"/>
          <p:cNvCxnSpPr>
            <a:stCxn id="80" idx="1"/>
            <a:endCxn id="87" idx="4"/>
          </p:cNvCxnSpPr>
          <p:nvPr/>
        </p:nvCxnSpPr>
        <p:spPr bwMode="auto">
          <a:xfrm>
            <a:off x="7329073" y="1737326"/>
            <a:ext cx="370287" cy="751287"/>
          </a:xfrm>
          <a:prstGeom prst="line">
            <a:avLst/>
          </a:prstGeom>
          <a:solidFill>
            <a:schemeClr val="accent1"/>
          </a:solidFill>
          <a:ln w="12700" cap="flat" cmpd="sng" algn="ctr">
            <a:solidFill>
              <a:srgbClr val="0000FF"/>
            </a:solidFill>
            <a:prstDash val="solid"/>
            <a:round/>
            <a:headEnd type="none" w="sm" len="sm"/>
            <a:tailEnd type="none" w="sm" len="sm"/>
          </a:ln>
          <a:effectLst/>
        </p:spPr>
      </p:cxnSp>
      <p:cxnSp>
        <p:nvCxnSpPr>
          <p:cNvPr id="75" name="Straight Connector 74"/>
          <p:cNvCxnSpPr>
            <a:stCxn id="77" idx="5"/>
            <a:endCxn id="78" idx="1"/>
          </p:cNvCxnSpPr>
          <p:nvPr/>
        </p:nvCxnSpPr>
        <p:spPr bwMode="auto">
          <a:xfrm flipH="1" flipV="1">
            <a:off x="7024273" y="2042126"/>
            <a:ext cx="356526" cy="664374"/>
          </a:xfrm>
          <a:prstGeom prst="line">
            <a:avLst/>
          </a:prstGeom>
          <a:solidFill>
            <a:schemeClr val="accent1"/>
          </a:solidFill>
          <a:ln w="12700" cap="flat" cmpd="sng" algn="ctr">
            <a:solidFill>
              <a:srgbClr val="0000FF"/>
            </a:solidFill>
            <a:prstDash val="solid"/>
            <a:round/>
            <a:headEnd type="none" w="sm" len="sm"/>
            <a:tailEnd type="none" w="sm" len="sm"/>
          </a:ln>
          <a:effectLst/>
        </p:spPr>
      </p:cxnSp>
      <p:cxnSp>
        <p:nvCxnSpPr>
          <p:cNvPr id="76" name="Straight Connector 75"/>
          <p:cNvCxnSpPr>
            <a:stCxn id="80" idx="2"/>
            <a:endCxn id="79" idx="6"/>
          </p:cNvCxnSpPr>
          <p:nvPr/>
        </p:nvCxnSpPr>
        <p:spPr bwMode="auto">
          <a:xfrm>
            <a:off x="7318360" y="1763189"/>
            <a:ext cx="643128" cy="76200"/>
          </a:xfrm>
          <a:prstGeom prst="line">
            <a:avLst/>
          </a:prstGeom>
          <a:solidFill>
            <a:schemeClr val="accent1"/>
          </a:solidFill>
          <a:ln w="12700" cap="flat" cmpd="sng" algn="ctr">
            <a:solidFill>
              <a:srgbClr val="FF0000"/>
            </a:solidFill>
            <a:prstDash val="solid"/>
            <a:round/>
            <a:headEnd type="none" w="sm" len="sm"/>
            <a:tailEnd type="none" w="sm" len="sm"/>
          </a:ln>
          <a:effectLst/>
        </p:spPr>
      </p:cxnSp>
      <p:sp>
        <p:nvSpPr>
          <p:cNvPr id="77" name="Oval 76"/>
          <p:cNvSpPr>
            <a:spLocks noChangeAspect="1"/>
          </p:cNvSpPr>
          <p:nvPr/>
        </p:nvSpPr>
        <p:spPr bwMode="auto">
          <a:xfrm>
            <a:off x="7318360" y="2644061"/>
            <a:ext cx="73152" cy="73152"/>
          </a:xfrm>
          <a:prstGeom prst="ellipse">
            <a:avLst/>
          </a:prstGeom>
          <a:solidFill>
            <a:srgbClr val="0000FF"/>
          </a:solidFill>
          <a:ln w="12700" cap="flat" cmpd="sng" algn="ctr">
            <a:solidFill>
              <a:srgbClr val="0000FF"/>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78" name="Oval 77"/>
          <p:cNvSpPr>
            <a:spLocks noChangeAspect="1"/>
          </p:cNvSpPr>
          <p:nvPr/>
        </p:nvSpPr>
        <p:spPr bwMode="auto">
          <a:xfrm>
            <a:off x="7013560" y="2031413"/>
            <a:ext cx="73152" cy="73152"/>
          </a:xfrm>
          <a:prstGeom prst="ellipse">
            <a:avLst/>
          </a:prstGeom>
          <a:solidFill>
            <a:srgbClr val="0000FF"/>
          </a:solidFill>
          <a:ln w="12700" cap="flat" cmpd="sng" algn="ctr">
            <a:solidFill>
              <a:srgbClr val="0000FF"/>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79" name="Oval 78"/>
          <p:cNvSpPr>
            <a:spLocks noChangeAspect="1"/>
          </p:cNvSpPr>
          <p:nvPr/>
        </p:nvSpPr>
        <p:spPr bwMode="auto">
          <a:xfrm>
            <a:off x="7888336" y="1802813"/>
            <a:ext cx="73152" cy="73152"/>
          </a:xfrm>
          <a:prstGeom prst="ellipse">
            <a:avLst/>
          </a:prstGeom>
          <a:solidFill>
            <a:srgbClr val="FF0000"/>
          </a:solidFill>
          <a:ln w="12700" cap="flat" cmpd="sng" algn="ctr">
            <a:solidFill>
              <a:srgbClr val="FF0000"/>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0" name="Oval 79"/>
          <p:cNvSpPr>
            <a:spLocks noChangeAspect="1"/>
          </p:cNvSpPr>
          <p:nvPr/>
        </p:nvSpPr>
        <p:spPr bwMode="auto">
          <a:xfrm>
            <a:off x="7318360" y="1726613"/>
            <a:ext cx="73152" cy="73152"/>
          </a:xfrm>
          <a:prstGeom prst="ellipse">
            <a:avLst/>
          </a:prstGeom>
          <a:solidFill>
            <a:srgbClr val="0000FF"/>
          </a:solidFill>
          <a:ln w="12700" cap="flat" cmpd="sng" algn="ctr">
            <a:solidFill>
              <a:srgbClr val="0000FF"/>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81" name="Oval 80"/>
          <p:cNvSpPr>
            <a:spLocks noChangeAspect="1"/>
          </p:cNvSpPr>
          <p:nvPr/>
        </p:nvSpPr>
        <p:spPr bwMode="auto">
          <a:xfrm>
            <a:off x="7673497" y="2045174"/>
            <a:ext cx="73152" cy="73152"/>
          </a:xfrm>
          <a:prstGeom prst="ellipse">
            <a:avLst/>
          </a:prstGeom>
          <a:solidFill>
            <a:srgbClr val="FF0000"/>
          </a:solidFill>
          <a:ln w="12700" cap="flat" cmpd="sng" algn="ctr">
            <a:solidFill>
              <a:srgbClr val="FF0000"/>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cxnSp>
        <p:nvCxnSpPr>
          <p:cNvPr id="83" name="Straight Connector 82"/>
          <p:cNvCxnSpPr>
            <a:stCxn id="80" idx="7"/>
            <a:endCxn id="78" idx="3"/>
          </p:cNvCxnSpPr>
          <p:nvPr/>
        </p:nvCxnSpPr>
        <p:spPr bwMode="auto">
          <a:xfrm flipH="1">
            <a:off x="7024273" y="1737326"/>
            <a:ext cx="356526" cy="356526"/>
          </a:xfrm>
          <a:prstGeom prst="line">
            <a:avLst/>
          </a:prstGeom>
          <a:solidFill>
            <a:schemeClr val="accent1"/>
          </a:solidFill>
          <a:ln w="12700" cap="flat" cmpd="sng" algn="ctr">
            <a:solidFill>
              <a:srgbClr val="0000FF"/>
            </a:solidFill>
            <a:prstDash val="solid"/>
            <a:round/>
            <a:headEnd type="none" w="sm" len="sm"/>
            <a:tailEnd type="none" w="sm" len="sm"/>
          </a:ln>
          <a:effectLst/>
        </p:spPr>
      </p:cxnSp>
      <p:cxnSp>
        <p:nvCxnSpPr>
          <p:cNvPr id="84" name="Straight Connector 83"/>
          <p:cNvCxnSpPr>
            <a:stCxn id="77" idx="4"/>
            <a:endCxn id="80" idx="0"/>
          </p:cNvCxnSpPr>
          <p:nvPr/>
        </p:nvCxnSpPr>
        <p:spPr bwMode="auto">
          <a:xfrm flipV="1">
            <a:off x="7354936" y="1726613"/>
            <a:ext cx="0" cy="990600"/>
          </a:xfrm>
          <a:prstGeom prst="line">
            <a:avLst/>
          </a:prstGeom>
          <a:solidFill>
            <a:schemeClr val="accent1"/>
          </a:solidFill>
          <a:ln w="12700" cap="flat" cmpd="sng" algn="ctr">
            <a:solidFill>
              <a:srgbClr val="0000FF"/>
            </a:solidFill>
            <a:prstDash val="solid"/>
            <a:round/>
            <a:headEnd type="none" w="sm" len="sm"/>
            <a:tailEnd type="none" w="sm" len="sm"/>
          </a:ln>
          <a:effectLst/>
        </p:spPr>
      </p:cxnSp>
      <p:cxnSp>
        <p:nvCxnSpPr>
          <p:cNvPr id="85" name="Straight Connector 84"/>
          <p:cNvCxnSpPr>
            <a:stCxn id="81" idx="3"/>
            <a:endCxn id="79" idx="7"/>
          </p:cNvCxnSpPr>
          <p:nvPr/>
        </p:nvCxnSpPr>
        <p:spPr bwMode="auto">
          <a:xfrm flipV="1">
            <a:off x="7684210" y="1813526"/>
            <a:ext cx="266565" cy="294087"/>
          </a:xfrm>
          <a:prstGeom prst="line">
            <a:avLst/>
          </a:prstGeom>
          <a:solidFill>
            <a:schemeClr val="accent1"/>
          </a:solidFill>
          <a:ln w="12700" cap="flat" cmpd="sng" algn="ctr">
            <a:solidFill>
              <a:srgbClr val="FF0000"/>
            </a:solidFill>
            <a:prstDash val="solid"/>
            <a:round/>
            <a:headEnd type="none" w="sm" len="sm"/>
            <a:tailEnd type="none" w="sm" len="sm"/>
          </a:ln>
          <a:effectLst/>
        </p:spPr>
      </p:cxnSp>
      <p:cxnSp>
        <p:nvCxnSpPr>
          <p:cNvPr id="86" name="Straight Connector 85"/>
          <p:cNvCxnSpPr>
            <a:stCxn id="87" idx="4"/>
            <a:endCxn id="81" idx="0"/>
          </p:cNvCxnSpPr>
          <p:nvPr/>
        </p:nvCxnSpPr>
        <p:spPr bwMode="auto">
          <a:xfrm flipV="1">
            <a:off x="7699360" y="2045174"/>
            <a:ext cx="10713" cy="443439"/>
          </a:xfrm>
          <a:prstGeom prst="line">
            <a:avLst/>
          </a:prstGeom>
          <a:solidFill>
            <a:schemeClr val="accent1"/>
          </a:solidFill>
          <a:ln w="12700" cap="flat" cmpd="sng" algn="ctr">
            <a:solidFill>
              <a:srgbClr val="FF0000"/>
            </a:solidFill>
            <a:prstDash val="solid"/>
            <a:round/>
            <a:headEnd type="none" w="sm" len="sm"/>
            <a:tailEnd type="none" w="sm" len="sm"/>
          </a:ln>
          <a:effectLst/>
        </p:spPr>
      </p:cxnSp>
      <p:cxnSp>
        <p:nvCxnSpPr>
          <p:cNvPr id="88" name="Straight Connector 87"/>
          <p:cNvCxnSpPr>
            <a:stCxn id="79" idx="7"/>
            <a:endCxn id="87" idx="4"/>
          </p:cNvCxnSpPr>
          <p:nvPr/>
        </p:nvCxnSpPr>
        <p:spPr bwMode="auto">
          <a:xfrm flipH="1">
            <a:off x="7699360" y="1813526"/>
            <a:ext cx="251415" cy="675087"/>
          </a:xfrm>
          <a:prstGeom prst="line">
            <a:avLst/>
          </a:prstGeom>
          <a:solidFill>
            <a:schemeClr val="accent1"/>
          </a:solidFill>
          <a:ln w="12700" cap="flat" cmpd="sng" algn="ctr">
            <a:solidFill>
              <a:srgbClr val="FF0000"/>
            </a:solidFill>
            <a:prstDash val="solid"/>
            <a:round/>
            <a:headEnd type="none" w="sm" len="sm"/>
            <a:tailEnd type="none" w="sm" len="sm"/>
          </a:ln>
          <a:effectLst/>
        </p:spPr>
      </p:cxnSp>
      <p:cxnSp>
        <p:nvCxnSpPr>
          <p:cNvPr id="89" name="Straight Connector 88"/>
          <p:cNvCxnSpPr>
            <a:stCxn id="77" idx="3"/>
            <a:endCxn id="87" idx="7"/>
          </p:cNvCxnSpPr>
          <p:nvPr/>
        </p:nvCxnSpPr>
        <p:spPr bwMode="auto">
          <a:xfrm flipV="1">
            <a:off x="7329073" y="2426174"/>
            <a:ext cx="396150" cy="280326"/>
          </a:xfrm>
          <a:prstGeom prst="line">
            <a:avLst/>
          </a:prstGeom>
          <a:solidFill>
            <a:schemeClr val="accent1"/>
          </a:solidFill>
          <a:ln w="12700" cap="flat" cmpd="sng" algn="ctr">
            <a:solidFill>
              <a:srgbClr val="0000FF"/>
            </a:solidFill>
            <a:prstDash val="solid"/>
            <a:round/>
            <a:headEnd type="none" w="sm" len="sm"/>
            <a:tailEnd type="none" w="sm" len="sm"/>
          </a:ln>
          <a:effectLst/>
        </p:spPr>
      </p:cxnSp>
      <p:sp>
        <p:nvSpPr>
          <p:cNvPr id="87" name="Oval 86"/>
          <p:cNvSpPr>
            <a:spLocks noChangeAspect="1"/>
          </p:cNvSpPr>
          <p:nvPr/>
        </p:nvSpPr>
        <p:spPr bwMode="auto">
          <a:xfrm>
            <a:off x="7662784" y="2415461"/>
            <a:ext cx="73152" cy="73152"/>
          </a:xfrm>
          <a:prstGeom prst="ellipse">
            <a:avLst/>
          </a:prstGeom>
          <a:solidFill>
            <a:srgbClr val="FF0000"/>
          </a:solidFill>
          <a:ln w="12700" cap="flat" cmpd="sng" algn="ctr">
            <a:solidFill>
              <a:srgbClr val="FF0000"/>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91" name="TextBox 90"/>
          <p:cNvSpPr txBox="1"/>
          <p:nvPr/>
        </p:nvSpPr>
        <p:spPr>
          <a:xfrm>
            <a:off x="4919110" y="2753380"/>
            <a:ext cx="1150872" cy="523220"/>
          </a:xfrm>
          <a:prstGeom prst="rect">
            <a:avLst/>
          </a:prstGeom>
          <a:noFill/>
        </p:spPr>
        <p:txBody>
          <a:bodyPr wrap="none" rtlCol="0">
            <a:spAutoFit/>
          </a:bodyPr>
          <a:lstStyle/>
          <a:p>
            <a:pPr algn="ctr"/>
            <a:r>
              <a:rPr lang="en-US" sz="1400" dirty="0" smtClean="0"/>
              <a:t>G</a:t>
            </a:r>
            <a:r>
              <a:rPr lang="en-US" sz="1400" baseline="-25000" dirty="0" smtClean="0"/>
              <a:t>1</a:t>
            </a:r>
            <a:r>
              <a:rPr lang="en-US" sz="1400" dirty="0" smtClean="0"/>
              <a:t>’=(V</a:t>
            </a:r>
            <a:r>
              <a:rPr lang="en-US" sz="1400" baseline="-25000" dirty="0" smtClean="0"/>
              <a:t>1</a:t>
            </a:r>
            <a:r>
              <a:rPr lang="en-US" sz="1400" dirty="0" smtClean="0"/>
              <a:t>,E</a:t>
            </a:r>
            <a:r>
              <a:rPr lang="en-US" sz="1400" baseline="-25000" dirty="0" smtClean="0"/>
              <a:t>1</a:t>
            </a:r>
            <a:r>
              <a:rPr lang="en-US" sz="1400" dirty="0" smtClean="0"/>
              <a:t>’)</a:t>
            </a:r>
          </a:p>
          <a:p>
            <a:pPr algn="ctr"/>
            <a:r>
              <a:rPr lang="en-US" sz="1400" dirty="0" smtClean="0"/>
              <a:t>G</a:t>
            </a:r>
            <a:r>
              <a:rPr lang="en-US" sz="1400" baseline="-25000" dirty="0" smtClean="0"/>
              <a:t>2</a:t>
            </a:r>
            <a:r>
              <a:rPr lang="en-US" sz="1400" dirty="0" smtClean="0"/>
              <a:t>’</a:t>
            </a:r>
            <a:r>
              <a:rPr lang="en-US" sz="1400" dirty="0"/>
              <a:t>=(</a:t>
            </a:r>
            <a:r>
              <a:rPr lang="en-US" sz="1400" dirty="0" smtClean="0"/>
              <a:t>V</a:t>
            </a:r>
            <a:r>
              <a:rPr lang="en-US" sz="1400" baseline="-25000" dirty="0" smtClean="0"/>
              <a:t>2</a:t>
            </a:r>
            <a:r>
              <a:rPr lang="en-US" sz="1400" dirty="0" smtClean="0"/>
              <a:t>,E</a:t>
            </a:r>
            <a:r>
              <a:rPr lang="en-US" sz="1400" baseline="-25000" dirty="0" smtClean="0"/>
              <a:t>2</a:t>
            </a:r>
            <a:r>
              <a:rPr lang="en-US" sz="1400" dirty="0" smtClean="0"/>
              <a:t>’)</a:t>
            </a:r>
            <a:endParaRPr lang="en-US" sz="1400" dirty="0"/>
          </a:p>
        </p:txBody>
      </p:sp>
      <p:sp>
        <p:nvSpPr>
          <p:cNvPr id="92" name="TextBox 91"/>
          <p:cNvSpPr txBox="1"/>
          <p:nvPr/>
        </p:nvSpPr>
        <p:spPr>
          <a:xfrm>
            <a:off x="6021223" y="2392700"/>
            <a:ext cx="997313" cy="400110"/>
          </a:xfrm>
          <a:prstGeom prst="rect">
            <a:avLst/>
          </a:prstGeom>
          <a:noFill/>
        </p:spPr>
        <p:txBody>
          <a:bodyPr wrap="none" rtlCol="0">
            <a:spAutoFit/>
          </a:bodyPr>
          <a:lstStyle/>
          <a:p>
            <a:r>
              <a:rPr lang="en-US" sz="1000" dirty="0" smtClean="0"/>
              <a:t>Apply partition </a:t>
            </a:r>
          </a:p>
          <a:p>
            <a:r>
              <a:rPr lang="en-US" sz="1000" dirty="0"/>
              <a:t>t</a:t>
            </a:r>
            <a:r>
              <a:rPr lang="en-US" sz="1000" dirty="0" smtClean="0"/>
              <a:t>o G</a:t>
            </a:r>
            <a:endParaRPr lang="en-US" sz="1000" dirty="0"/>
          </a:p>
        </p:txBody>
      </p:sp>
      <p:sp>
        <p:nvSpPr>
          <p:cNvPr id="93" name="Text Box 4"/>
          <p:cNvSpPr txBox="1">
            <a:spLocks noChangeArrowheads="1"/>
          </p:cNvSpPr>
          <p:nvPr/>
        </p:nvSpPr>
        <p:spPr bwMode="auto">
          <a:xfrm>
            <a:off x="989619" y="5841352"/>
            <a:ext cx="7246716" cy="369332"/>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spAutoFit/>
          </a:bodyPr>
          <a:lstStyle>
            <a:defPPr>
              <a:defRPr lang="en-US"/>
            </a:defPPr>
            <a:lvl1pPr marL="0" marR="0" indent="0" algn="ctr" defTabSz="914400" latinLnBrk="0">
              <a:lnSpc>
                <a:spcPct val="100000"/>
              </a:lnSpc>
              <a:buClrTx/>
              <a:buSzTx/>
              <a:buFontTx/>
              <a:buNone/>
              <a:tabLst/>
              <a:defRPr kumimoji="0" sz="2000" b="1" i="0" u="none" strike="noStrike" cap="none" normalizeH="0" baseline="0">
                <a:ln>
                  <a:noFill/>
                </a:ln>
                <a:effectLst/>
                <a:latin typeface="Arial" charset="0"/>
              </a:defRPr>
            </a:lvl1pPr>
          </a:lstStyle>
          <a:p>
            <a:r>
              <a:rPr lang="en-US" sz="1800" dirty="0" smtClean="0"/>
              <a:t>Idea: Partition sampled graph to reduce partitioning time</a:t>
            </a:r>
            <a:endParaRPr lang="en-US" sz="1800" dirty="0"/>
          </a:p>
        </p:txBody>
      </p:sp>
      <p:sp>
        <p:nvSpPr>
          <p:cNvPr id="94" name="TextBox 93"/>
          <p:cNvSpPr txBox="1"/>
          <p:nvPr/>
        </p:nvSpPr>
        <p:spPr>
          <a:xfrm>
            <a:off x="3295036" y="3061157"/>
            <a:ext cx="852930" cy="307777"/>
          </a:xfrm>
          <a:prstGeom prst="rect">
            <a:avLst/>
          </a:prstGeom>
          <a:noFill/>
        </p:spPr>
        <p:txBody>
          <a:bodyPr wrap="none" rtlCol="0">
            <a:spAutoFit/>
          </a:bodyPr>
          <a:lstStyle/>
          <a:p>
            <a:pPr algn="ctr"/>
            <a:r>
              <a:rPr lang="en-US" sz="1400" dirty="0" smtClean="0"/>
              <a:t>|E’|≈α|E|</a:t>
            </a:r>
            <a:endParaRPr lang="en-US" sz="1400" baseline="-25000" dirty="0" smtClean="0"/>
          </a:p>
        </p:txBody>
      </p:sp>
      <p:sp>
        <p:nvSpPr>
          <p:cNvPr id="5" name="TextBox 4"/>
          <p:cNvSpPr txBox="1"/>
          <p:nvPr/>
        </p:nvSpPr>
        <p:spPr>
          <a:xfrm>
            <a:off x="3909400" y="3352050"/>
            <a:ext cx="1134145" cy="276999"/>
          </a:xfrm>
          <a:prstGeom prst="rect">
            <a:avLst/>
          </a:prstGeom>
          <a:noFill/>
        </p:spPr>
        <p:txBody>
          <a:bodyPr wrap="none" rtlCol="0">
            <a:spAutoFit/>
          </a:bodyPr>
          <a:lstStyle/>
          <a:p>
            <a:r>
              <a:rPr lang="en-US" sz="1200" dirty="0" smtClean="0"/>
              <a:t>Sampling rate</a:t>
            </a:r>
            <a:endParaRPr lang="en-US" sz="1200" dirty="0"/>
          </a:p>
        </p:txBody>
      </p:sp>
      <p:cxnSp>
        <p:nvCxnSpPr>
          <p:cNvPr id="16" name="Straight Arrow Connector 15"/>
          <p:cNvCxnSpPr>
            <a:cxnSpLocks noChangeAspect="1"/>
          </p:cNvCxnSpPr>
          <p:nvPr/>
        </p:nvCxnSpPr>
        <p:spPr>
          <a:xfrm flipH="1" flipV="1">
            <a:off x="3797368" y="3307520"/>
            <a:ext cx="140865" cy="20116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511018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Partitioning + Sampling:  Partitioning Time</a:t>
            </a:r>
            <a:endParaRPr lang="en-US" sz="3200" dirty="0"/>
          </a:p>
        </p:txBody>
      </p:sp>
      <p:sp>
        <p:nvSpPr>
          <p:cNvPr id="5" name="TextBox 4"/>
          <p:cNvSpPr txBox="1"/>
          <p:nvPr/>
        </p:nvSpPr>
        <p:spPr>
          <a:xfrm>
            <a:off x="6044373" y="6543829"/>
            <a:ext cx="3099627" cy="246221"/>
          </a:xfrm>
          <a:prstGeom prst="rect">
            <a:avLst/>
          </a:prstGeom>
          <a:noFill/>
        </p:spPr>
        <p:txBody>
          <a:bodyPr wrap="none" rtlCol="0">
            <a:spAutoFit/>
          </a:bodyPr>
          <a:lstStyle/>
          <a:p>
            <a:r>
              <a:rPr lang="en-US" sz="1000" dirty="0" smtClean="0"/>
              <a:t>**The University of Florida Sparse Matrix Collection</a:t>
            </a:r>
            <a:endParaRPr lang="en-US" sz="1000" dirty="0"/>
          </a:p>
        </p:txBody>
      </p:sp>
      <p:sp>
        <p:nvSpPr>
          <p:cNvPr id="6"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21</a:t>
            </a:fld>
            <a:endParaRPr lang="en-US" dirty="0"/>
          </a:p>
        </p:txBody>
      </p:sp>
      <p:sp>
        <p:nvSpPr>
          <p:cNvPr id="8" name="Text Box 4"/>
          <p:cNvSpPr txBox="1">
            <a:spLocks noChangeArrowheads="1"/>
          </p:cNvSpPr>
          <p:nvPr/>
        </p:nvSpPr>
        <p:spPr bwMode="auto">
          <a:xfrm>
            <a:off x="1208201" y="5802868"/>
            <a:ext cx="6841386" cy="369332"/>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none" lIns="91440" tIns="45720" rIns="91440" bIns="45720" numCol="1" rtlCol="0" anchor="ctr" anchorCtr="0" compatLnSpc="1">
            <a:prstTxWarp prst="textNoShape">
              <a:avLst/>
            </a:prstTxWarp>
            <a:spAutoFit/>
          </a:bodyPr>
          <a:lstStyle>
            <a:defPPr>
              <a:defRPr lang="en-US"/>
            </a:defPPr>
            <a:lvl1pPr marL="0" marR="0" indent="0" algn="ctr" defTabSz="914400" latinLnBrk="0">
              <a:lnSpc>
                <a:spcPct val="100000"/>
              </a:lnSpc>
              <a:buClrTx/>
              <a:buSzTx/>
              <a:buFontTx/>
              <a:buNone/>
              <a:tabLst/>
              <a:defRPr kumimoji="0" sz="2000" b="1" i="0" u="none" strike="noStrike" cap="none" normalizeH="0" baseline="0">
                <a:ln>
                  <a:noFill/>
                </a:ln>
                <a:effectLst/>
                <a:latin typeface="Arial" charset="0"/>
              </a:defRPr>
            </a:lvl1pPr>
          </a:lstStyle>
          <a:p>
            <a:r>
              <a:rPr lang="en-US" sz="1800" dirty="0" smtClean="0"/>
              <a:t>Edge sampling greatly reduces partitioning time (by up to 6x)</a:t>
            </a:r>
            <a:endParaRPr lang="en-US" sz="1800" dirty="0"/>
          </a:p>
        </p:txBody>
      </p:sp>
      <p:pic>
        <p:nvPicPr>
          <p:cNvPr id="10" name="Picture 9"/>
          <p:cNvPicPr>
            <a:picLocks noChangeAspect="1"/>
          </p:cNvPicPr>
          <p:nvPr/>
        </p:nvPicPr>
        <p:blipFill rotWithShape="1">
          <a:blip r:embed="rId2"/>
          <a:srcRect l="2781" t="9431" r="2728" b="3955"/>
          <a:stretch/>
        </p:blipFill>
        <p:spPr>
          <a:xfrm>
            <a:off x="810703" y="1110560"/>
            <a:ext cx="7041954" cy="4512176"/>
          </a:xfrm>
          <a:prstGeom prst="rect">
            <a:avLst/>
          </a:prstGeom>
        </p:spPr>
      </p:pic>
      <p:sp>
        <p:nvSpPr>
          <p:cNvPr id="9" name="TextBox 8"/>
          <p:cNvSpPr txBox="1"/>
          <p:nvPr/>
        </p:nvSpPr>
        <p:spPr>
          <a:xfrm>
            <a:off x="-61280" y="6153150"/>
            <a:ext cx="1561257" cy="307777"/>
          </a:xfrm>
          <a:prstGeom prst="rect">
            <a:avLst/>
          </a:prstGeom>
          <a:noFill/>
          <a:ln>
            <a:noFill/>
          </a:ln>
        </p:spPr>
        <p:txBody>
          <a:bodyPr wrap="none" rtlCol="0">
            <a:spAutoFit/>
          </a:bodyPr>
          <a:lstStyle/>
          <a:p>
            <a:pPr algn="ctr"/>
            <a:r>
              <a:rPr lang="en-US" sz="1400" b="1" dirty="0" smtClean="0"/>
              <a:t>NERSC Hopper*</a:t>
            </a:r>
            <a:endParaRPr lang="en-US" sz="1400" b="1" dirty="0"/>
          </a:p>
        </p:txBody>
      </p:sp>
      <p:sp>
        <p:nvSpPr>
          <p:cNvPr id="11" name="Rectangle 10"/>
          <p:cNvSpPr/>
          <p:nvPr/>
        </p:nvSpPr>
        <p:spPr>
          <a:xfrm>
            <a:off x="3613605" y="1434154"/>
            <a:ext cx="2389684" cy="307777"/>
          </a:xfrm>
          <a:prstGeom prst="rect">
            <a:avLst/>
          </a:prstGeom>
        </p:spPr>
        <p:txBody>
          <a:bodyPr wrap="none">
            <a:spAutoFit/>
          </a:bodyPr>
          <a:lstStyle/>
          <a:p>
            <a:r>
              <a:rPr lang="en-US" sz="1400" b="1" dirty="0" smtClean="0"/>
              <a:t>2D Cartesian </a:t>
            </a:r>
            <a:r>
              <a:rPr lang="en-US" sz="1400" b="1" dirty="0" err="1" smtClean="0"/>
              <a:t>Hypergraph</a:t>
            </a:r>
            <a:endParaRPr lang="en-US" sz="1400" b="1" dirty="0"/>
          </a:p>
        </p:txBody>
      </p:sp>
      <p:sp>
        <p:nvSpPr>
          <p:cNvPr id="14" name="TextBox 13"/>
          <p:cNvSpPr txBox="1"/>
          <p:nvPr/>
        </p:nvSpPr>
        <p:spPr>
          <a:xfrm>
            <a:off x="1583505" y="2341041"/>
            <a:ext cx="2519953" cy="738664"/>
          </a:xfrm>
          <a:prstGeom prst="rect">
            <a:avLst/>
          </a:prstGeom>
          <a:solidFill>
            <a:srgbClr val="FFFFFF"/>
          </a:solidFill>
          <a:ln>
            <a:solidFill>
              <a:schemeClr val="tx1"/>
            </a:solidFill>
          </a:ln>
        </p:spPr>
        <p:txBody>
          <a:bodyPr wrap="none" rtlCol="0">
            <a:spAutoFit/>
          </a:bodyPr>
          <a:lstStyle/>
          <a:p>
            <a:r>
              <a:rPr lang="en-US" sz="1400" b="1" u="sng" dirty="0"/>
              <a:t>h</a:t>
            </a:r>
            <a:r>
              <a:rPr lang="en-US" sz="1400" b="1" u="sng" dirty="0" smtClean="0"/>
              <a:t>ollywood-2009**:</a:t>
            </a:r>
          </a:p>
          <a:p>
            <a:r>
              <a:rPr lang="en-US" sz="1400" b="1" dirty="0" smtClean="0"/>
              <a:t>Actor network</a:t>
            </a:r>
          </a:p>
          <a:p>
            <a:r>
              <a:rPr lang="en-US" sz="1400" b="1" dirty="0" smtClean="0"/>
              <a:t>1.1 M vertices,</a:t>
            </a:r>
            <a:r>
              <a:rPr lang="en-US" sz="1400" b="1" dirty="0"/>
              <a:t> </a:t>
            </a:r>
            <a:r>
              <a:rPr lang="en-US" sz="1400" b="1" dirty="0" smtClean="0"/>
              <a:t>110 M edges</a:t>
            </a:r>
          </a:p>
        </p:txBody>
      </p:sp>
      <p:sp>
        <p:nvSpPr>
          <p:cNvPr id="15" name="Rectangle 14"/>
          <p:cNvSpPr/>
          <p:nvPr/>
        </p:nvSpPr>
        <p:spPr>
          <a:xfrm>
            <a:off x="102094" y="6529742"/>
            <a:ext cx="5334000" cy="338554"/>
          </a:xfrm>
          <a:prstGeom prst="rect">
            <a:avLst/>
          </a:prstGeom>
          <a:ln>
            <a:noFill/>
          </a:ln>
        </p:spPr>
        <p:txBody>
          <a:bodyPr wrap="square">
            <a:spAutoFit/>
          </a:bodyPr>
          <a:lstStyle/>
          <a:p>
            <a:r>
              <a:rPr lang="en-US" sz="800" dirty="0" smtClean="0"/>
              <a:t>* </a:t>
            </a:r>
            <a:r>
              <a:rPr lang="en-US" sz="800" dirty="0"/>
              <a:t>This research used resources of the National Energy Research Scientific Computing Center, which </a:t>
            </a:r>
            <a:r>
              <a:rPr lang="en-US" sz="800" dirty="0" smtClean="0"/>
              <a:t>is supported </a:t>
            </a:r>
            <a:r>
              <a:rPr lang="en-US" sz="800" dirty="0"/>
              <a:t>by the Office of Science of the U.S. Department of Energy under Contract No. DE-AC02-05CH11231.</a:t>
            </a:r>
          </a:p>
        </p:txBody>
      </p:sp>
    </p:spTree>
    <p:extLst>
      <p:ext uri="{BB962C8B-B14F-4D97-AF65-F5344CB8AC3E}">
        <p14:creationId xmlns:p14="http://schemas.microsoft.com/office/powerpoint/2010/main" val="59303136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Partitioning + Sampling: </a:t>
            </a:r>
            <a:r>
              <a:rPr lang="en-US" dirty="0" err="1" smtClean="0"/>
              <a:t>SpMV</a:t>
            </a:r>
            <a:r>
              <a:rPr lang="en-US" dirty="0" smtClean="0"/>
              <a:t> Time</a:t>
            </a:r>
            <a:endParaRPr lang="en-US" dirty="0"/>
          </a:p>
        </p:txBody>
      </p:sp>
      <p:sp>
        <p:nvSpPr>
          <p:cNvPr id="7" name="TextBox 6"/>
          <p:cNvSpPr txBox="1"/>
          <p:nvPr/>
        </p:nvSpPr>
        <p:spPr>
          <a:xfrm>
            <a:off x="6044373" y="6557339"/>
            <a:ext cx="3099627" cy="246221"/>
          </a:xfrm>
          <a:prstGeom prst="rect">
            <a:avLst/>
          </a:prstGeom>
          <a:noFill/>
        </p:spPr>
        <p:txBody>
          <a:bodyPr wrap="none" rtlCol="0">
            <a:spAutoFit/>
          </a:bodyPr>
          <a:lstStyle/>
          <a:p>
            <a:r>
              <a:rPr lang="en-US" sz="1000" dirty="0" smtClean="0"/>
              <a:t>**The University of Florida Sparse Matrix Collection</a:t>
            </a:r>
            <a:endParaRPr lang="en-US" sz="1000" dirty="0"/>
          </a:p>
        </p:txBody>
      </p:sp>
      <p:sp>
        <p:nvSpPr>
          <p:cNvPr id="8"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22</a:t>
            </a:fld>
            <a:endParaRPr lang="en-US" dirty="0"/>
          </a:p>
        </p:txBody>
      </p:sp>
      <p:sp>
        <p:nvSpPr>
          <p:cNvPr id="10" name="Text Box 4"/>
          <p:cNvSpPr txBox="1">
            <a:spLocks noChangeArrowheads="1"/>
          </p:cNvSpPr>
          <p:nvPr/>
        </p:nvSpPr>
        <p:spPr bwMode="auto">
          <a:xfrm>
            <a:off x="1208164" y="5802868"/>
            <a:ext cx="6841499" cy="369332"/>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none" lIns="91440" tIns="45720" rIns="91440" bIns="45720" numCol="1" rtlCol="0" anchor="ctr" anchorCtr="0" compatLnSpc="1">
            <a:prstTxWarp prst="textNoShape">
              <a:avLst/>
            </a:prstTxWarp>
            <a:spAutoFit/>
          </a:bodyPr>
          <a:lstStyle>
            <a:defPPr>
              <a:defRPr lang="en-US"/>
            </a:defPPr>
            <a:lvl1pPr marL="0" marR="0" indent="0" algn="ctr" defTabSz="914400" latinLnBrk="0">
              <a:lnSpc>
                <a:spcPct val="100000"/>
              </a:lnSpc>
              <a:buClrTx/>
              <a:buSzTx/>
              <a:buFontTx/>
              <a:buNone/>
              <a:tabLst/>
              <a:defRPr kumimoji="0" sz="2000" b="1" i="0" u="none" strike="noStrike" cap="none" normalizeH="0" baseline="0">
                <a:ln>
                  <a:noFill/>
                </a:ln>
                <a:effectLst/>
                <a:latin typeface="Arial" charset="0"/>
              </a:defRPr>
            </a:lvl1pPr>
          </a:lstStyle>
          <a:p>
            <a:r>
              <a:rPr lang="en-US" sz="1800" dirty="0" smtClean="0"/>
              <a:t>Resulting </a:t>
            </a:r>
            <a:r>
              <a:rPr lang="en-US" sz="1800" dirty="0" err="1" smtClean="0"/>
              <a:t>SpMV</a:t>
            </a:r>
            <a:r>
              <a:rPr lang="en-US" sz="1800" dirty="0" smtClean="0"/>
              <a:t> time does not increase for modest sampling</a:t>
            </a:r>
            <a:endParaRPr lang="en-US" sz="1800" dirty="0"/>
          </a:p>
        </p:txBody>
      </p:sp>
      <p:pic>
        <p:nvPicPr>
          <p:cNvPr id="4" name="Picture 3"/>
          <p:cNvPicPr>
            <a:picLocks noChangeAspect="1"/>
          </p:cNvPicPr>
          <p:nvPr/>
        </p:nvPicPr>
        <p:blipFill rotWithShape="1">
          <a:blip r:embed="rId2"/>
          <a:srcRect l="2781" t="9723" r="2728" b="3953"/>
          <a:stretch/>
        </p:blipFill>
        <p:spPr>
          <a:xfrm>
            <a:off x="963685" y="1161858"/>
            <a:ext cx="6943019" cy="4433858"/>
          </a:xfrm>
          <a:prstGeom prst="rect">
            <a:avLst/>
          </a:prstGeom>
        </p:spPr>
      </p:pic>
      <p:sp>
        <p:nvSpPr>
          <p:cNvPr id="12" name="TextBox 11"/>
          <p:cNvSpPr txBox="1"/>
          <p:nvPr/>
        </p:nvSpPr>
        <p:spPr>
          <a:xfrm>
            <a:off x="164353" y="5272785"/>
            <a:ext cx="1561257" cy="307777"/>
          </a:xfrm>
          <a:prstGeom prst="rect">
            <a:avLst/>
          </a:prstGeom>
          <a:noFill/>
          <a:ln>
            <a:solidFill>
              <a:srgbClr val="FFFFFF"/>
            </a:solidFill>
          </a:ln>
        </p:spPr>
        <p:txBody>
          <a:bodyPr wrap="none" rtlCol="0">
            <a:spAutoFit/>
          </a:bodyPr>
          <a:lstStyle/>
          <a:p>
            <a:pPr algn="ctr"/>
            <a:r>
              <a:rPr lang="en-US" sz="1400" b="1" dirty="0" smtClean="0"/>
              <a:t>NERSC Hopper*</a:t>
            </a:r>
            <a:endParaRPr lang="en-US" sz="1400" b="1" dirty="0"/>
          </a:p>
        </p:txBody>
      </p:sp>
      <p:sp>
        <p:nvSpPr>
          <p:cNvPr id="13" name="Rectangle 12"/>
          <p:cNvSpPr/>
          <p:nvPr/>
        </p:nvSpPr>
        <p:spPr>
          <a:xfrm>
            <a:off x="3214074" y="1350141"/>
            <a:ext cx="2389684" cy="307777"/>
          </a:xfrm>
          <a:prstGeom prst="rect">
            <a:avLst/>
          </a:prstGeom>
        </p:spPr>
        <p:txBody>
          <a:bodyPr wrap="none">
            <a:spAutoFit/>
          </a:bodyPr>
          <a:lstStyle/>
          <a:p>
            <a:r>
              <a:rPr lang="en-US" sz="1400" b="1" dirty="0" smtClean="0"/>
              <a:t>2D Cartesian </a:t>
            </a:r>
            <a:r>
              <a:rPr lang="en-US" sz="1400" b="1" dirty="0" err="1" smtClean="0"/>
              <a:t>Hypergraph</a:t>
            </a:r>
            <a:endParaRPr lang="en-US" sz="1400" b="1" dirty="0"/>
          </a:p>
        </p:txBody>
      </p:sp>
      <p:sp>
        <p:nvSpPr>
          <p:cNvPr id="11" name="TextBox 10"/>
          <p:cNvSpPr txBox="1"/>
          <p:nvPr/>
        </p:nvSpPr>
        <p:spPr>
          <a:xfrm>
            <a:off x="1718625" y="2341041"/>
            <a:ext cx="2519953" cy="738664"/>
          </a:xfrm>
          <a:prstGeom prst="rect">
            <a:avLst/>
          </a:prstGeom>
          <a:solidFill>
            <a:srgbClr val="FFFFFF"/>
          </a:solidFill>
          <a:ln>
            <a:solidFill>
              <a:schemeClr val="tx1"/>
            </a:solidFill>
          </a:ln>
        </p:spPr>
        <p:txBody>
          <a:bodyPr wrap="none" rtlCol="0">
            <a:spAutoFit/>
          </a:bodyPr>
          <a:lstStyle/>
          <a:p>
            <a:r>
              <a:rPr lang="en-US" sz="1400" b="1" u="sng" dirty="0"/>
              <a:t>h</a:t>
            </a:r>
            <a:r>
              <a:rPr lang="en-US" sz="1400" b="1" u="sng" dirty="0" smtClean="0"/>
              <a:t>ollywood-2009**:</a:t>
            </a:r>
          </a:p>
          <a:p>
            <a:r>
              <a:rPr lang="en-US" sz="1400" b="1" dirty="0" smtClean="0"/>
              <a:t>Actor network</a:t>
            </a:r>
          </a:p>
          <a:p>
            <a:r>
              <a:rPr lang="en-US" sz="1400" b="1" dirty="0" smtClean="0"/>
              <a:t>1.1 M vertices,</a:t>
            </a:r>
            <a:r>
              <a:rPr lang="en-US" sz="1400" b="1" dirty="0"/>
              <a:t> </a:t>
            </a:r>
            <a:r>
              <a:rPr lang="en-US" sz="1400" b="1" dirty="0" smtClean="0"/>
              <a:t>110 M edges</a:t>
            </a:r>
          </a:p>
        </p:txBody>
      </p:sp>
      <p:sp>
        <p:nvSpPr>
          <p:cNvPr id="15" name="Rectangle 14"/>
          <p:cNvSpPr/>
          <p:nvPr/>
        </p:nvSpPr>
        <p:spPr>
          <a:xfrm>
            <a:off x="102094" y="6172200"/>
            <a:ext cx="8729868" cy="338554"/>
          </a:xfrm>
          <a:prstGeom prst="rect">
            <a:avLst/>
          </a:prstGeom>
          <a:ln>
            <a:noFill/>
          </a:ln>
        </p:spPr>
        <p:txBody>
          <a:bodyPr wrap="square">
            <a:spAutoFit/>
          </a:bodyPr>
          <a:lstStyle/>
          <a:p>
            <a:r>
              <a:rPr lang="en-US" sz="800" dirty="0" smtClean="0"/>
              <a:t>* </a:t>
            </a:r>
            <a:r>
              <a:rPr lang="en-US" sz="800" dirty="0"/>
              <a:t>This research used resources of the National Energy Research Scientific Computing Center, which </a:t>
            </a:r>
            <a:r>
              <a:rPr lang="en-US" sz="800" dirty="0" smtClean="0"/>
              <a:t>is supported </a:t>
            </a:r>
            <a:r>
              <a:rPr lang="en-US" sz="800" dirty="0"/>
              <a:t>by the Office of Science of the U.S. Department of Energy under Contract No. DE-AC02-05CH11231.</a:t>
            </a:r>
          </a:p>
        </p:txBody>
      </p:sp>
    </p:spTree>
    <p:extLst>
      <p:ext uri="{BB962C8B-B14F-4D97-AF65-F5344CB8AC3E}">
        <p14:creationId xmlns:p14="http://schemas.microsoft.com/office/powerpoint/2010/main" val="380187796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23</a:t>
            </a:fld>
            <a:endParaRPr lang="en-US" dirty="0"/>
          </a:p>
        </p:txBody>
      </p:sp>
      <p:sp>
        <p:nvSpPr>
          <p:cNvPr id="13" name="Rectangle 12"/>
          <p:cNvSpPr/>
          <p:nvPr/>
        </p:nvSpPr>
        <p:spPr>
          <a:xfrm>
            <a:off x="102094" y="6529742"/>
            <a:ext cx="5334000" cy="338554"/>
          </a:xfrm>
          <a:prstGeom prst="rect">
            <a:avLst/>
          </a:prstGeom>
          <a:ln>
            <a:noFill/>
          </a:ln>
        </p:spPr>
        <p:txBody>
          <a:bodyPr wrap="square">
            <a:spAutoFit/>
          </a:bodyPr>
          <a:lstStyle/>
          <a:p>
            <a:r>
              <a:rPr lang="en-US" sz="800" dirty="0" smtClean="0"/>
              <a:t>* </a:t>
            </a:r>
            <a:r>
              <a:rPr lang="en-US" sz="800" dirty="0"/>
              <a:t>This research used resources of the National Energy Research Scientific Computing Center, which </a:t>
            </a:r>
            <a:r>
              <a:rPr lang="en-US" sz="800" dirty="0" smtClean="0"/>
              <a:t>is supported </a:t>
            </a:r>
            <a:r>
              <a:rPr lang="en-US" sz="800" dirty="0"/>
              <a:t>by the Office of Science of the U.S. Department of Energy under Contract No. DE-AC02-05CH11231.</a:t>
            </a:r>
          </a:p>
        </p:txBody>
      </p:sp>
      <p:sp>
        <p:nvSpPr>
          <p:cNvPr id="3" name="Title 2"/>
          <p:cNvSpPr>
            <a:spLocks noGrp="1"/>
          </p:cNvSpPr>
          <p:nvPr>
            <p:ph type="title"/>
          </p:nvPr>
        </p:nvSpPr>
        <p:spPr>
          <a:xfrm>
            <a:off x="476261" y="0"/>
            <a:ext cx="8667739" cy="990600"/>
          </a:xfrm>
        </p:spPr>
        <p:txBody>
          <a:bodyPr/>
          <a:lstStyle/>
          <a:p>
            <a:r>
              <a:rPr lang="en-US" sz="2800" dirty="0" smtClean="0"/>
              <a:t>Challenge with Hypergraph</a:t>
            </a:r>
            <a:r>
              <a:rPr lang="en-US" sz="2800" dirty="0"/>
              <a:t> </a:t>
            </a:r>
            <a:r>
              <a:rPr lang="en-US" sz="2800" dirty="0" smtClean="0"/>
              <a:t>Partitioning Revisited</a:t>
            </a:r>
            <a:endParaRPr lang="en-US" sz="2800" dirty="0"/>
          </a:p>
        </p:txBody>
      </p:sp>
      <p:pic>
        <p:nvPicPr>
          <p:cNvPr id="17" name="Picture 16"/>
          <p:cNvPicPr>
            <a:picLocks noChangeAspect="1"/>
          </p:cNvPicPr>
          <p:nvPr/>
        </p:nvPicPr>
        <p:blipFill rotWithShape="1">
          <a:blip r:embed="rId3"/>
          <a:srcRect l="2781" t="3837" r="2728" b="3955"/>
          <a:stretch/>
        </p:blipFill>
        <p:spPr>
          <a:xfrm>
            <a:off x="1417320" y="1271016"/>
            <a:ext cx="6300216" cy="4297680"/>
          </a:xfrm>
          <a:prstGeom prst="rect">
            <a:avLst/>
          </a:prstGeom>
        </p:spPr>
      </p:pic>
      <p:cxnSp>
        <p:nvCxnSpPr>
          <p:cNvPr id="9" name="Straight Arrow Connector 8"/>
          <p:cNvCxnSpPr/>
          <p:nvPr/>
        </p:nvCxnSpPr>
        <p:spPr bwMode="auto">
          <a:xfrm flipH="1" flipV="1">
            <a:off x="7174522" y="1943100"/>
            <a:ext cx="304800" cy="381000"/>
          </a:xfrm>
          <a:prstGeom prst="straightConnector1">
            <a:avLst/>
          </a:prstGeom>
          <a:solidFill>
            <a:schemeClr val="accent1"/>
          </a:solidFill>
          <a:ln w="66675" cap="flat" cmpd="sng" algn="ctr">
            <a:solidFill>
              <a:schemeClr val="tx1"/>
            </a:solidFill>
            <a:prstDash val="solid"/>
            <a:round/>
            <a:headEnd type="none" w="sm" len="sm"/>
            <a:tailEnd type="triangle" w="med" len="sm"/>
          </a:ln>
          <a:effectLst/>
        </p:spPr>
      </p:cxnSp>
      <p:sp>
        <p:nvSpPr>
          <p:cNvPr id="5" name="TextBox 4"/>
          <p:cNvSpPr txBox="1"/>
          <p:nvPr/>
        </p:nvSpPr>
        <p:spPr>
          <a:xfrm>
            <a:off x="102094" y="4519636"/>
            <a:ext cx="1561257" cy="307777"/>
          </a:xfrm>
          <a:prstGeom prst="rect">
            <a:avLst/>
          </a:prstGeom>
          <a:noFill/>
        </p:spPr>
        <p:txBody>
          <a:bodyPr wrap="none" rtlCol="0">
            <a:spAutoFit/>
          </a:bodyPr>
          <a:lstStyle/>
          <a:p>
            <a:pPr algn="ctr"/>
            <a:r>
              <a:rPr lang="en-US" sz="1400" b="1" dirty="0" smtClean="0"/>
              <a:t>NERSC Hopper*</a:t>
            </a:r>
            <a:endParaRPr lang="en-US" sz="1400" b="1" dirty="0"/>
          </a:p>
        </p:txBody>
      </p:sp>
      <p:sp>
        <p:nvSpPr>
          <p:cNvPr id="7" name="TextBox 6"/>
          <p:cNvSpPr txBox="1"/>
          <p:nvPr/>
        </p:nvSpPr>
        <p:spPr>
          <a:xfrm>
            <a:off x="7334528" y="2324100"/>
            <a:ext cx="1586943" cy="307777"/>
          </a:xfrm>
          <a:prstGeom prst="rect">
            <a:avLst/>
          </a:prstGeom>
          <a:noFill/>
        </p:spPr>
        <p:txBody>
          <a:bodyPr wrap="none" rtlCol="0">
            <a:spAutoFit/>
          </a:bodyPr>
          <a:lstStyle/>
          <a:p>
            <a:pPr algn="ctr"/>
            <a:r>
              <a:rPr lang="en-US" sz="1400" b="1" dirty="0" smtClean="0"/>
              <a:t>~100,000 </a:t>
            </a:r>
            <a:r>
              <a:rPr lang="en-US" sz="1400" b="1" dirty="0" err="1" smtClean="0"/>
              <a:t>SpMVs</a:t>
            </a:r>
            <a:endParaRPr lang="en-US" sz="1400" b="1" dirty="0"/>
          </a:p>
        </p:txBody>
      </p:sp>
      <p:sp>
        <p:nvSpPr>
          <p:cNvPr id="18" name="TextBox 17"/>
          <p:cNvSpPr txBox="1"/>
          <p:nvPr/>
        </p:nvSpPr>
        <p:spPr>
          <a:xfrm>
            <a:off x="6627677" y="3125612"/>
            <a:ext cx="1487093" cy="307777"/>
          </a:xfrm>
          <a:prstGeom prst="rect">
            <a:avLst/>
          </a:prstGeom>
          <a:noFill/>
        </p:spPr>
        <p:txBody>
          <a:bodyPr wrap="none" rtlCol="0">
            <a:spAutoFit/>
          </a:bodyPr>
          <a:lstStyle/>
          <a:p>
            <a:pPr algn="ctr"/>
            <a:r>
              <a:rPr lang="en-US" sz="1400" b="1" dirty="0" smtClean="0"/>
              <a:t>~10,000 </a:t>
            </a:r>
            <a:r>
              <a:rPr lang="en-US" sz="1400" b="1" dirty="0" err="1" smtClean="0"/>
              <a:t>SpMVs</a:t>
            </a:r>
            <a:endParaRPr lang="en-US" sz="1400" b="1" dirty="0"/>
          </a:p>
        </p:txBody>
      </p:sp>
      <p:cxnSp>
        <p:nvCxnSpPr>
          <p:cNvPr id="19" name="Straight Arrow Connector 18"/>
          <p:cNvCxnSpPr/>
          <p:nvPr/>
        </p:nvCxnSpPr>
        <p:spPr bwMode="auto">
          <a:xfrm flipH="1" flipV="1">
            <a:off x="6360867" y="2786945"/>
            <a:ext cx="304800" cy="381000"/>
          </a:xfrm>
          <a:prstGeom prst="straightConnector1">
            <a:avLst/>
          </a:prstGeom>
          <a:solidFill>
            <a:schemeClr val="accent1"/>
          </a:solidFill>
          <a:ln w="66675" cap="flat" cmpd="sng" algn="ctr">
            <a:solidFill>
              <a:schemeClr val="tx1"/>
            </a:solidFill>
            <a:prstDash val="solid"/>
            <a:round/>
            <a:headEnd type="none" w="sm" len="sm"/>
            <a:tailEnd type="triangle" w="med" len="sm"/>
          </a:ln>
          <a:effectLst/>
        </p:spPr>
      </p:cxnSp>
      <p:sp>
        <p:nvSpPr>
          <p:cNvPr id="11" name="TextBox 10"/>
          <p:cNvSpPr txBox="1"/>
          <p:nvPr/>
        </p:nvSpPr>
        <p:spPr>
          <a:xfrm>
            <a:off x="2105378" y="3636736"/>
            <a:ext cx="1581332" cy="523220"/>
          </a:xfrm>
          <a:prstGeom prst="rect">
            <a:avLst/>
          </a:prstGeom>
          <a:solidFill>
            <a:srgbClr val="FFFFFF"/>
          </a:solidFill>
          <a:ln>
            <a:solidFill>
              <a:srgbClr val="000000"/>
            </a:solidFill>
          </a:ln>
        </p:spPr>
        <p:txBody>
          <a:bodyPr wrap="none" rtlCol="0">
            <a:spAutoFit/>
          </a:bodyPr>
          <a:lstStyle/>
          <a:p>
            <a:r>
              <a:rPr lang="en-US" sz="1400" b="1" dirty="0"/>
              <a:t>h</a:t>
            </a:r>
            <a:r>
              <a:rPr lang="en-US" sz="1400" b="1" dirty="0" smtClean="0"/>
              <a:t>ollywood-2009</a:t>
            </a:r>
          </a:p>
          <a:p>
            <a:r>
              <a:rPr lang="en-US" sz="1400" b="1" dirty="0" smtClean="0"/>
              <a:t>1024 cores</a:t>
            </a:r>
            <a:endParaRPr lang="en-US" sz="1400" b="1" dirty="0"/>
          </a:p>
        </p:txBody>
      </p:sp>
      <p:sp>
        <p:nvSpPr>
          <p:cNvPr id="20" name="Text Box 4"/>
          <p:cNvSpPr txBox="1">
            <a:spLocks noChangeArrowheads="1"/>
          </p:cNvSpPr>
          <p:nvPr/>
        </p:nvSpPr>
        <p:spPr bwMode="auto">
          <a:xfrm>
            <a:off x="1522467" y="5664369"/>
            <a:ext cx="6212909" cy="646331"/>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none" lIns="91440" tIns="45720" rIns="91440" bIns="45720" numCol="1" rtlCol="0" anchor="ctr" anchorCtr="0" compatLnSpc="1">
            <a:prstTxWarp prst="textNoShape">
              <a:avLst/>
            </a:prstTxWarp>
            <a:spAutoFit/>
          </a:bodyPr>
          <a:lstStyle>
            <a:defPPr>
              <a:defRPr lang="en-US"/>
            </a:defPPr>
            <a:lvl1pPr marL="0" marR="0" indent="0" algn="ctr" defTabSz="914400" latinLnBrk="0">
              <a:lnSpc>
                <a:spcPct val="100000"/>
              </a:lnSpc>
              <a:buClrTx/>
              <a:buSzTx/>
              <a:buFontTx/>
              <a:buNone/>
              <a:tabLst/>
              <a:defRPr kumimoji="0" sz="2000" b="1" i="0" u="none" strike="noStrike" cap="none" normalizeH="0" baseline="0">
                <a:ln>
                  <a:noFill/>
                </a:ln>
                <a:effectLst/>
                <a:latin typeface="Arial" charset="0"/>
              </a:defRPr>
            </a:lvl1pPr>
          </a:lstStyle>
          <a:p>
            <a:r>
              <a:rPr lang="en-US" sz="1800" dirty="0" smtClean="0"/>
              <a:t>Sampling reduces overhead of </a:t>
            </a:r>
            <a:r>
              <a:rPr lang="en-US" sz="1800" dirty="0" err="1" smtClean="0"/>
              <a:t>hypergraph</a:t>
            </a:r>
            <a:r>
              <a:rPr lang="en-US" sz="1800" dirty="0" smtClean="0"/>
              <a:t> partitioning</a:t>
            </a:r>
          </a:p>
          <a:p>
            <a:r>
              <a:rPr lang="en-US" sz="1800" dirty="0" smtClean="0"/>
              <a:t>(fewer </a:t>
            </a:r>
            <a:r>
              <a:rPr lang="en-US" sz="1800" dirty="0" err="1" smtClean="0"/>
              <a:t>SpMVs</a:t>
            </a:r>
            <a:r>
              <a:rPr lang="en-US" sz="1800" dirty="0" smtClean="0"/>
              <a:t> needed to amortize partitioning cost)</a:t>
            </a:r>
            <a:endParaRPr lang="en-US" sz="1800" dirty="0"/>
          </a:p>
        </p:txBody>
      </p:sp>
      <p:sp>
        <p:nvSpPr>
          <p:cNvPr id="15" name="Rectangle 14"/>
          <p:cNvSpPr/>
          <p:nvPr/>
        </p:nvSpPr>
        <p:spPr>
          <a:xfrm>
            <a:off x="2092549" y="1727281"/>
            <a:ext cx="4050483" cy="523220"/>
          </a:xfrm>
          <a:prstGeom prst="rect">
            <a:avLst/>
          </a:prstGeom>
        </p:spPr>
        <p:txBody>
          <a:bodyPr wrap="none">
            <a:spAutoFit/>
          </a:bodyPr>
          <a:lstStyle/>
          <a:p>
            <a:r>
              <a:rPr lang="en-US" sz="1400" b="1" dirty="0"/>
              <a:t>2DR = 2D </a:t>
            </a:r>
            <a:r>
              <a:rPr lang="en-US" sz="1400" b="1" dirty="0" smtClean="0"/>
              <a:t>Cartesian Random</a:t>
            </a:r>
          </a:p>
          <a:p>
            <a:r>
              <a:rPr lang="en-US" sz="1400" b="1" dirty="0" smtClean="0"/>
              <a:t>2DH = 2D Cartesian Hypergraph (</a:t>
            </a:r>
            <a:r>
              <a:rPr lang="en-US" sz="1400" b="1" dirty="0" err="1" smtClean="0"/>
              <a:t>Zoltan</a:t>
            </a:r>
            <a:r>
              <a:rPr lang="en-US" sz="1400" b="1" dirty="0" smtClean="0"/>
              <a:t> PHG)</a:t>
            </a:r>
            <a:endParaRPr lang="en-US" sz="1400" b="1" dirty="0"/>
          </a:p>
        </p:txBody>
      </p:sp>
      <p:sp>
        <p:nvSpPr>
          <p:cNvPr id="2" name="TextBox 1"/>
          <p:cNvSpPr txBox="1"/>
          <p:nvPr/>
        </p:nvSpPr>
        <p:spPr>
          <a:xfrm>
            <a:off x="4016983" y="4665414"/>
            <a:ext cx="1849885" cy="338554"/>
          </a:xfrm>
          <a:prstGeom prst="rect">
            <a:avLst/>
          </a:prstGeom>
          <a:noFill/>
        </p:spPr>
        <p:txBody>
          <a:bodyPr wrap="none" rtlCol="0">
            <a:spAutoFit/>
          </a:bodyPr>
          <a:lstStyle/>
          <a:p>
            <a:r>
              <a:rPr lang="en-US" sz="1600" dirty="0" smtClean="0"/>
              <a:t>Sampling rate: 0.1</a:t>
            </a:r>
            <a:endParaRPr lang="en-US" sz="1600" dirty="0"/>
          </a:p>
        </p:txBody>
      </p:sp>
    </p:spTree>
    <p:extLst>
      <p:ext uri="{BB962C8B-B14F-4D97-AF65-F5344CB8AC3E}">
        <p14:creationId xmlns:p14="http://schemas.microsoft.com/office/powerpoint/2010/main" val="3656152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683829" y="1293094"/>
            <a:ext cx="7979879" cy="4830616"/>
          </a:xfrm>
          <a:prstGeom prst="rect">
            <a:avLst/>
          </a:prstGeom>
          <a:ln>
            <a:noFill/>
          </a:ln>
        </p:spPr>
        <p:txBody>
          <a:bodyPr/>
          <a:lstStyle/>
          <a:p>
            <a:r>
              <a:rPr lang="en-US" dirty="0" smtClean="0"/>
              <a:t>Motivation:  Anomaly Detection in Very Large Graphs</a:t>
            </a:r>
            <a:endParaRPr lang="en-US" dirty="0" smtClean="0">
              <a:solidFill>
                <a:schemeClr val="tx1"/>
              </a:solidFill>
            </a:endParaRPr>
          </a:p>
          <a:p>
            <a:r>
              <a:rPr lang="en-US" dirty="0" smtClean="0"/>
              <a:t>Parallel </a:t>
            </a:r>
            <a:r>
              <a:rPr lang="en-US" dirty="0" err="1" smtClean="0"/>
              <a:t>Eigenanalysis</a:t>
            </a:r>
            <a:r>
              <a:rPr lang="en-US" dirty="0" smtClean="0"/>
              <a:t> Performance </a:t>
            </a:r>
            <a:r>
              <a:rPr lang="en-US" dirty="0" smtClean="0"/>
              <a:t>Challenges</a:t>
            </a:r>
          </a:p>
          <a:p>
            <a:r>
              <a:rPr lang="en-US" dirty="0" smtClean="0"/>
              <a:t>Partitioning: Dynamic Graphs and Sampling</a:t>
            </a:r>
          </a:p>
          <a:p>
            <a:r>
              <a:rPr lang="en-US" dirty="0"/>
              <a:t>Impact of Graph Structure on Parallel </a:t>
            </a:r>
            <a:r>
              <a:rPr lang="en-US" dirty="0" err="1"/>
              <a:t>SpMV</a:t>
            </a:r>
            <a:r>
              <a:rPr lang="en-US" dirty="0"/>
              <a:t> </a:t>
            </a:r>
            <a:r>
              <a:rPr lang="en-US" dirty="0" smtClean="0"/>
              <a:t>Performance</a:t>
            </a:r>
            <a:endParaRPr lang="en-US" dirty="0" smtClean="0"/>
          </a:p>
          <a:p>
            <a:r>
              <a:rPr lang="en-US" dirty="0" smtClean="0">
                <a:solidFill>
                  <a:srgbClr val="000000"/>
                </a:solidFill>
              </a:rPr>
              <a:t>Summary</a:t>
            </a:r>
          </a:p>
        </p:txBody>
      </p:sp>
      <p:sp>
        <p:nvSpPr>
          <p:cNvPr id="3" name="Title 2"/>
          <p:cNvSpPr>
            <a:spLocks noGrp="1"/>
          </p:cNvSpPr>
          <p:nvPr>
            <p:ph type="title"/>
          </p:nvPr>
        </p:nvSpPr>
        <p:spPr/>
        <p:txBody>
          <a:bodyPr/>
          <a:lstStyle/>
          <a:p>
            <a:r>
              <a:rPr lang="en-US" sz="3600" dirty="0" smtClean="0"/>
              <a:t>Outline</a:t>
            </a:r>
            <a:endParaRPr lang="en-US" sz="3600" dirty="0"/>
          </a:p>
        </p:txBody>
      </p:sp>
      <p:sp>
        <p:nvSpPr>
          <p:cNvPr id="5" name="Right Arrow 4"/>
          <p:cNvSpPr/>
          <p:nvPr/>
        </p:nvSpPr>
        <p:spPr>
          <a:xfrm>
            <a:off x="372998" y="2749329"/>
            <a:ext cx="355236" cy="195372"/>
          </a:xfrm>
          <a:prstGeom prst="rightArrow">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smtClean="0">
              <a:solidFill>
                <a:schemeClr val="tx1"/>
              </a:solidFill>
            </a:endParaRPr>
          </a:p>
        </p:txBody>
      </p:sp>
      <p:sp>
        <p:nvSpPr>
          <p:cNvPr id="6"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24</a:t>
            </a:fld>
            <a:endParaRPr lang="en-US" dirty="0"/>
          </a:p>
        </p:txBody>
      </p:sp>
    </p:spTree>
    <p:extLst>
      <p:ext uri="{BB962C8B-B14F-4D97-AF65-F5344CB8AC3E}">
        <p14:creationId xmlns:p14="http://schemas.microsoft.com/office/powerpoint/2010/main" val="482946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a:xfrm>
            <a:off x="179463" y="912934"/>
            <a:ext cx="8793701" cy="4847424"/>
          </a:xfrm>
        </p:spPr>
        <p:txBody>
          <a:bodyPr/>
          <a:lstStyle/>
          <a:p>
            <a:r>
              <a:rPr lang="en-US" dirty="0" smtClean="0"/>
              <a:t>Want to determine impact of both data and sampling method features on </a:t>
            </a:r>
            <a:r>
              <a:rPr lang="en-US" dirty="0" err="1" smtClean="0"/>
              <a:t>SpMV</a:t>
            </a:r>
            <a:r>
              <a:rPr lang="en-US" dirty="0" smtClean="0"/>
              <a:t> performance</a:t>
            </a:r>
          </a:p>
          <a:p>
            <a:r>
              <a:rPr lang="en-US" dirty="0" smtClean="0"/>
              <a:t>Use three graph models (2</a:t>
            </a:r>
            <a:r>
              <a:rPr lang="en-US" baseline="30000" dirty="0" smtClean="0"/>
              <a:t>20</a:t>
            </a:r>
            <a:r>
              <a:rPr lang="en-US" dirty="0" smtClean="0"/>
              <a:t> vertices, </a:t>
            </a:r>
            <a:r>
              <a:rPr lang="en-US" dirty="0" err="1" smtClean="0"/>
              <a:t>avg</a:t>
            </a:r>
            <a:r>
              <a:rPr lang="en-US" dirty="0" smtClean="0"/>
              <a:t> degree 32)</a:t>
            </a:r>
          </a:p>
          <a:p>
            <a:pPr lvl="1"/>
            <a:r>
              <a:rPr lang="en-US" dirty="0" err="1" smtClean="0"/>
              <a:t>Erdős</a:t>
            </a:r>
            <a:r>
              <a:rPr lang="en-US" dirty="0" smtClean="0"/>
              <a:t>–</a:t>
            </a:r>
            <a:r>
              <a:rPr lang="en-US" dirty="0" err="1" smtClean="0"/>
              <a:t>Rényi</a:t>
            </a:r>
            <a:r>
              <a:rPr lang="en-US" dirty="0" smtClean="0"/>
              <a:t>: neither community structure nor skewed degree distribution</a:t>
            </a:r>
          </a:p>
          <a:p>
            <a:pPr lvl="1"/>
            <a:r>
              <a:rPr lang="en-US" dirty="0" smtClean="0"/>
              <a:t>Chung–Lu: skewed degree distribution, no community structure</a:t>
            </a:r>
          </a:p>
          <a:p>
            <a:pPr lvl="2"/>
            <a:r>
              <a:rPr lang="en-US" dirty="0" smtClean="0"/>
              <a:t>Average degree distribution based on beta distribution</a:t>
            </a:r>
          </a:p>
          <a:p>
            <a:pPr lvl="1"/>
            <a:r>
              <a:rPr lang="en-US" dirty="0" smtClean="0"/>
              <a:t>Stochastic </a:t>
            </a:r>
            <a:r>
              <a:rPr lang="en-US" dirty="0" err="1" smtClean="0"/>
              <a:t>Blockmodel</a:t>
            </a:r>
            <a:r>
              <a:rPr lang="en-US" dirty="0" smtClean="0"/>
              <a:t>: community structure, no skewed degree distribution</a:t>
            </a:r>
          </a:p>
          <a:p>
            <a:pPr lvl="2"/>
            <a:r>
              <a:rPr lang="en-US" dirty="0" smtClean="0"/>
              <a:t>32 communities, internal connections 15 times more likely</a:t>
            </a:r>
          </a:p>
          <a:p>
            <a:r>
              <a:rPr lang="en-US" dirty="0" smtClean="0"/>
              <a:t>Also three sampling strategies</a:t>
            </a:r>
          </a:p>
          <a:p>
            <a:pPr lvl="1"/>
            <a:r>
              <a:rPr lang="en-US" dirty="0" smtClean="0"/>
              <a:t>Uniformly sample edges</a:t>
            </a:r>
          </a:p>
          <a:p>
            <a:pPr lvl="1"/>
            <a:r>
              <a:rPr lang="en-US" dirty="0" smtClean="0"/>
              <a:t>Sample edges based on degree (edges connected to high-degree vertices are more likely to be sampled)</a:t>
            </a:r>
          </a:p>
          <a:p>
            <a:pPr lvl="1"/>
            <a:r>
              <a:rPr lang="en-US" dirty="0" smtClean="0"/>
              <a:t>Sample edges based on inverse degree </a:t>
            </a:r>
            <a:r>
              <a:rPr lang="en-US" dirty="0"/>
              <a:t>(edges connected to high-degree vertices are </a:t>
            </a:r>
            <a:r>
              <a:rPr lang="en-US" dirty="0" smtClean="0"/>
              <a:t>less likely </a:t>
            </a:r>
            <a:r>
              <a:rPr lang="en-US" dirty="0"/>
              <a:t>to be </a:t>
            </a:r>
            <a:r>
              <a:rPr lang="en-US" dirty="0" smtClean="0"/>
              <a:t>sampled)</a:t>
            </a:r>
          </a:p>
        </p:txBody>
      </p:sp>
      <p:sp>
        <p:nvSpPr>
          <p:cNvPr id="4" name="Slide Number Placeholder 3"/>
          <p:cNvSpPr>
            <a:spLocks noGrp="1"/>
          </p:cNvSpPr>
          <p:nvPr>
            <p:ph type="sldNum" sz="quarter" idx="12"/>
          </p:nvPr>
        </p:nvSpPr>
        <p:spPr/>
        <p:txBody>
          <a:bodyPr/>
          <a:lstStyle/>
          <a:p>
            <a:fld id="{A5E55A7B-7854-E145-92D9-B491DF4BAE2D}" type="slidenum">
              <a:rPr lang="en-US" smtClean="0"/>
              <a:pPr/>
              <a:t>25</a:t>
            </a:fld>
            <a:endParaRPr lang="en-US"/>
          </a:p>
        </p:txBody>
      </p:sp>
    </p:spTree>
    <p:extLst>
      <p:ext uri="{BB962C8B-B14F-4D97-AF65-F5344CB8AC3E}">
        <p14:creationId xmlns:p14="http://schemas.microsoft.com/office/powerpoint/2010/main" val="343523209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4" name="Slide Number Placeholder 3"/>
          <p:cNvSpPr>
            <a:spLocks noGrp="1"/>
          </p:cNvSpPr>
          <p:nvPr>
            <p:ph type="sldNum" sz="quarter" idx="12"/>
          </p:nvPr>
        </p:nvSpPr>
        <p:spPr/>
        <p:txBody>
          <a:bodyPr/>
          <a:lstStyle/>
          <a:p>
            <a:fld id="{A5E55A7B-7854-E145-92D9-B491DF4BAE2D}" type="slidenum">
              <a:rPr lang="en-US" smtClean="0"/>
              <a:pPr/>
              <a:t>26</a:t>
            </a:fld>
            <a:endParaRPr lang="en-US"/>
          </a:p>
        </p:txBody>
      </p:sp>
      <p:pic>
        <p:nvPicPr>
          <p:cNvPr id="5" name="Picture 4" descr="CLPar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2302" y="1386299"/>
            <a:ext cx="2926080" cy="2045045"/>
          </a:xfrm>
          <a:prstGeom prst="rect">
            <a:avLst/>
          </a:prstGeom>
        </p:spPr>
      </p:pic>
      <p:pic>
        <p:nvPicPr>
          <p:cNvPr id="6" name="Picture 5" descr="ERPar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54" y="1386299"/>
            <a:ext cx="2926080" cy="204504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9150" y="1386299"/>
            <a:ext cx="2926080" cy="2045044"/>
          </a:xfrm>
          <a:prstGeom prst="rect">
            <a:avLst/>
          </a:prstGeom>
        </p:spPr>
      </p:pic>
      <p:sp>
        <p:nvSpPr>
          <p:cNvPr id="8" name="TextBox 7"/>
          <p:cNvSpPr txBox="1"/>
          <p:nvPr/>
        </p:nvSpPr>
        <p:spPr>
          <a:xfrm>
            <a:off x="763794" y="900585"/>
            <a:ext cx="1506204" cy="369332"/>
          </a:xfrm>
          <a:prstGeom prst="rect">
            <a:avLst/>
          </a:prstGeom>
          <a:noFill/>
        </p:spPr>
        <p:txBody>
          <a:bodyPr wrap="none" rtlCol="0">
            <a:spAutoFit/>
          </a:bodyPr>
          <a:lstStyle/>
          <a:p>
            <a:r>
              <a:rPr lang="en-US" dirty="0" err="1"/>
              <a:t>Erdős</a:t>
            </a:r>
            <a:r>
              <a:rPr lang="en-US" dirty="0"/>
              <a:t>–</a:t>
            </a:r>
            <a:r>
              <a:rPr lang="en-US" dirty="0" err="1"/>
              <a:t>Rényi</a:t>
            </a:r>
            <a:endParaRPr lang="en-US" dirty="0"/>
          </a:p>
        </p:txBody>
      </p:sp>
      <p:sp>
        <p:nvSpPr>
          <p:cNvPr id="9" name="TextBox 8"/>
          <p:cNvSpPr txBox="1"/>
          <p:nvPr/>
        </p:nvSpPr>
        <p:spPr>
          <a:xfrm>
            <a:off x="3945477" y="900585"/>
            <a:ext cx="1250012" cy="369332"/>
          </a:xfrm>
          <a:prstGeom prst="rect">
            <a:avLst/>
          </a:prstGeom>
          <a:noFill/>
        </p:spPr>
        <p:txBody>
          <a:bodyPr wrap="none" rtlCol="0">
            <a:spAutoFit/>
          </a:bodyPr>
          <a:lstStyle/>
          <a:p>
            <a:r>
              <a:rPr lang="en-US" dirty="0" smtClean="0"/>
              <a:t>Chung–Lu</a:t>
            </a:r>
            <a:endParaRPr lang="en-US" dirty="0"/>
          </a:p>
        </p:txBody>
      </p:sp>
      <p:sp>
        <p:nvSpPr>
          <p:cNvPr id="10" name="TextBox 9"/>
          <p:cNvSpPr txBox="1"/>
          <p:nvPr/>
        </p:nvSpPr>
        <p:spPr>
          <a:xfrm>
            <a:off x="6445383" y="900585"/>
            <a:ext cx="2506854" cy="369332"/>
          </a:xfrm>
          <a:prstGeom prst="rect">
            <a:avLst/>
          </a:prstGeom>
          <a:noFill/>
        </p:spPr>
        <p:txBody>
          <a:bodyPr wrap="none" rtlCol="0">
            <a:spAutoFit/>
          </a:bodyPr>
          <a:lstStyle/>
          <a:p>
            <a:r>
              <a:rPr lang="en-US" dirty="0" smtClean="0"/>
              <a:t>Stochastic </a:t>
            </a:r>
            <a:r>
              <a:rPr lang="en-US" dirty="0" err="1" smtClean="0"/>
              <a:t>Blockmodel</a:t>
            </a:r>
            <a:endParaRPr lang="en-US" dirty="0"/>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2302" y="3685673"/>
            <a:ext cx="2926080" cy="2045044"/>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54" y="3685673"/>
            <a:ext cx="2926080" cy="2045044"/>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9150" y="3685673"/>
            <a:ext cx="2926080" cy="2045044"/>
          </a:xfrm>
          <a:prstGeom prst="rect">
            <a:avLst/>
          </a:prstGeom>
        </p:spPr>
      </p:pic>
      <p:sp>
        <p:nvSpPr>
          <p:cNvPr id="14" name="Rectangle 13"/>
          <p:cNvSpPr/>
          <p:nvPr/>
        </p:nvSpPr>
        <p:spPr>
          <a:xfrm>
            <a:off x="102094" y="6529742"/>
            <a:ext cx="5334000" cy="338554"/>
          </a:xfrm>
          <a:prstGeom prst="rect">
            <a:avLst/>
          </a:prstGeom>
          <a:ln>
            <a:noFill/>
          </a:ln>
        </p:spPr>
        <p:txBody>
          <a:bodyPr wrap="square">
            <a:spAutoFit/>
          </a:bodyPr>
          <a:lstStyle/>
          <a:p>
            <a:r>
              <a:rPr lang="en-US" sz="800" dirty="0" smtClean="0"/>
              <a:t>* </a:t>
            </a:r>
            <a:r>
              <a:rPr lang="en-US" sz="800" dirty="0"/>
              <a:t>This research used resources of the National Energy Research Scientific Computing Center, which </a:t>
            </a:r>
            <a:r>
              <a:rPr lang="en-US" sz="800" dirty="0" smtClean="0"/>
              <a:t>is supported </a:t>
            </a:r>
            <a:r>
              <a:rPr lang="en-US" sz="800" dirty="0"/>
              <a:t>by the Office of Science of the U.S. Department of Energy under Contract No. DE-AC02-05CH11231.</a:t>
            </a:r>
          </a:p>
        </p:txBody>
      </p:sp>
      <p:sp>
        <p:nvSpPr>
          <p:cNvPr id="15" name="TextBox 14"/>
          <p:cNvSpPr txBox="1"/>
          <p:nvPr/>
        </p:nvSpPr>
        <p:spPr>
          <a:xfrm>
            <a:off x="65454" y="5934546"/>
            <a:ext cx="1561257" cy="307777"/>
          </a:xfrm>
          <a:prstGeom prst="rect">
            <a:avLst/>
          </a:prstGeom>
          <a:noFill/>
        </p:spPr>
        <p:txBody>
          <a:bodyPr wrap="none" rtlCol="0">
            <a:spAutoFit/>
          </a:bodyPr>
          <a:lstStyle/>
          <a:p>
            <a:pPr algn="ctr"/>
            <a:r>
              <a:rPr lang="en-US" sz="1400" b="1" dirty="0" smtClean="0"/>
              <a:t>NERSC Hopper*</a:t>
            </a:r>
            <a:endParaRPr lang="en-US" sz="1400" b="1" dirty="0"/>
          </a:p>
        </p:txBody>
      </p:sp>
    </p:spTree>
    <p:extLst>
      <p:ext uri="{BB962C8B-B14F-4D97-AF65-F5344CB8AC3E}">
        <p14:creationId xmlns:p14="http://schemas.microsoft.com/office/powerpoint/2010/main" val="106632910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R-Mat Experiment</a:t>
            </a:r>
            <a:endParaRPr lang="en-US" dirty="0"/>
          </a:p>
        </p:txBody>
      </p:sp>
      <p:sp>
        <p:nvSpPr>
          <p:cNvPr id="4" name="Slide Number Placeholder 3"/>
          <p:cNvSpPr>
            <a:spLocks noGrp="1"/>
          </p:cNvSpPr>
          <p:nvPr>
            <p:ph type="sldNum" sz="quarter" idx="12"/>
          </p:nvPr>
        </p:nvSpPr>
        <p:spPr/>
        <p:txBody>
          <a:bodyPr/>
          <a:lstStyle/>
          <a:p>
            <a:fld id="{A5E55A7B-7854-E145-92D9-B491DF4BAE2D}" type="slidenum">
              <a:rPr lang="en-US" smtClean="0"/>
              <a:pPr/>
              <a:t>27</a:t>
            </a:fld>
            <a:endParaRPr lang="en-US"/>
          </a:p>
        </p:txBody>
      </p:sp>
      <p:sp>
        <p:nvSpPr>
          <p:cNvPr id="19" name="TextBox 18"/>
          <p:cNvSpPr txBox="1"/>
          <p:nvPr/>
        </p:nvSpPr>
        <p:spPr>
          <a:xfrm>
            <a:off x="457200" y="1237317"/>
            <a:ext cx="2091738" cy="2123658"/>
          </a:xfrm>
          <a:prstGeom prst="rect">
            <a:avLst/>
          </a:prstGeom>
          <a:noFill/>
          <a:ln>
            <a:solidFill>
              <a:schemeClr val="tx1"/>
            </a:solidFill>
          </a:ln>
        </p:spPr>
        <p:txBody>
          <a:bodyPr wrap="none" rtlCol="0">
            <a:spAutoFit/>
          </a:bodyPr>
          <a:lstStyle/>
          <a:p>
            <a:r>
              <a:rPr lang="en-US" sz="1200" b="1" u="sng" dirty="0" smtClean="0"/>
              <a:t>R-Mat graphs:</a:t>
            </a:r>
            <a:endParaRPr lang="en-US" sz="1200" b="1" dirty="0" smtClean="0"/>
          </a:p>
          <a:p>
            <a:r>
              <a:rPr lang="en-US" sz="1200" b="1" dirty="0" smtClean="0"/>
              <a:t>1 M vertices,</a:t>
            </a:r>
            <a:r>
              <a:rPr lang="en-US" sz="1200" b="1" dirty="0"/>
              <a:t> </a:t>
            </a:r>
            <a:r>
              <a:rPr lang="en-US" sz="1200" b="1" dirty="0" smtClean="0"/>
              <a:t>100 M edges</a:t>
            </a:r>
          </a:p>
          <a:p>
            <a:r>
              <a:rPr lang="en-US" sz="1200" b="1" dirty="0" smtClean="0"/>
              <a:t>R-Mat parameters:</a:t>
            </a:r>
          </a:p>
          <a:p>
            <a:r>
              <a:rPr lang="en-US" sz="1200" b="1" dirty="0"/>
              <a:t> </a:t>
            </a:r>
            <a:r>
              <a:rPr lang="en-US" sz="1200" b="1" dirty="0" smtClean="0"/>
              <a:t>    a</a:t>
            </a:r>
          </a:p>
          <a:p>
            <a:r>
              <a:rPr lang="en-US" sz="1200" b="1" dirty="0"/>
              <a:t> </a:t>
            </a:r>
            <a:r>
              <a:rPr lang="en-US" sz="1200" b="1" dirty="0" smtClean="0"/>
              <a:t>    b=c=(0.75-a)/2</a:t>
            </a:r>
          </a:p>
          <a:p>
            <a:r>
              <a:rPr lang="en-US" sz="1200" b="1" dirty="0"/>
              <a:t> </a:t>
            </a:r>
            <a:r>
              <a:rPr lang="en-US" sz="1200" b="1" dirty="0" smtClean="0"/>
              <a:t>    d=0.25</a:t>
            </a:r>
          </a:p>
          <a:p>
            <a:endParaRPr lang="en-US" sz="1200" b="1" dirty="0" smtClean="0"/>
          </a:p>
          <a:p>
            <a:r>
              <a:rPr lang="en-US" sz="1200" b="1" dirty="0" smtClean="0"/>
              <a:t>Number of processors: 64</a:t>
            </a:r>
            <a:endParaRPr lang="en-US" sz="1200" b="1" dirty="0"/>
          </a:p>
          <a:p>
            <a:r>
              <a:rPr lang="en-US" sz="1200" b="1" dirty="0" smtClean="0"/>
              <a:t>NERSC Hopper</a:t>
            </a:r>
          </a:p>
          <a:p>
            <a:r>
              <a:rPr lang="en-US" sz="1200" b="1" dirty="0" smtClean="0"/>
              <a:t>2D Cartesian Hypergraph</a:t>
            </a:r>
          </a:p>
          <a:p>
            <a:r>
              <a:rPr lang="en-US" sz="1200" b="1" dirty="0"/>
              <a:t> </a:t>
            </a:r>
            <a:r>
              <a:rPr lang="en-US" sz="1200" b="1" dirty="0" smtClean="0"/>
              <a:t>  (</a:t>
            </a:r>
            <a:r>
              <a:rPr lang="en-US" sz="1200" b="1" dirty="0" err="1" smtClean="0"/>
              <a:t>Zoltan</a:t>
            </a:r>
            <a:r>
              <a:rPr lang="en-US" sz="1200" b="1" dirty="0" smtClean="0"/>
              <a:t> PHG)</a:t>
            </a:r>
          </a:p>
        </p:txBody>
      </p:sp>
      <p:grpSp>
        <p:nvGrpSpPr>
          <p:cNvPr id="2" name="Group 1"/>
          <p:cNvGrpSpPr/>
          <p:nvPr/>
        </p:nvGrpSpPr>
        <p:grpSpPr>
          <a:xfrm>
            <a:off x="4904814" y="991676"/>
            <a:ext cx="3504228" cy="2387648"/>
            <a:chOff x="1424323" y="991676"/>
            <a:chExt cx="3504228" cy="2387648"/>
          </a:xfrm>
        </p:grpSpPr>
        <p:sp>
          <p:nvSpPr>
            <p:cNvPr id="21" name="Rectangle 20"/>
            <p:cNvSpPr/>
            <p:nvPr/>
          </p:nvSpPr>
          <p:spPr bwMode="auto">
            <a:xfrm>
              <a:off x="2015512" y="991676"/>
              <a:ext cx="2747168" cy="261487"/>
            </a:xfrm>
            <a:prstGeom prst="rect">
              <a:avLst/>
            </a:prstGeom>
            <a:noFill/>
            <a:ln w="12700" cap="flat" cmpd="sng" algn="ctr">
              <a:noFill/>
              <a:prstDash val="solid"/>
              <a:round/>
              <a:headEnd type="none" w="sm" len="sm"/>
              <a:tailEnd type="none" w="sm" len="sm"/>
            </a:ln>
            <a:effectLst/>
          </p:spPr>
          <p:txBody>
            <a:bodyPr vert="horz" wrap="square" lIns="91440" tIns="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003767"/>
                  </a:solidFill>
                  <a:effectLst/>
                  <a:latin typeface="Arial" charset="0"/>
                </a:rPr>
                <a:t>Partitioning Time</a:t>
              </a:r>
            </a:p>
          </p:txBody>
        </p:sp>
        <p:grpSp>
          <p:nvGrpSpPr>
            <p:cNvPr id="23" name="Group 22"/>
            <p:cNvGrpSpPr/>
            <p:nvPr/>
          </p:nvGrpSpPr>
          <p:grpSpPr>
            <a:xfrm>
              <a:off x="1424323" y="1266971"/>
              <a:ext cx="3504228" cy="2112353"/>
              <a:chOff x="4323535" y="27763661"/>
              <a:chExt cx="6548681" cy="3828860"/>
            </a:xfrm>
          </p:grpSpPr>
          <p:pic>
            <p:nvPicPr>
              <p:cNvPr id="29" name="Picture 28" descr="PartTimeP064.png"/>
              <p:cNvPicPr>
                <a:picLocks noChangeAspect="1"/>
              </p:cNvPicPr>
              <p:nvPr/>
            </p:nvPicPr>
            <p:blipFill rotWithShape="1">
              <a:blip r:embed="rId2">
                <a:extLst>
                  <a:ext uri="{28A0092B-C50C-407E-A947-70E740481C1C}">
                    <a14:useLocalDpi xmlns:a14="http://schemas.microsoft.com/office/drawing/2010/main" val="0"/>
                  </a:ext>
                </a:extLst>
              </a:blip>
              <a:srcRect l="6882" t="10834" r="1360" b="4410"/>
              <a:stretch/>
            </p:blipFill>
            <p:spPr>
              <a:xfrm>
                <a:off x="4764024" y="27763661"/>
                <a:ext cx="6108192" cy="3828860"/>
              </a:xfrm>
              <a:prstGeom prst="rect">
                <a:avLst/>
              </a:prstGeom>
            </p:spPr>
          </p:pic>
          <p:sp>
            <p:nvSpPr>
              <p:cNvPr id="30" name="TextBox 29"/>
              <p:cNvSpPr txBox="1"/>
              <p:nvPr/>
            </p:nvSpPr>
            <p:spPr>
              <a:xfrm rot="16200000">
                <a:off x="3132133" y="29464289"/>
                <a:ext cx="2659803" cy="277000"/>
              </a:xfrm>
              <a:prstGeom prst="rect">
                <a:avLst/>
              </a:prstGeom>
              <a:noFill/>
            </p:spPr>
            <p:txBody>
              <a:bodyPr wrap="none" rtlCol="0">
                <a:spAutoFit/>
              </a:bodyPr>
              <a:lstStyle/>
              <a:p>
                <a:pPr algn="ctr"/>
                <a:r>
                  <a:rPr lang="en-US" sz="1200" dirty="0" smtClean="0"/>
                  <a:t>Time relative to </a:t>
                </a:r>
                <a:r>
                  <a:rPr lang="en-US" sz="1200" dirty="0" err="1" smtClean="0"/>
                  <a:t>unsampled</a:t>
                </a:r>
                <a:r>
                  <a:rPr lang="en-US" sz="1200" dirty="0" smtClean="0"/>
                  <a:t> partitioning </a:t>
                </a:r>
              </a:p>
            </p:txBody>
          </p:sp>
        </p:grpSp>
      </p:grpSp>
      <p:grpSp>
        <p:nvGrpSpPr>
          <p:cNvPr id="3" name="Group 2"/>
          <p:cNvGrpSpPr/>
          <p:nvPr/>
        </p:nvGrpSpPr>
        <p:grpSpPr>
          <a:xfrm>
            <a:off x="4922861" y="3762106"/>
            <a:ext cx="3624819" cy="2387645"/>
            <a:chOff x="5185196" y="991676"/>
            <a:chExt cx="3624819" cy="2387645"/>
          </a:xfrm>
        </p:grpSpPr>
        <p:sp>
          <p:nvSpPr>
            <p:cNvPr id="22" name="Rectangle 21"/>
            <p:cNvSpPr/>
            <p:nvPr/>
          </p:nvSpPr>
          <p:spPr bwMode="auto">
            <a:xfrm>
              <a:off x="5579956" y="991676"/>
              <a:ext cx="3217283" cy="243281"/>
            </a:xfrm>
            <a:prstGeom prst="rect">
              <a:avLst/>
            </a:prstGeom>
            <a:noFill/>
            <a:ln w="12700" cap="flat" cmpd="sng" algn="ctr">
              <a:no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err="1" smtClean="0">
                  <a:ln>
                    <a:noFill/>
                  </a:ln>
                  <a:solidFill>
                    <a:srgbClr val="003767"/>
                  </a:solidFill>
                  <a:effectLst/>
                  <a:latin typeface="Arial" charset="0"/>
                </a:rPr>
                <a:t>SpMV</a:t>
              </a:r>
              <a:r>
                <a:rPr kumimoji="0" lang="en-US" b="1" i="0" u="none" strike="noStrike" cap="none" normalizeH="0" baseline="0" dirty="0" smtClean="0">
                  <a:ln>
                    <a:noFill/>
                  </a:ln>
                  <a:solidFill>
                    <a:srgbClr val="003767"/>
                  </a:solidFill>
                  <a:effectLst/>
                  <a:latin typeface="Arial" charset="0"/>
                </a:rPr>
                <a:t> Time</a:t>
              </a:r>
            </a:p>
          </p:txBody>
        </p:sp>
        <p:grpSp>
          <p:nvGrpSpPr>
            <p:cNvPr id="24" name="Group 23"/>
            <p:cNvGrpSpPr/>
            <p:nvPr/>
          </p:nvGrpSpPr>
          <p:grpSpPr>
            <a:xfrm>
              <a:off x="5185196" y="1266970"/>
              <a:ext cx="3624819" cy="2112351"/>
              <a:chOff x="11103317" y="27999373"/>
              <a:chExt cx="7503257" cy="3840035"/>
            </a:xfrm>
          </p:grpSpPr>
          <p:pic>
            <p:nvPicPr>
              <p:cNvPr id="27" name="Picture 26" descr="SpMVTimeP064norm2DR.png"/>
              <p:cNvPicPr>
                <a:picLocks noChangeAspect="1"/>
              </p:cNvPicPr>
              <p:nvPr/>
            </p:nvPicPr>
            <p:blipFill rotWithShape="1">
              <a:blip r:embed="rId3">
                <a:extLst>
                  <a:ext uri="{28A0092B-C50C-407E-A947-70E740481C1C}">
                    <a14:useLocalDpi xmlns:a14="http://schemas.microsoft.com/office/drawing/2010/main" val="0"/>
                  </a:ext>
                </a:extLst>
              </a:blip>
              <a:srcRect l="5490" t="13116" r="1379" b="4275"/>
              <a:stretch/>
            </p:blipFill>
            <p:spPr>
              <a:xfrm>
                <a:off x="11631167" y="27999373"/>
                <a:ext cx="6975407" cy="3840035"/>
              </a:xfrm>
              <a:prstGeom prst="rect">
                <a:avLst/>
              </a:prstGeom>
            </p:spPr>
          </p:pic>
          <p:sp>
            <p:nvSpPr>
              <p:cNvPr id="28" name="TextBox 27"/>
              <p:cNvSpPr txBox="1"/>
              <p:nvPr/>
            </p:nvSpPr>
            <p:spPr>
              <a:xfrm rot="16200000">
                <a:off x="10129974" y="29568073"/>
                <a:ext cx="2223685" cy="276999"/>
              </a:xfrm>
              <a:prstGeom prst="rect">
                <a:avLst/>
              </a:prstGeom>
              <a:noFill/>
            </p:spPr>
            <p:txBody>
              <a:bodyPr wrap="none" rtlCol="0">
                <a:spAutoFit/>
              </a:bodyPr>
              <a:lstStyle/>
              <a:p>
                <a:pPr algn="ctr"/>
                <a:r>
                  <a:rPr lang="en-US" sz="1200" dirty="0" smtClean="0"/>
                  <a:t>Time relative to 2D random time</a:t>
                </a:r>
              </a:p>
            </p:txBody>
          </p:sp>
        </p:grpSp>
      </p:grpSp>
      <p:grpSp>
        <p:nvGrpSpPr>
          <p:cNvPr id="8" name="Group 7"/>
          <p:cNvGrpSpPr/>
          <p:nvPr/>
        </p:nvGrpSpPr>
        <p:grpSpPr>
          <a:xfrm>
            <a:off x="3005837" y="1541532"/>
            <a:ext cx="1157375" cy="1515228"/>
            <a:chOff x="6234100" y="18571757"/>
            <a:chExt cx="2395728" cy="3136473"/>
          </a:xfrm>
        </p:grpSpPr>
        <p:grpSp>
          <p:nvGrpSpPr>
            <p:cNvPr id="9" name="Group 8"/>
            <p:cNvGrpSpPr/>
            <p:nvPr/>
          </p:nvGrpSpPr>
          <p:grpSpPr>
            <a:xfrm>
              <a:off x="6234100" y="19358730"/>
              <a:ext cx="2395728" cy="2349500"/>
              <a:chOff x="6234100" y="19546874"/>
              <a:chExt cx="2395728" cy="2349500"/>
            </a:xfrm>
          </p:grpSpPr>
          <p:pic>
            <p:nvPicPr>
              <p:cNvPr id="11" name="Picture 10"/>
              <p:cNvPicPr>
                <a:picLocks noChangeAspect="1"/>
              </p:cNvPicPr>
              <p:nvPr/>
            </p:nvPicPr>
            <p:blipFill rotWithShape="1">
              <a:blip r:embed="rId4"/>
              <a:srcRect l="1692" r="3989"/>
              <a:stretch/>
            </p:blipFill>
            <p:spPr>
              <a:xfrm>
                <a:off x="6234100" y="19546874"/>
                <a:ext cx="2395728" cy="2349500"/>
              </a:xfrm>
              <a:prstGeom prst="rect">
                <a:avLst/>
              </a:prstGeom>
            </p:spPr>
          </p:pic>
          <p:sp>
            <p:nvSpPr>
              <p:cNvPr id="12" name="Rectangle 11"/>
              <p:cNvSpPr/>
              <p:nvPr/>
            </p:nvSpPr>
            <p:spPr>
              <a:xfrm>
                <a:off x="7422957" y="19601202"/>
                <a:ext cx="1188857" cy="111939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800" dirty="0">
                    <a:solidFill>
                      <a:srgbClr val="000000"/>
                    </a:solidFill>
                  </a:rPr>
                  <a:t>b</a:t>
                </a:r>
              </a:p>
            </p:txBody>
          </p:sp>
          <p:sp>
            <p:nvSpPr>
              <p:cNvPr id="13" name="Rectangle 12"/>
              <p:cNvSpPr/>
              <p:nvPr/>
            </p:nvSpPr>
            <p:spPr>
              <a:xfrm>
                <a:off x="7422957" y="20720597"/>
                <a:ext cx="1188857" cy="111939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800" dirty="0">
                    <a:solidFill>
                      <a:srgbClr val="000000"/>
                    </a:solidFill>
                  </a:rPr>
                  <a:t>d</a:t>
                </a:r>
              </a:p>
            </p:txBody>
          </p:sp>
          <p:sp>
            <p:nvSpPr>
              <p:cNvPr id="14" name="Rectangle 13"/>
              <p:cNvSpPr/>
              <p:nvPr/>
            </p:nvSpPr>
            <p:spPr>
              <a:xfrm>
                <a:off x="6240891" y="20727760"/>
                <a:ext cx="1188857" cy="111939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800" dirty="0">
                    <a:solidFill>
                      <a:srgbClr val="000000"/>
                    </a:solidFill>
                  </a:rPr>
                  <a:t>c</a:t>
                </a:r>
              </a:p>
            </p:txBody>
          </p:sp>
          <p:sp>
            <p:nvSpPr>
              <p:cNvPr id="15" name="Rectangle 14"/>
              <p:cNvSpPr/>
              <p:nvPr/>
            </p:nvSpPr>
            <p:spPr>
              <a:xfrm>
                <a:off x="6234100" y="19601202"/>
                <a:ext cx="1188857" cy="111939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800" dirty="0" smtClean="0">
                    <a:solidFill>
                      <a:srgbClr val="000000"/>
                    </a:solidFill>
                  </a:rPr>
                  <a:t>a</a:t>
                </a:r>
                <a:endParaRPr lang="en-US" sz="4800" dirty="0">
                  <a:solidFill>
                    <a:srgbClr val="000000"/>
                  </a:solidFill>
                </a:endParaRPr>
              </a:p>
            </p:txBody>
          </p:sp>
        </p:grpSp>
        <p:sp>
          <p:nvSpPr>
            <p:cNvPr id="10" name="TextBox 9"/>
            <p:cNvSpPr txBox="1"/>
            <p:nvPr/>
          </p:nvSpPr>
          <p:spPr>
            <a:xfrm>
              <a:off x="6509221" y="18571757"/>
              <a:ext cx="1827468" cy="828215"/>
            </a:xfrm>
            <a:prstGeom prst="rect">
              <a:avLst/>
            </a:prstGeom>
            <a:noFill/>
          </p:spPr>
          <p:txBody>
            <a:bodyPr wrap="none" rtlCol="0">
              <a:spAutoFit/>
            </a:bodyPr>
            <a:lstStyle/>
            <a:p>
              <a:pPr algn="ctr"/>
              <a:r>
                <a:rPr lang="en-US" sz="2000" dirty="0" smtClean="0"/>
                <a:t>R-Mat</a:t>
              </a:r>
            </a:p>
          </p:txBody>
        </p:sp>
      </p:grpSp>
      <p:sp>
        <p:nvSpPr>
          <p:cNvPr id="31" name="Text Box 4"/>
          <p:cNvSpPr txBox="1">
            <a:spLocks noChangeArrowheads="1"/>
          </p:cNvSpPr>
          <p:nvPr/>
        </p:nvSpPr>
        <p:spPr bwMode="auto">
          <a:xfrm>
            <a:off x="358714" y="4218964"/>
            <a:ext cx="4264065" cy="1477328"/>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spAutoFit/>
          </a:bodyPr>
          <a:lstStyle>
            <a:defPPr>
              <a:defRPr lang="en-US"/>
            </a:defPPr>
            <a:lvl1pPr marL="0" marR="0" indent="0" algn="ctr" defTabSz="914400" latinLnBrk="0">
              <a:lnSpc>
                <a:spcPct val="100000"/>
              </a:lnSpc>
              <a:buClrTx/>
              <a:buSzTx/>
              <a:buFontTx/>
              <a:buNone/>
              <a:tabLst/>
              <a:defRPr kumimoji="0" sz="2000" b="1" i="0" u="none" strike="noStrike" cap="none" normalizeH="0" baseline="0">
                <a:ln>
                  <a:noFill/>
                </a:ln>
                <a:effectLst/>
                <a:latin typeface="Arial" charset="0"/>
              </a:defRPr>
            </a:lvl1pPr>
          </a:lstStyle>
          <a:p>
            <a:pPr marL="285750" indent="-285750" algn="l">
              <a:buFont typeface="Arial"/>
              <a:buChar char="•"/>
            </a:pPr>
            <a:r>
              <a:rPr lang="en-US" sz="1800" dirty="0"/>
              <a:t>Sampling greatly reduces partitioning time (by up to 100x</a:t>
            </a:r>
            <a:r>
              <a:rPr lang="en-US" sz="1800" dirty="0" smtClean="0"/>
              <a:t>)</a:t>
            </a:r>
          </a:p>
          <a:p>
            <a:pPr marL="285750" indent="-285750" algn="l">
              <a:buFont typeface="Arial"/>
              <a:buChar char="•"/>
            </a:pPr>
            <a:r>
              <a:rPr lang="en-US" sz="1800" dirty="0" err="1"/>
              <a:t>SpMV</a:t>
            </a:r>
            <a:r>
              <a:rPr lang="en-US" sz="1800" dirty="0"/>
              <a:t> runtime is decreased (over 2D random) for </a:t>
            </a:r>
            <a:r>
              <a:rPr lang="en-US" sz="1800" dirty="0" smtClean="0"/>
              <a:t>graphs with </a:t>
            </a:r>
            <a:r>
              <a:rPr lang="en-US" sz="1800" dirty="0"/>
              <a:t>more community-like </a:t>
            </a:r>
            <a:r>
              <a:rPr lang="en-US" sz="1800" dirty="0" smtClean="0"/>
              <a:t>structure</a:t>
            </a:r>
            <a:endParaRPr lang="en-US" sz="1800" dirty="0"/>
          </a:p>
        </p:txBody>
      </p:sp>
      <p:sp>
        <p:nvSpPr>
          <p:cNvPr id="32" name="Rectangle 31"/>
          <p:cNvSpPr/>
          <p:nvPr/>
        </p:nvSpPr>
        <p:spPr>
          <a:xfrm>
            <a:off x="102094" y="6529742"/>
            <a:ext cx="5334000" cy="338554"/>
          </a:xfrm>
          <a:prstGeom prst="rect">
            <a:avLst/>
          </a:prstGeom>
          <a:ln>
            <a:noFill/>
          </a:ln>
        </p:spPr>
        <p:txBody>
          <a:bodyPr wrap="square">
            <a:spAutoFit/>
          </a:bodyPr>
          <a:lstStyle/>
          <a:p>
            <a:r>
              <a:rPr lang="en-US" sz="800" dirty="0" smtClean="0"/>
              <a:t>* </a:t>
            </a:r>
            <a:r>
              <a:rPr lang="en-US" sz="800" dirty="0"/>
              <a:t>This research used resources of the National Energy Research Scientific Computing Center, which </a:t>
            </a:r>
            <a:r>
              <a:rPr lang="en-US" sz="800" dirty="0" smtClean="0"/>
              <a:t>is supported </a:t>
            </a:r>
            <a:r>
              <a:rPr lang="en-US" sz="800" dirty="0"/>
              <a:t>by the Office of Science of the U.S. Department of Energy under Contract No. DE-AC02-05CH11231.</a:t>
            </a:r>
          </a:p>
        </p:txBody>
      </p:sp>
      <p:sp>
        <p:nvSpPr>
          <p:cNvPr id="33" name="TextBox 32"/>
          <p:cNvSpPr txBox="1"/>
          <p:nvPr/>
        </p:nvSpPr>
        <p:spPr>
          <a:xfrm>
            <a:off x="65454" y="5995862"/>
            <a:ext cx="1561257" cy="307777"/>
          </a:xfrm>
          <a:prstGeom prst="rect">
            <a:avLst/>
          </a:prstGeom>
          <a:noFill/>
        </p:spPr>
        <p:txBody>
          <a:bodyPr wrap="none" rtlCol="0">
            <a:spAutoFit/>
          </a:bodyPr>
          <a:lstStyle/>
          <a:p>
            <a:pPr algn="ctr"/>
            <a:r>
              <a:rPr lang="en-US" sz="1400" b="1" dirty="0" smtClean="0"/>
              <a:t>NERSC Hopper*</a:t>
            </a:r>
            <a:endParaRPr lang="en-US" sz="1400" b="1" dirty="0"/>
          </a:p>
        </p:txBody>
      </p:sp>
    </p:spTree>
    <p:extLst>
      <p:ext uri="{BB962C8B-B14F-4D97-AF65-F5344CB8AC3E}">
        <p14:creationId xmlns:p14="http://schemas.microsoft.com/office/powerpoint/2010/main" val="38651532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Discussion</a:t>
            </a:r>
            <a:endParaRPr lang="en-US" dirty="0"/>
          </a:p>
        </p:txBody>
      </p:sp>
      <p:sp>
        <p:nvSpPr>
          <p:cNvPr id="5" name="Content Placeholder 4"/>
          <p:cNvSpPr>
            <a:spLocks noGrp="1"/>
          </p:cNvSpPr>
          <p:nvPr>
            <p:ph idx="1"/>
          </p:nvPr>
        </p:nvSpPr>
        <p:spPr/>
        <p:txBody>
          <a:bodyPr/>
          <a:lstStyle/>
          <a:p>
            <a:r>
              <a:rPr lang="en-US" dirty="0" smtClean="0"/>
              <a:t>As community structure increases, the benefit of </a:t>
            </a:r>
            <a:r>
              <a:rPr lang="en-US" dirty="0" err="1" smtClean="0"/>
              <a:t>hypergraph</a:t>
            </a:r>
            <a:r>
              <a:rPr lang="en-US" dirty="0" smtClean="0"/>
              <a:t> partitioning also increases</a:t>
            </a:r>
          </a:p>
          <a:p>
            <a:pPr lvl="1"/>
            <a:r>
              <a:rPr lang="en-US" dirty="0" smtClean="0"/>
              <a:t>Sampling affects </a:t>
            </a:r>
            <a:r>
              <a:rPr lang="en-US" dirty="0" err="1" smtClean="0"/>
              <a:t>SpMV</a:t>
            </a:r>
            <a:r>
              <a:rPr lang="en-US" dirty="0" smtClean="0"/>
              <a:t> performance in a non-monotonic way</a:t>
            </a:r>
          </a:p>
          <a:p>
            <a:pPr lvl="1"/>
            <a:r>
              <a:rPr lang="en-US" dirty="0" smtClean="0"/>
              <a:t>This will require further investigation</a:t>
            </a:r>
          </a:p>
          <a:p>
            <a:r>
              <a:rPr lang="en-US" dirty="0" smtClean="0"/>
              <a:t>Chung-Lu Graphs benefit more from “degree” sampling than “inverse degree” sampling</a:t>
            </a:r>
          </a:p>
          <a:p>
            <a:pPr lvl="1"/>
            <a:r>
              <a:rPr lang="en-US" dirty="0" smtClean="0"/>
              <a:t>Suggests high-degree vertices are important for partitioning</a:t>
            </a:r>
          </a:p>
          <a:p>
            <a:r>
              <a:rPr lang="en-US" dirty="0" err="1" smtClean="0"/>
              <a:t>SpMV</a:t>
            </a:r>
            <a:r>
              <a:rPr lang="en-US" dirty="0" smtClean="0"/>
              <a:t> of R-Mat </a:t>
            </a:r>
            <a:r>
              <a:rPr lang="en-US" dirty="0"/>
              <a:t>g</a:t>
            </a:r>
            <a:r>
              <a:rPr lang="en-US" dirty="0" smtClean="0"/>
              <a:t>raphs significantly improves at some sampling rates</a:t>
            </a:r>
          </a:p>
          <a:p>
            <a:pPr lvl="1"/>
            <a:r>
              <a:rPr lang="en-US" dirty="0" smtClean="0"/>
              <a:t>May be an artifact of the R-Mat process</a:t>
            </a:r>
            <a:endParaRPr lang="en-US" dirty="0"/>
          </a:p>
        </p:txBody>
      </p:sp>
      <p:sp>
        <p:nvSpPr>
          <p:cNvPr id="3" name="Slide Number Placeholder 2"/>
          <p:cNvSpPr>
            <a:spLocks noGrp="1"/>
          </p:cNvSpPr>
          <p:nvPr>
            <p:ph type="sldNum" sz="quarter" idx="12"/>
          </p:nvPr>
        </p:nvSpPr>
        <p:spPr/>
        <p:txBody>
          <a:bodyPr/>
          <a:lstStyle/>
          <a:p>
            <a:fld id="{A5E55A7B-7854-E145-92D9-B491DF4BAE2D}" type="slidenum">
              <a:rPr lang="en-US" smtClean="0"/>
              <a:pPr/>
              <a:t>28</a:t>
            </a:fld>
            <a:endParaRPr lang="en-US"/>
          </a:p>
        </p:txBody>
      </p:sp>
    </p:spTree>
    <p:extLst>
      <p:ext uri="{BB962C8B-B14F-4D97-AF65-F5344CB8AC3E}">
        <p14:creationId xmlns:p14="http://schemas.microsoft.com/office/powerpoint/2010/main" val="30962546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905" y="0"/>
            <a:ext cx="8218895" cy="991675"/>
          </a:xfrm>
        </p:spPr>
        <p:txBody>
          <a:bodyPr/>
          <a:lstStyle/>
          <a:p>
            <a:r>
              <a:rPr lang="en-US" dirty="0" smtClean="0"/>
              <a:t>Summary</a:t>
            </a:r>
            <a:endParaRPr lang="en-US" dirty="0">
              <a:solidFill>
                <a:srgbClr val="FF0000"/>
              </a:solidFill>
            </a:endParaRPr>
          </a:p>
        </p:txBody>
      </p:sp>
      <p:sp>
        <p:nvSpPr>
          <p:cNvPr id="3" name="Content Placeholder 2"/>
          <p:cNvSpPr>
            <a:spLocks noGrp="1"/>
          </p:cNvSpPr>
          <p:nvPr>
            <p:ph idx="1"/>
          </p:nvPr>
        </p:nvSpPr>
        <p:spPr>
          <a:xfrm>
            <a:off x="186366" y="761598"/>
            <a:ext cx="8652834" cy="4828032"/>
          </a:xfrm>
        </p:spPr>
        <p:txBody>
          <a:bodyPr/>
          <a:lstStyle/>
          <a:p>
            <a:r>
              <a:rPr lang="en-US" dirty="0" smtClean="0"/>
              <a:t>Partitioning for extreme scale problems and architectures challenging</a:t>
            </a:r>
          </a:p>
          <a:p>
            <a:pPr lvl="1"/>
            <a:r>
              <a:rPr lang="en-US" dirty="0" smtClean="0"/>
              <a:t>Need high quality partitions</a:t>
            </a:r>
          </a:p>
          <a:p>
            <a:pPr lvl="1"/>
            <a:r>
              <a:rPr lang="en-US" dirty="0" smtClean="0"/>
              <a:t>Need fast partitioners</a:t>
            </a:r>
          </a:p>
          <a:p>
            <a:r>
              <a:rPr lang="en-US" dirty="0" smtClean="0"/>
              <a:t>Possible approach: Sampling and partitioning</a:t>
            </a:r>
          </a:p>
          <a:p>
            <a:pPr lvl="1"/>
            <a:r>
              <a:rPr lang="en-US" dirty="0" smtClean="0"/>
              <a:t>Significant improvement of </a:t>
            </a:r>
            <a:r>
              <a:rPr lang="en-US" dirty="0" err="1" smtClean="0"/>
              <a:t>hypergraph</a:t>
            </a:r>
            <a:r>
              <a:rPr lang="en-US" dirty="0" smtClean="0"/>
              <a:t> </a:t>
            </a:r>
            <a:r>
              <a:rPr lang="en-US" dirty="0"/>
              <a:t>partitioning performance for web/SN graphs</a:t>
            </a:r>
          </a:p>
          <a:p>
            <a:r>
              <a:rPr lang="en-US" dirty="0" smtClean="0"/>
              <a:t>Question: what is the impact of graph structure on partitioning?</a:t>
            </a:r>
          </a:p>
          <a:p>
            <a:pPr lvl="1"/>
            <a:r>
              <a:rPr lang="en-US" dirty="0" smtClean="0"/>
              <a:t>Consistently reduces partitioning time</a:t>
            </a:r>
          </a:p>
          <a:p>
            <a:pPr lvl="1"/>
            <a:r>
              <a:rPr lang="en-US" dirty="0" smtClean="0"/>
              <a:t>May increase or decrease </a:t>
            </a:r>
            <a:r>
              <a:rPr lang="en-US" dirty="0" err="1" smtClean="0"/>
              <a:t>SpMV</a:t>
            </a:r>
            <a:r>
              <a:rPr lang="en-US" dirty="0" smtClean="0"/>
              <a:t> time</a:t>
            </a:r>
          </a:p>
          <a:p>
            <a:pPr lvl="2"/>
            <a:r>
              <a:rPr lang="en-US" dirty="0" smtClean="0"/>
              <a:t>Appears highly dependent on aspects of the graph structure</a:t>
            </a:r>
          </a:p>
          <a:p>
            <a:r>
              <a:rPr lang="en-US" dirty="0" smtClean="0"/>
              <a:t>Future Work</a:t>
            </a:r>
          </a:p>
          <a:p>
            <a:pPr lvl="1"/>
            <a:r>
              <a:rPr lang="en-US" dirty="0" smtClean="0"/>
              <a:t>Larger problem set, larger problems</a:t>
            </a:r>
          </a:p>
          <a:p>
            <a:pPr lvl="1"/>
            <a:r>
              <a:rPr lang="en-US" dirty="0" smtClean="0"/>
              <a:t>More intelligent sampling techniques</a:t>
            </a:r>
          </a:p>
          <a:p>
            <a:pPr lvl="1"/>
            <a:r>
              <a:rPr lang="en-US" dirty="0" smtClean="0"/>
              <a:t>Experiments using real data with varying characteristics</a:t>
            </a:r>
          </a:p>
          <a:p>
            <a:endParaRPr lang="en-US" dirty="0" smtClean="0"/>
          </a:p>
        </p:txBody>
      </p:sp>
      <p:sp>
        <p:nvSpPr>
          <p:cNvPr id="4"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29</a:t>
            </a:fld>
            <a:endParaRPr lang="en-US" dirty="0"/>
          </a:p>
        </p:txBody>
      </p:sp>
    </p:spTree>
    <p:extLst>
      <p:ext uri="{BB962C8B-B14F-4D97-AF65-F5344CB8AC3E}">
        <p14:creationId xmlns:p14="http://schemas.microsoft.com/office/powerpoint/2010/main" val="176477513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bwMode="auto">
          <a:xfrm>
            <a:off x="914400" y="1066800"/>
            <a:ext cx="7315200" cy="2743200"/>
          </a:xfrm>
          <a:prstGeom prst="rect">
            <a:avLst/>
          </a:prstGeom>
          <a:solidFill>
            <a:schemeClr val="accent5">
              <a:lumMod val="20000"/>
              <a:lumOff val="80000"/>
            </a:schemeClr>
          </a:solidFill>
          <a:ln w="12700" cap="flat" cmpd="sng" algn="ctr">
            <a:noFill/>
            <a:prstDash val="solid"/>
            <a:round/>
            <a:headEnd type="none" w="sm" len="sm"/>
            <a:tailEnd type="none" w="sm" len="sm"/>
          </a:ln>
          <a:effectLst>
            <a:outerShdw blurRad="50800" dist="38100" dir="5400000" algn="t"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2" name="Title 1"/>
          <p:cNvSpPr>
            <a:spLocks noGrp="1"/>
          </p:cNvSpPr>
          <p:nvPr>
            <p:ph type="title"/>
          </p:nvPr>
        </p:nvSpPr>
        <p:spPr>
          <a:xfrm>
            <a:off x="467905" y="0"/>
            <a:ext cx="8676095" cy="990599"/>
          </a:xfrm>
        </p:spPr>
        <p:txBody>
          <a:bodyPr/>
          <a:lstStyle/>
          <a:p>
            <a:r>
              <a:rPr lang="en-US" sz="2800" dirty="0" smtClean="0"/>
              <a:t>MITLL Statistical Detection Framework for Graphs</a:t>
            </a:r>
            <a:endParaRPr lang="en-US" sz="2800" dirty="0"/>
          </a:p>
        </p:txBody>
      </p:sp>
      <p:sp>
        <p:nvSpPr>
          <p:cNvPr id="5" name="Rectangle 4"/>
          <p:cNvSpPr>
            <a:spLocks noChangeArrowheads="1"/>
          </p:cNvSpPr>
          <p:nvPr/>
        </p:nvSpPr>
        <p:spPr bwMode="auto">
          <a:xfrm>
            <a:off x="2709332" y="4343400"/>
            <a:ext cx="3733800" cy="457200"/>
          </a:xfrm>
          <a:prstGeom prst="rect">
            <a:avLst/>
          </a:prstGeom>
          <a:solidFill>
            <a:srgbClr val="103160"/>
          </a:solidFill>
          <a:ln w="9525">
            <a:noFill/>
            <a:miter lim="800000"/>
            <a:headEnd/>
            <a:tailEnd/>
          </a:ln>
          <a:effectLst>
            <a:outerShdw dist="35921" dir="2700000" algn="ctr" rotWithShape="0">
              <a:srgbClr val="808080"/>
            </a:outerShdw>
          </a:effectLst>
        </p:spPr>
        <p:txBody>
          <a:bodyPr wrap="none" anchor="ctr"/>
          <a:lstStyle/>
          <a:p>
            <a:pPr algn="ctr">
              <a:defRPr/>
            </a:pPr>
            <a:r>
              <a:rPr lang="en-US" sz="1400" b="1" dirty="0" smtClean="0">
                <a:solidFill>
                  <a:schemeClr val="bg1"/>
                </a:solidFill>
              </a:rPr>
              <a:t>Develop fundamental graph</a:t>
            </a:r>
            <a:endParaRPr lang="en-US" sz="1400" b="1" dirty="0">
              <a:solidFill>
                <a:schemeClr val="bg1"/>
              </a:solidFill>
            </a:endParaRPr>
          </a:p>
          <a:p>
            <a:pPr algn="ctr">
              <a:defRPr/>
            </a:pPr>
            <a:r>
              <a:rPr lang="en-US" sz="1400" b="1" dirty="0" smtClean="0">
                <a:solidFill>
                  <a:schemeClr val="bg1"/>
                </a:solidFill>
              </a:rPr>
              <a:t>signal processing concepts</a:t>
            </a:r>
            <a:endParaRPr lang="en-US" sz="1400" b="1" dirty="0">
              <a:solidFill>
                <a:schemeClr val="bg1"/>
              </a:solidFill>
            </a:endParaRPr>
          </a:p>
        </p:txBody>
      </p:sp>
      <p:sp>
        <p:nvSpPr>
          <p:cNvPr id="6" name="Rectangle 5"/>
          <p:cNvSpPr>
            <a:spLocks noChangeArrowheads="1"/>
          </p:cNvSpPr>
          <p:nvPr/>
        </p:nvSpPr>
        <p:spPr bwMode="auto">
          <a:xfrm>
            <a:off x="2709332" y="5029200"/>
            <a:ext cx="3733800" cy="457200"/>
          </a:xfrm>
          <a:prstGeom prst="rect">
            <a:avLst/>
          </a:prstGeom>
          <a:solidFill>
            <a:schemeClr val="accent5"/>
          </a:solidFill>
          <a:ln w="9525">
            <a:noFill/>
            <a:miter lim="800000"/>
            <a:headEnd/>
            <a:tailEnd/>
          </a:ln>
          <a:effectLst>
            <a:outerShdw dist="35921" dir="2700000" algn="ctr" rotWithShape="0">
              <a:srgbClr val="808080"/>
            </a:outerShdw>
          </a:effectLst>
        </p:spPr>
        <p:txBody>
          <a:bodyPr wrap="none" anchor="ctr"/>
          <a:lstStyle/>
          <a:p>
            <a:pPr algn="ctr">
              <a:defRPr/>
            </a:pPr>
            <a:r>
              <a:rPr lang="en-US" sz="1400" b="1" dirty="0" smtClean="0">
                <a:solidFill>
                  <a:srgbClr val="FFFFFF"/>
                </a:solidFill>
              </a:rPr>
              <a:t>Demonstrate in simulation</a:t>
            </a:r>
            <a:endParaRPr lang="en-US" b="1" dirty="0">
              <a:solidFill>
                <a:srgbClr val="FFFFFF"/>
              </a:solidFill>
            </a:endParaRPr>
          </a:p>
        </p:txBody>
      </p:sp>
      <p:sp>
        <p:nvSpPr>
          <p:cNvPr id="7" name="Rectangle 6"/>
          <p:cNvSpPr>
            <a:spLocks noChangeArrowheads="1"/>
          </p:cNvSpPr>
          <p:nvPr/>
        </p:nvSpPr>
        <p:spPr bwMode="auto">
          <a:xfrm>
            <a:off x="2709332" y="5731934"/>
            <a:ext cx="3733800" cy="457200"/>
          </a:xfrm>
          <a:prstGeom prst="rect">
            <a:avLst/>
          </a:prstGeom>
          <a:solidFill>
            <a:srgbClr val="103160"/>
          </a:solidFill>
          <a:ln w="9525">
            <a:noFill/>
            <a:miter lim="800000"/>
            <a:headEnd/>
            <a:tailEnd/>
          </a:ln>
          <a:effectLst>
            <a:outerShdw dist="35921" dir="2700000" algn="ctr" rotWithShape="0">
              <a:srgbClr val="808080"/>
            </a:outerShdw>
          </a:effectLst>
        </p:spPr>
        <p:txBody>
          <a:bodyPr wrap="none" anchor="ctr"/>
          <a:lstStyle/>
          <a:p>
            <a:pPr algn="ctr">
              <a:defRPr/>
            </a:pPr>
            <a:r>
              <a:rPr lang="en-US" sz="1400" b="1" dirty="0" smtClean="0">
                <a:solidFill>
                  <a:srgbClr val="FFFFFF"/>
                </a:solidFill>
              </a:rPr>
              <a:t>Apply to real data</a:t>
            </a:r>
            <a:endParaRPr lang="en-US" sz="1400" b="1" dirty="0">
              <a:solidFill>
                <a:srgbClr val="FFFFFF"/>
              </a:solidFill>
            </a:endParaRPr>
          </a:p>
        </p:txBody>
      </p:sp>
      <p:grpSp>
        <p:nvGrpSpPr>
          <p:cNvPr id="3" name="Group 58"/>
          <p:cNvGrpSpPr>
            <a:grpSpLocks/>
          </p:cNvGrpSpPr>
          <p:nvPr/>
        </p:nvGrpSpPr>
        <p:grpSpPr bwMode="auto">
          <a:xfrm>
            <a:off x="3886200" y="1159934"/>
            <a:ext cx="4114800" cy="2345266"/>
            <a:chOff x="1440" y="955"/>
            <a:chExt cx="2880" cy="1728"/>
          </a:xfrm>
          <a:effectLst/>
        </p:grpSpPr>
        <p:sp>
          <p:nvSpPr>
            <p:cNvPr id="14" name="Rectangle 55"/>
            <p:cNvSpPr>
              <a:spLocks noChangeArrowheads="1"/>
            </p:cNvSpPr>
            <p:nvPr/>
          </p:nvSpPr>
          <p:spPr bwMode="auto">
            <a:xfrm>
              <a:off x="1440" y="955"/>
              <a:ext cx="2880" cy="1728"/>
            </a:xfrm>
            <a:prstGeom prst="rect">
              <a:avLst/>
            </a:prstGeom>
            <a:solidFill>
              <a:schemeClr val="bg1"/>
            </a:solidFill>
            <a:ln w="12700">
              <a:solidFill>
                <a:schemeClr val="bg2"/>
              </a:solidFill>
              <a:miter lim="800000"/>
              <a:headEnd type="none" w="sm" len="sm"/>
              <a:tailEnd type="none" w="sm" len="sm"/>
            </a:ln>
            <a:effectLst/>
          </p:spPr>
          <p:txBody>
            <a:bodyPr wrap="none" anchor="ctr"/>
            <a:lstStyle/>
            <a:p>
              <a:endParaRPr lang="en-US"/>
            </a:p>
          </p:txBody>
        </p:sp>
        <p:sp>
          <p:nvSpPr>
            <p:cNvPr id="15" name="Line 17"/>
            <p:cNvSpPr>
              <a:spLocks noChangeShapeType="1"/>
            </p:cNvSpPr>
            <p:nvPr/>
          </p:nvSpPr>
          <p:spPr bwMode="auto">
            <a:xfrm>
              <a:off x="1680" y="1008"/>
              <a:ext cx="0" cy="1584"/>
            </a:xfrm>
            <a:prstGeom prst="line">
              <a:avLst/>
            </a:prstGeom>
            <a:noFill/>
            <a:ln w="25400">
              <a:solidFill>
                <a:srgbClr val="9D8C78"/>
              </a:solidFill>
              <a:round/>
              <a:headEnd type="stealth" w="med" len="me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6" name="Line 18"/>
            <p:cNvSpPr>
              <a:spLocks noChangeShapeType="1"/>
            </p:cNvSpPr>
            <p:nvPr/>
          </p:nvSpPr>
          <p:spPr bwMode="auto">
            <a:xfrm>
              <a:off x="1536" y="2448"/>
              <a:ext cx="2592" cy="0"/>
            </a:xfrm>
            <a:prstGeom prst="line">
              <a:avLst/>
            </a:prstGeom>
            <a:noFill/>
            <a:ln w="25400">
              <a:solidFill>
                <a:srgbClr val="9D8C78"/>
              </a:solidFill>
              <a:round/>
              <a:headEnd type="stealth" w="med" len="me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 name="Freeform 19"/>
            <p:cNvSpPr>
              <a:spLocks/>
            </p:cNvSpPr>
            <p:nvPr/>
          </p:nvSpPr>
          <p:spPr bwMode="auto">
            <a:xfrm>
              <a:off x="1680" y="1467"/>
              <a:ext cx="1776" cy="976"/>
            </a:xfrm>
            <a:custGeom>
              <a:avLst/>
              <a:gdLst>
                <a:gd name="T0" fmla="*/ 0 w 1776"/>
                <a:gd name="T1" fmla="*/ 976 h 976"/>
                <a:gd name="T2" fmla="*/ 432 w 1776"/>
                <a:gd name="T3" fmla="*/ 784 h 976"/>
                <a:gd name="T4" fmla="*/ 720 w 1776"/>
                <a:gd name="T5" fmla="*/ 160 h 976"/>
                <a:gd name="T6" fmla="*/ 1008 w 1776"/>
                <a:gd name="T7" fmla="*/ 112 h 976"/>
                <a:gd name="T8" fmla="*/ 1296 w 1776"/>
                <a:gd name="T9" fmla="*/ 832 h 976"/>
                <a:gd name="T10" fmla="*/ 1776 w 1776"/>
                <a:gd name="T11" fmla="*/ 976 h 976"/>
                <a:gd name="T12" fmla="*/ 0 60000 65536"/>
                <a:gd name="T13" fmla="*/ 0 60000 65536"/>
                <a:gd name="T14" fmla="*/ 0 60000 65536"/>
                <a:gd name="T15" fmla="*/ 0 60000 65536"/>
                <a:gd name="T16" fmla="*/ 0 60000 65536"/>
                <a:gd name="T17" fmla="*/ 0 60000 65536"/>
                <a:gd name="T18" fmla="*/ 0 w 1776"/>
                <a:gd name="T19" fmla="*/ 0 h 976"/>
                <a:gd name="T20" fmla="*/ 1776 w 1776"/>
                <a:gd name="T21" fmla="*/ 976 h 976"/>
              </a:gdLst>
              <a:ahLst/>
              <a:cxnLst>
                <a:cxn ang="T12">
                  <a:pos x="T0" y="T1"/>
                </a:cxn>
                <a:cxn ang="T13">
                  <a:pos x="T2" y="T3"/>
                </a:cxn>
                <a:cxn ang="T14">
                  <a:pos x="T4" y="T5"/>
                </a:cxn>
                <a:cxn ang="T15">
                  <a:pos x="T6" y="T7"/>
                </a:cxn>
                <a:cxn ang="T16">
                  <a:pos x="T8" y="T9"/>
                </a:cxn>
                <a:cxn ang="T17">
                  <a:pos x="T10" y="T11"/>
                </a:cxn>
              </a:cxnLst>
              <a:rect l="T18" t="T19" r="T20" b="T21"/>
              <a:pathLst>
                <a:path w="1776" h="976">
                  <a:moveTo>
                    <a:pt x="0" y="976"/>
                  </a:moveTo>
                  <a:cubicBezTo>
                    <a:pt x="156" y="948"/>
                    <a:pt x="312" y="920"/>
                    <a:pt x="432" y="784"/>
                  </a:cubicBezTo>
                  <a:cubicBezTo>
                    <a:pt x="552" y="648"/>
                    <a:pt x="624" y="272"/>
                    <a:pt x="720" y="160"/>
                  </a:cubicBezTo>
                  <a:cubicBezTo>
                    <a:pt x="816" y="48"/>
                    <a:pt x="912" y="0"/>
                    <a:pt x="1008" y="112"/>
                  </a:cubicBezTo>
                  <a:cubicBezTo>
                    <a:pt x="1104" y="224"/>
                    <a:pt x="1168" y="688"/>
                    <a:pt x="1296" y="832"/>
                  </a:cubicBezTo>
                  <a:cubicBezTo>
                    <a:pt x="1424" y="976"/>
                    <a:pt x="1600" y="976"/>
                    <a:pt x="1776" y="976"/>
                  </a:cubicBezTo>
                </a:path>
              </a:pathLst>
            </a:custGeom>
            <a:solidFill>
              <a:srgbClr val="B0C7FE">
                <a:alpha val="50195"/>
              </a:srgbClr>
            </a:solidFill>
            <a:ln w="12700">
              <a:solidFill>
                <a:srgbClr val="618FFD"/>
              </a:solidFill>
              <a:round/>
              <a:headEnd type="none" w="sm" len="sm"/>
              <a:tailEnd type="none" w="sm" len="sm"/>
            </a:ln>
          </p:spPr>
          <p:txBody>
            <a:bodyPr wrap="none" anchor="ctr"/>
            <a:lstStyle/>
            <a:p>
              <a:endParaRPr lang="en-US"/>
            </a:p>
          </p:txBody>
        </p:sp>
        <p:sp>
          <p:nvSpPr>
            <p:cNvPr id="21" name="Freeform 20"/>
            <p:cNvSpPr>
              <a:spLocks/>
            </p:cNvSpPr>
            <p:nvPr/>
          </p:nvSpPr>
          <p:spPr bwMode="auto">
            <a:xfrm>
              <a:off x="2352" y="1632"/>
              <a:ext cx="1776" cy="816"/>
            </a:xfrm>
            <a:custGeom>
              <a:avLst/>
              <a:gdLst>
                <a:gd name="T0" fmla="*/ 0 w 1776"/>
                <a:gd name="T1" fmla="*/ 976 h 976"/>
                <a:gd name="T2" fmla="*/ 432 w 1776"/>
                <a:gd name="T3" fmla="*/ 784 h 976"/>
                <a:gd name="T4" fmla="*/ 720 w 1776"/>
                <a:gd name="T5" fmla="*/ 160 h 976"/>
                <a:gd name="T6" fmla="*/ 1008 w 1776"/>
                <a:gd name="T7" fmla="*/ 112 h 976"/>
                <a:gd name="T8" fmla="*/ 1296 w 1776"/>
                <a:gd name="T9" fmla="*/ 832 h 976"/>
                <a:gd name="T10" fmla="*/ 1776 w 1776"/>
                <a:gd name="T11" fmla="*/ 976 h 976"/>
                <a:gd name="T12" fmla="*/ 0 60000 65536"/>
                <a:gd name="T13" fmla="*/ 0 60000 65536"/>
                <a:gd name="T14" fmla="*/ 0 60000 65536"/>
                <a:gd name="T15" fmla="*/ 0 60000 65536"/>
                <a:gd name="T16" fmla="*/ 0 60000 65536"/>
                <a:gd name="T17" fmla="*/ 0 60000 65536"/>
                <a:gd name="T18" fmla="*/ 0 w 1776"/>
                <a:gd name="T19" fmla="*/ 0 h 976"/>
                <a:gd name="T20" fmla="*/ 1776 w 1776"/>
                <a:gd name="T21" fmla="*/ 976 h 976"/>
              </a:gdLst>
              <a:ahLst/>
              <a:cxnLst>
                <a:cxn ang="T12">
                  <a:pos x="T0" y="T1"/>
                </a:cxn>
                <a:cxn ang="T13">
                  <a:pos x="T2" y="T3"/>
                </a:cxn>
                <a:cxn ang="T14">
                  <a:pos x="T4" y="T5"/>
                </a:cxn>
                <a:cxn ang="T15">
                  <a:pos x="T6" y="T7"/>
                </a:cxn>
                <a:cxn ang="T16">
                  <a:pos x="T8" y="T9"/>
                </a:cxn>
                <a:cxn ang="T17">
                  <a:pos x="T10" y="T11"/>
                </a:cxn>
              </a:cxnLst>
              <a:rect l="T18" t="T19" r="T20" b="T21"/>
              <a:pathLst>
                <a:path w="1776" h="976">
                  <a:moveTo>
                    <a:pt x="0" y="976"/>
                  </a:moveTo>
                  <a:cubicBezTo>
                    <a:pt x="156" y="948"/>
                    <a:pt x="312" y="920"/>
                    <a:pt x="432" y="784"/>
                  </a:cubicBezTo>
                  <a:cubicBezTo>
                    <a:pt x="552" y="648"/>
                    <a:pt x="624" y="272"/>
                    <a:pt x="720" y="160"/>
                  </a:cubicBezTo>
                  <a:cubicBezTo>
                    <a:pt x="816" y="48"/>
                    <a:pt x="912" y="0"/>
                    <a:pt x="1008" y="112"/>
                  </a:cubicBezTo>
                  <a:cubicBezTo>
                    <a:pt x="1104" y="224"/>
                    <a:pt x="1168" y="688"/>
                    <a:pt x="1296" y="832"/>
                  </a:cubicBezTo>
                  <a:cubicBezTo>
                    <a:pt x="1424" y="976"/>
                    <a:pt x="1600" y="976"/>
                    <a:pt x="1776" y="976"/>
                  </a:cubicBezTo>
                </a:path>
              </a:pathLst>
            </a:custGeom>
            <a:solidFill>
              <a:srgbClr val="CC7F7F">
                <a:alpha val="50195"/>
              </a:srgbClr>
            </a:solidFill>
            <a:ln w="12700">
              <a:solidFill>
                <a:srgbClr val="9A0000"/>
              </a:solidFill>
              <a:round/>
              <a:headEnd type="none" w="sm" len="sm"/>
              <a:tailEnd type="none" w="sm" len="sm"/>
            </a:ln>
          </p:spPr>
          <p:txBody>
            <a:bodyPr wrap="none" anchor="ctr"/>
            <a:lstStyle/>
            <a:p>
              <a:endParaRPr lang="en-US"/>
            </a:p>
          </p:txBody>
        </p:sp>
        <p:sp>
          <p:nvSpPr>
            <p:cNvPr id="22" name="Line 21"/>
            <p:cNvSpPr>
              <a:spLocks noChangeShapeType="1"/>
            </p:cNvSpPr>
            <p:nvPr/>
          </p:nvSpPr>
          <p:spPr bwMode="auto">
            <a:xfrm>
              <a:off x="2880" y="1435"/>
              <a:ext cx="0" cy="1056"/>
            </a:xfrm>
            <a:prstGeom prst="line">
              <a:avLst/>
            </a:prstGeom>
            <a:noFill/>
            <a:ln w="38100">
              <a:solidFill>
                <a:srgbClr val="9D8C78"/>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3" name="Text Box 22"/>
            <p:cNvSpPr txBox="1">
              <a:spLocks noChangeArrowheads="1"/>
            </p:cNvSpPr>
            <p:nvPr/>
          </p:nvSpPr>
          <p:spPr bwMode="auto">
            <a:xfrm>
              <a:off x="1776" y="1192"/>
              <a:ext cx="816" cy="192"/>
            </a:xfrm>
            <a:prstGeom prst="rect">
              <a:avLst/>
            </a:prstGeom>
            <a:solidFill>
              <a:srgbClr val="A6A6A6"/>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1600" b="1">
                  <a:solidFill>
                    <a:schemeClr val="tx1"/>
                  </a:solidFill>
                  <a:latin typeface="Arial" charset="0"/>
                  <a:ea typeface="ＭＳ Ｐゴシック" charset="0"/>
                </a:defRPr>
              </a:lvl1pPr>
              <a:lvl2pPr marL="742950" indent="-285750">
                <a:defRPr sz="1600" b="1">
                  <a:solidFill>
                    <a:schemeClr val="tx1"/>
                  </a:solidFill>
                  <a:latin typeface="Arial" charset="0"/>
                  <a:ea typeface="ＭＳ Ｐゴシック" charset="0"/>
                </a:defRPr>
              </a:lvl2pPr>
              <a:lvl3pPr marL="1143000" indent="-228600">
                <a:defRPr sz="1600" b="1">
                  <a:solidFill>
                    <a:schemeClr val="tx1"/>
                  </a:solidFill>
                  <a:latin typeface="Arial" charset="0"/>
                  <a:ea typeface="ＭＳ Ｐゴシック" charset="0"/>
                </a:defRPr>
              </a:lvl3pPr>
              <a:lvl4pPr marL="1600200" indent="-228600">
                <a:defRPr sz="1600" b="1">
                  <a:solidFill>
                    <a:schemeClr val="tx1"/>
                  </a:solidFill>
                  <a:latin typeface="Arial" charset="0"/>
                  <a:ea typeface="ＭＳ Ｐゴシック" charset="0"/>
                </a:defRPr>
              </a:lvl4pPr>
              <a:lvl5pPr marL="2057400" indent="-228600">
                <a:defRPr sz="1600" b="1">
                  <a:solidFill>
                    <a:schemeClr val="tx1"/>
                  </a:solidFill>
                  <a:latin typeface="Arial" charset="0"/>
                  <a:ea typeface="ＭＳ Ｐゴシック" charset="0"/>
                </a:defRPr>
              </a:lvl5pPr>
              <a:lvl6pPr marL="2514600" indent="-228600" eaLnBrk="0" fontAlgn="base" hangingPunct="0">
                <a:spcBef>
                  <a:spcPct val="0"/>
                </a:spcBef>
                <a:spcAft>
                  <a:spcPct val="0"/>
                </a:spcAft>
                <a:defRPr sz="1600" b="1">
                  <a:solidFill>
                    <a:schemeClr val="tx1"/>
                  </a:solidFill>
                  <a:latin typeface="Arial" charset="0"/>
                  <a:ea typeface="ＭＳ Ｐゴシック" charset="0"/>
                </a:defRPr>
              </a:lvl6pPr>
              <a:lvl7pPr marL="2971800" indent="-228600" eaLnBrk="0" fontAlgn="base" hangingPunct="0">
                <a:spcBef>
                  <a:spcPct val="0"/>
                </a:spcBef>
                <a:spcAft>
                  <a:spcPct val="0"/>
                </a:spcAft>
                <a:defRPr sz="1600" b="1">
                  <a:solidFill>
                    <a:schemeClr val="tx1"/>
                  </a:solidFill>
                  <a:latin typeface="Arial" charset="0"/>
                  <a:ea typeface="ＭＳ Ｐゴシック" charset="0"/>
                </a:defRPr>
              </a:lvl7pPr>
              <a:lvl8pPr marL="3429000" indent="-228600" eaLnBrk="0" fontAlgn="base" hangingPunct="0">
                <a:spcBef>
                  <a:spcPct val="0"/>
                </a:spcBef>
                <a:spcAft>
                  <a:spcPct val="0"/>
                </a:spcAft>
                <a:defRPr sz="1600" b="1">
                  <a:solidFill>
                    <a:schemeClr val="tx1"/>
                  </a:solidFill>
                  <a:latin typeface="Arial" charset="0"/>
                  <a:ea typeface="ＭＳ Ｐゴシック" charset="0"/>
                </a:defRPr>
              </a:lvl8pPr>
              <a:lvl9pPr marL="3886200" indent="-228600" eaLnBrk="0" fontAlgn="base" hangingPunct="0">
                <a:spcBef>
                  <a:spcPct val="0"/>
                </a:spcBef>
                <a:spcAft>
                  <a:spcPct val="0"/>
                </a:spcAft>
                <a:defRPr sz="1600" b="1">
                  <a:solidFill>
                    <a:schemeClr val="tx1"/>
                  </a:solidFill>
                  <a:latin typeface="Arial" charset="0"/>
                  <a:ea typeface="ＭＳ Ｐゴシック" charset="0"/>
                </a:defRPr>
              </a:lvl9pPr>
            </a:lstStyle>
            <a:p>
              <a:pPr algn="ctr">
                <a:spcBef>
                  <a:spcPct val="50000"/>
                </a:spcBef>
              </a:pPr>
              <a:r>
                <a:rPr lang="en-US" sz="1200" dirty="0">
                  <a:solidFill>
                    <a:schemeClr val="bg1"/>
                  </a:solidFill>
                </a:rPr>
                <a:t>THRESHOLD</a:t>
              </a:r>
            </a:p>
          </p:txBody>
        </p:sp>
        <p:sp>
          <p:nvSpPr>
            <p:cNvPr id="24" name="Freeform 23"/>
            <p:cNvSpPr>
              <a:spLocks/>
            </p:cNvSpPr>
            <p:nvPr/>
          </p:nvSpPr>
          <p:spPr bwMode="auto">
            <a:xfrm flipH="1">
              <a:off x="2544" y="1288"/>
              <a:ext cx="288" cy="152"/>
            </a:xfrm>
            <a:custGeom>
              <a:avLst/>
              <a:gdLst>
                <a:gd name="T0" fmla="*/ 288 w 288"/>
                <a:gd name="T1" fmla="*/ 56 h 152"/>
                <a:gd name="T2" fmla="*/ 96 w 288"/>
                <a:gd name="T3" fmla="*/ 8 h 152"/>
                <a:gd name="T4" fmla="*/ 144 w 288"/>
                <a:gd name="T5" fmla="*/ 104 h 152"/>
                <a:gd name="T6" fmla="*/ 0 w 288"/>
                <a:gd name="T7" fmla="*/ 152 h 152"/>
                <a:gd name="T8" fmla="*/ 0 60000 65536"/>
                <a:gd name="T9" fmla="*/ 0 60000 65536"/>
                <a:gd name="T10" fmla="*/ 0 60000 65536"/>
                <a:gd name="T11" fmla="*/ 0 60000 65536"/>
                <a:gd name="T12" fmla="*/ 0 w 288"/>
                <a:gd name="T13" fmla="*/ 0 h 152"/>
                <a:gd name="T14" fmla="*/ 288 w 288"/>
                <a:gd name="T15" fmla="*/ 152 h 152"/>
              </a:gdLst>
              <a:ahLst/>
              <a:cxnLst>
                <a:cxn ang="T8">
                  <a:pos x="T0" y="T1"/>
                </a:cxn>
                <a:cxn ang="T9">
                  <a:pos x="T2" y="T3"/>
                </a:cxn>
                <a:cxn ang="T10">
                  <a:pos x="T4" y="T5"/>
                </a:cxn>
                <a:cxn ang="T11">
                  <a:pos x="T6" y="T7"/>
                </a:cxn>
              </a:cxnLst>
              <a:rect l="T12" t="T13" r="T14" b="T15"/>
              <a:pathLst>
                <a:path w="288" h="152">
                  <a:moveTo>
                    <a:pt x="288" y="56"/>
                  </a:moveTo>
                  <a:cubicBezTo>
                    <a:pt x="204" y="28"/>
                    <a:pt x="120" y="0"/>
                    <a:pt x="96" y="8"/>
                  </a:cubicBezTo>
                  <a:cubicBezTo>
                    <a:pt x="72" y="16"/>
                    <a:pt x="160" y="80"/>
                    <a:pt x="144" y="104"/>
                  </a:cubicBezTo>
                  <a:cubicBezTo>
                    <a:pt x="128" y="128"/>
                    <a:pt x="64" y="140"/>
                    <a:pt x="0" y="152"/>
                  </a:cubicBezTo>
                </a:path>
              </a:pathLst>
            </a:custGeom>
            <a:noFill/>
            <a:ln w="28575" cmpd="sng">
              <a:solidFill>
                <a:srgbClr val="9D8C78"/>
              </a:solidFill>
              <a:round/>
              <a:headEnd type="none" w="sm" len="sm"/>
              <a:tailEnd type="stealth" w="med"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5" name="Text Box 25"/>
            <p:cNvSpPr txBox="1">
              <a:spLocks noChangeArrowheads="1"/>
            </p:cNvSpPr>
            <p:nvPr/>
          </p:nvSpPr>
          <p:spPr bwMode="auto">
            <a:xfrm>
              <a:off x="2233" y="1883"/>
              <a:ext cx="63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1600" b="1">
                  <a:solidFill>
                    <a:schemeClr val="tx1"/>
                  </a:solidFill>
                  <a:latin typeface="Arial" charset="0"/>
                  <a:ea typeface="ＭＳ Ｐゴシック" charset="0"/>
                </a:defRPr>
              </a:lvl1pPr>
              <a:lvl2pPr marL="742950" indent="-285750">
                <a:defRPr sz="1600" b="1">
                  <a:solidFill>
                    <a:schemeClr val="tx1"/>
                  </a:solidFill>
                  <a:latin typeface="Arial" charset="0"/>
                  <a:ea typeface="ＭＳ Ｐゴシック" charset="0"/>
                </a:defRPr>
              </a:lvl2pPr>
              <a:lvl3pPr marL="1143000" indent="-228600">
                <a:defRPr sz="1600" b="1">
                  <a:solidFill>
                    <a:schemeClr val="tx1"/>
                  </a:solidFill>
                  <a:latin typeface="Arial" charset="0"/>
                  <a:ea typeface="ＭＳ Ｐゴシック" charset="0"/>
                </a:defRPr>
              </a:lvl3pPr>
              <a:lvl4pPr marL="1600200" indent="-228600">
                <a:defRPr sz="1600" b="1">
                  <a:solidFill>
                    <a:schemeClr val="tx1"/>
                  </a:solidFill>
                  <a:latin typeface="Arial" charset="0"/>
                  <a:ea typeface="ＭＳ Ｐゴシック" charset="0"/>
                </a:defRPr>
              </a:lvl4pPr>
              <a:lvl5pPr marL="2057400" indent="-228600">
                <a:defRPr sz="1600" b="1">
                  <a:solidFill>
                    <a:schemeClr val="tx1"/>
                  </a:solidFill>
                  <a:latin typeface="Arial" charset="0"/>
                  <a:ea typeface="ＭＳ Ｐゴシック" charset="0"/>
                </a:defRPr>
              </a:lvl5pPr>
              <a:lvl6pPr marL="2514600" indent="-228600" eaLnBrk="0" fontAlgn="base" hangingPunct="0">
                <a:spcBef>
                  <a:spcPct val="0"/>
                </a:spcBef>
                <a:spcAft>
                  <a:spcPct val="0"/>
                </a:spcAft>
                <a:defRPr sz="1600" b="1">
                  <a:solidFill>
                    <a:schemeClr val="tx1"/>
                  </a:solidFill>
                  <a:latin typeface="Arial" charset="0"/>
                  <a:ea typeface="ＭＳ Ｐゴシック" charset="0"/>
                </a:defRPr>
              </a:lvl6pPr>
              <a:lvl7pPr marL="2971800" indent="-228600" eaLnBrk="0" fontAlgn="base" hangingPunct="0">
                <a:spcBef>
                  <a:spcPct val="0"/>
                </a:spcBef>
                <a:spcAft>
                  <a:spcPct val="0"/>
                </a:spcAft>
                <a:defRPr sz="1600" b="1">
                  <a:solidFill>
                    <a:schemeClr val="tx1"/>
                  </a:solidFill>
                  <a:latin typeface="Arial" charset="0"/>
                  <a:ea typeface="ＭＳ Ｐゴシック" charset="0"/>
                </a:defRPr>
              </a:lvl7pPr>
              <a:lvl8pPr marL="3429000" indent="-228600" eaLnBrk="0" fontAlgn="base" hangingPunct="0">
                <a:spcBef>
                  <a:spcPct val="0"/>
                </a:spcBef>
                <a:spcAft>
                  <a:spcPct val="0"/>
                </a:spcAft>
                <a:defRPr sz="1600" b="1">
                  <a:solidFill>
                    <a:schemeClr val="tx1"/>
                  </a:solidFill>
                  <a:latin typeface="Arial" charset="0"/>
                  <a:ea typeface="ＭＳ Ｐゴシック" charset="0"/>
                </a:defRPr>
              </a:lvl8pPr>
              <a:lvl9pPr marL="3886200" indent="-228600" eaLnBrk="0" fontAlgn="base" hangingPunct="0">
                <a:spcBef>
                  <a:spcPct val="0"/>
                </a:spcBef>
                <a:spcAft>
                  <a:spcPct val="0"/>
                </a:spcAft>
                <a:defRPr sz="1600" b="1">
                  <a:solidFill>
                    <a:schemeClr val="tx1"/>
                  </a:solidFill>
                  <a:latin typeface="Arial" charset="0"/>
                  <a:ea typeface="ＭＳ Ｐゴシック" charset="0"/>
                </a:defRPr>
              </a:lvl9pPr>
            </a:lstStyle>
            <a:p>
              <a:pPr algn="ctr">
                <a:spcBef>
                  <a:spcPct val="50000"/>
                </a:spcBef>
              </a:pPr>
              <a:r>
                <a:rPr lang="en-US" sz="1200">
                  <a:solidFill>
                    <a:srgbClr val="618FFD"/>
                  </a:solidFill>
                </a:rPr>
                <a:t>NOISE</a:t>
              </a:r>
            </a:p>
          </p:txBody>
        </p:sp>
        <p:sp>
          <p:nvSpPr>
            <p:cNvPr id="26" name="Text Box 26"/>
            <p:cNvSpPr txBox="1">
              <a:spLocks noChangeArrowheads="1"/>
            </p:cNvSpPr>
            <p:nvPr/>
          </p:nvSpPr>
          <p:spPr bwMode="auto">
            <a:xfrm>
              <a:off x="2909" y="1778"/>
              <a:ext cx="634"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1600" b="1">
                  <a:solidFill>
                    <a:schemeClr val="tx1"/>
                  </a:solidFill>
                  <a:latin typeface="Arial" charset="0"/>
                  <a:ea typeface="ＭＳ Ｐゴシック" charset="0"/>
                </a:defRPr>
              </a:lvl1pPr>
              <a:lvl2pPr marL="742950" indent="-285750">
                <a:defRPr sz="1600" b="1">
                  <a:solidFill>
                    <a:schemeClr val="tx1"/>
                  </a:solidFill>
                  <a:latin typeface="Arial" charset="0"/>
                  <a:ea typeface="ＭＳ Ｐゴシック" charset="0"/>
                </a:defRPr>
              </a:lvl2pPr>
              <a:lvl3pPr marL="1143000" indent="-228600">
                <a:defRPr sz="1600" b="1">
                  <a:solidFill>
                    <a:schemeClr val="tx1"/>
                  </a:solidFill>
                  <a:latin typeface="Arial" charset="0"/>
                  <a:ea typeface="ＭＳ Ｐゴシック" charset="0"/>
                </a:defRPr>
              </a:lvl3pPr>
              <a:lvl4pPr marL="1600200" indent="-228600">
                <a:defRPr sz="1600" b="1">
                  <a:solidFill>
                    <a:schemeClr val="tx1"/>
                  </a:solidFill>
                  <a:latin typeface="Arial" charset="0"/>
                  <a:ea typeface="ＭＳ Ｐゴシック" charset="0"/>
                </a:defRPr>
              </a:lvl4pPr>
              <a:lvl5pPr marL="2057400" indent="-228600">
                <a:defRPr sz="1600" b="1">
                  <a:solidFill>
                    <a:schemeClr val="tx1"/>
                  </a:solidFill>
                  <a:latin typeface="Arial" charset="0"/>
                  <a:ea typeface="ＭＳ Ｐゴシック" charset="0"/>
                </a:defRPr>
              </a:lvl5pPr>
              <a:lvl6pPr marL="2514600" indent="-228600" eaLnBrk="0" fontAlgn="base" hangingPunct="0">
                <a:spcBef>
                  <a:spcPct val="0"/>
                </a:spcBef>
                <a:spcAft>
                  <a:spcPct val="0"/>
                </a:spcAft>
                <a:defRPr sz="1600" b="1">
                  <a:solidFill>
                    <a:schemeClr val="tx1"/>
                  </a:solidFill>
                  <a:latin typeface="Arial" charset="0"/>
                  <a:ea typeface="ＭＳ Ｐゴシック" charset="0"/>
                </a:defRPr>
              </a:lvl6pPr>
              <a:lvl7pPr marL="2971800" indent="-228600" eaLnBrk="0" fontAlgn="base" hangingPunct="0">
                <a:spcBef>
                  <a:spcPct val="0"/>
                </a:spcBef>
                <a:spcAft>
                  <a:spcPct val="0"/>
                </a:spcAft>
                <a:defRPr sz="1600" b="1">
                  <a:solidFill>
                    <a:schemeClr val="tx1"/>
                  </a:solidFill>
                  <a:latin typeface="Arial" charset="0"/>
                  <a:ea typeface="ＭＳ Ｐゴシック" charset="0"/>
                </a:defRPr>
              </a:lvl7pPr>
              <a:lvl8pPr marL="3429000" indent="-228600" eaLnBrk="0" fontAlgn="base" hangingPunct="0">
                <a:spcBef>
                  <a:spcPct val="0"/>
                </a:spcBef>
                <a:spcAft>
                  <a:spcPct val="0"/>
                </a:spcAft>
                <a:defRPr sz="1600" b="1">
                  <a:solidFill>
                    <a:schemeClr val="tx1"/>
                  </a:solidFill>
                  <a:latin typeface="Arial" charset="0"/>
                  <a:ea typeface="ＭＳ Ｐゴシック" charset="0"/>
                </a:defRPr>
              </a:lvl8pPr>
              <a:lvl9pPr marL="3886200" indent="-228600" eaLnBrk="0" fontAlgn="base" hangingPunct="0">
                <a:spcBef>
                  <a:spcPct val="0"/>
                </a:spcBef>
                <a:spcAft>
                  <a:spcPct val="0"/>
                </a:spcAft>
                <a:defRPr sz="1600" b="1">
                  <a:solidFill>
                    <a:schemeClr val="tx1"/>
                  </a:solidFill>
                  <a:latin typeface="Arial" charset="0"/>
                  <a:ea typeface="ＭＳ Ｐゴシック" charset="0"/>
                </a:defRPr>
              </a:lvl9pPr>
            </a:lstStyle>
            <a:p>
              <a:pPr algn="ctr"/>
              <a:r>
                <a:rPr lang="en-US" sz="1200" dirty="0">
                  <a:solidFill>
                    <a:srgbClr val="9A0000"/>
                  </a:solidFill>
                </a:rPr>
                <a:t>SIGNAL</a:t>
              </a:r>
            </a:p>
            <a:p>
              <a:pPr algn="ctr"/>
              <a:r>
                <a:rPr lang="ja-JP" altLang="en-US" sz="1200" dirty="0">
                  <a:solidFill>
                    <a:srgbClr val="9A0000"/>
                  </a:solidFill>
                </a:rPr>
                <a:t>‘</a:t>
              </a:r>
              <a:r>
                <a:rPr lang="en-US" sz="1200" dirty="0">
                  <a:solidFill>
                    <a:srgbClr val="9A0000"/>
                  </a:solidFill>
                </a:rPr>
                <a:t>+</a:t>
              </a:r>
              <a:r>
                <a:rPr lang="ja-JP" altLang="en-US" sz="1200" dirty="0">
                  <a:solidFill>
                    <a:srgbClr val="9A0000"/>
                  </a:solidFill>
                </a:rPr>
                <a:t>’</a:t>
              </a:r>
              <a:endParaRPr lang="en-US" sz="1200" dirty="0">
                <a:solidFill>
                  <a:srgbClr val="9A0000"/>
                </a:solidFill>
              </a:endParaRPr>
            </a:p>
            <a:p>
              <a:pPr algn="ctr"/>
              <a:r>
                <a:rPr lang="en-US" sz="1200" dirty="0">
                  <a:solidFill>
                    <a:srgbClr val="9A0000"/>
                  </a:solidFill>
                </a:rPr>
                <a:t>NOISE</a:t>
              </a:r>
            </a:p>
          </p:txBody>
        </p:sp>
        <p:sp>
          <p:nvSpPr>
            <p:cNvPr id="27" name="Text Box 28"/>
            <p:cNvSpPr txBox="1">
              <a:spLocks noChangeArrowheads="1"/>
            </p:cNvSpPr>
            <p:nvPr/>
          </p:nvSpPr>
          <p:spPr bwMode="auto">
            <a:xfrm>
              <a:off x="2391" y="2165"/>
              <a:ext cx="38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1600" b="1">
                  <a:solidFill>
                    <a:schemeClr val="tx1"/>
                  </a:solidFill>
                  <a:latin typeface="Arial" charset="0"/>
                  <a:ea typeface="ＭＳ Ｐゴシック" charset="0"/>
                </a:defRPr>
              </a:lvl1pPr>
              <a:lvl2pPr marL="742950" indent="-285750">
                <a:defRPr sz="1600" b="1">
                  <a:solidFill>
                    <a:schemeClr val="tx1"/>
                  </a:solidFill>
                  <a:latin typeface="Arial" charset="0"/>
                  <a:ea typeface="ＭＳ Ｐゴシック" charset="0"/>
                </a:defRPr>
              </a:lvl2pPr>
              <a:lvl3pPr marL="1143000" indent="-228600">
                <a:defRPr sz="1600" b="1">
                  <a:solidFill>
                    <a:schemeClr val="tx1"/>
                  </a:solidFill>
                  <a:latin typeface="Arial" charset="0"/>
                  <a:ea typeface="ＭＳ Ｐゴシック" charset="0"/>
                </a:defRPr>
              </a:lvl3pPr>
              <a:lvl4pPr marL="1600200" indent="-228600">
                <a:defRPr sz="1600" b="1">
                  <a:solidFill>
                    <a:schemeClr val="tx1"/>
                  </a:solidFill>
                  <a:latin typeface="Arial" charset="0"/>
                  <a:ea typeface="ＭＳ Ｐゴシック" charset="0"/>
                </a:defRPr>
              </a:lvl4pPr>
              <a:lvl5pPr marL="2057400" indent="-228600">
                <a:defRPr sz="1600" b="1">
                  <a:solidFill>
                    <a:schemeClr val="tx1"/>
                  </a:solidFill>
                  <a:latin typeface="Arial" charset="0"/>
                  <a:ea typeface="ＭＳ Ｐゴシック" charset="0"/>
                </a:defRPr>
              </a:lvl5pPr>
              <a:lvl6pPr marL="2514600" indent="-228600" eaLnBrk="0" fontAlgn="base" hangingPunct="0">
                <a:spcBef>
                  <a:spcPct val="0"/>
                </a:spcBef>
                <a:spcAft>
                  <a:spcPct val="0"/>
                </a:spcAft>
                <a:defRPr sz="1600" b="1">
                  <a:solidFill>
                    <a:schemeClr val="tx1"/>
                  </a:solidFill>
                  <a:latin typeface="Arial" charset="0"/>
                  <a:ea typeface="ＭＳ Ｐゴシック" charset="0"/>
                </a:defRPr>
              </a:lvl6pPr>
              <a:lvl7pPr marL="2971800" indent="-228600" eaLnBrk="0" fontAlgn="base" hangingPunct="0">
                <a:spcBef>
                  <a:spcPct val="0"/>
                </a:spcBef>
                <a:spcAft>
                  <a:spcPct val="0"/>
                </a:spcAft>
                <a:defRPr sz="1600" b="1">
                  <a:solidFill>
                    <a:schemeClr val="tx1"/>
                  </a:solidFill>
                  <a:latin typeface="Arial" charset="0"/>
                  <a:ea typeface="ＭＳ Ｐゴシック" charset="0"/>
                </a:defRPr>
              </a:lvl7pPr>
              <a:lvl8pPr marL="3429000" indent="-228600" eaLnBrk="0" fontAlgn="base" hangingPunct="0">
                <a:spcBef>
                  <a:spcPct val="0"/>
                </a:spcBef>
                <a:spcAft>
                  <a:spcPct val="0"/>
                </a:spcAft>
                <a:defRPr sz="1600" b="1">
                  <a:solidFill>
                    <a:schemeClr val="tx1"/>
                  </a:solidFill>
                  <a:latin typeface="Arial" charset="0"/>
                  <a:ea typeface="ＭＳ Ｐゴシック" charset="0"/>
                </a:defRPr>
              </a:lvl8pPr>
              <a:lvl9pPr marL="3886200" indent="-228600" eaLnBrk="0" fontAlgn="base" hangingPunct="0">
                <a:spcBef>
                  <a:spcPct val="0"/>
                </a:spcBef>
                <a:spcAft>
                  <a:spcPct val="0"/>
                </a:spcAft>
                <a:defRPr sz="1600" b="1">
                  <a:solidFill>
                    <a:schemeClr val="tx1"/>
                  </a:solidFill>
                  <a:latin typeface="Arial" charset="0"/>
                  <a:ea typeface="ＭＳ Ｐゴシック" charset="0"/>
                </a:defRPr>
              </a:lvl9pPr>
            </a:lstStyle>
            <a:p>
              <a:pPr algn="ctr">
                <a:spcBef>
                  <a:spcPct val="50000"/>
                </a:spcBef>
              </a:pPr>
              <a:r>
                <a:rPr lang="en-US" sz="1400" dirty="0">
                  <a:solidFill>
                    <a:srgbClr val="618FFD"/>
                  </a:solidFill>
                </a:rPr>
                <a:t>H</a:t>
              </a:r>
              <a:r>
                <a:rPr lang="en-US" sz="1400" baseline="-25000" dirty="0">
                  <a:solidFill>
                    <a:srgbClr val="618FFD"/>
                  </a:solidFill>
                </a:rPr>
                <a:t>0</a:t>
              </a:r>
              <a:endParaRPr lang="en-US" sz="1400" dirty="0">
                <a:solidFill>
                  <a:srgbClr val="618FFD"/>
                </a:solidFill>
              </a:endParaRPr>
            </a:p>
          </p:txBody>
        </p:sp>
        <p:sp>
          <p:nvSpPr>
            <p:cNvPr id="28" name="Text Box 29"/>
            <p:cNvSpPr txBox="1">
              <a:spLocks noChangeArrowheads="1"/>
            </p:cNvSpPr>
            <p:nvPr/>
          </p:nvSpPr>
          <p:spPr bwMode="auto">
            <a:xfrm>
              <a:off x="3036" y="2165"/>
              <a:ext cx="38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1600" b="1">
                  <a:solidFill>
                    <a:schemeClr val="tx1"/>
                  </a:solidFill>
                  <a:latin typeface="Arial" charset="0"/>
                  <a:ea typeface="ＭＳ Ｐゴシック" charset="0"/>
                </a:defRPr>
              </a:lvl1pPr>
              <a:lvl2pPr marL="742950" indent="-285750">
                <a:defRPr sz="1600" b="1">
                  <a:solidFill>
                    <a:schemeClr val="tx1"/>
                  </a:solidFill>
                  <a:latin typeface="Arial" charset="0"/>
                  <a:ea typeface="ＭＳ Ｐゴシック" charset="0"/>
                </a:defRPr>
              </a:lvl2pPr>
              <a:lvl3pPr marL="1143000" indent="-228600">
                <a:defRPr sz="1600" b="1">
                  <a:solidFill>
                    <a:schemeClr val="tx1"/>
                  </a:solidFill>
                  <a:latin typeface="Arial" charset="0"/>
                  <a:ea typeface="ＭＳ Ｐゴシック" charset="0"/>
                </a:defRPr>
              </a:lvl3pPr>
              <a:lvl4pPr marL="1600200" indent="-228600">
                <a:defRPr sz="1600" b="1">
                  <a:solidFill>
                    <a:schemeClr val="tx1"/>
                  </a:solidFill>
                  <a:latin typeface="Arial" charset="0"/>
                  <a:ea typeface="ＭＳ Ｐゴシック" charset="0"/>
                </a:defRPr>
              </a:lvl4pPr>
              <a:lvl5pPr marL="2057400" indent="-228600">
                <a:defRPr sz="1600" b="1">
                  <a:solidFill>
                    <a:schemeClr val="tx1"/>
                  </a:solidFill>
                  <a:latin typeface="Arial" charset="0"/>
                  <a:ea typeface="ＭＳ Ｐゴシック" charset="0"/>
                </a:defRPr>
              </a:lvl5pPr>
              <a:lvl6pPr marL="2514600" indent="-228600" eaLnBrk="0" fontAlgn="base" hangingPunct="0">
                <a:spcBef>
                  <a:spcPct val="0"/>
                </a:spcBef>
                <a:spcAft>
                  <a:spcPct val="0"/>
                </a:spcAft>
                <a:defRPr sz="1600" b="1">
                  <a:solidFill>
                    <a:schemeClr val="tx1"/>
                  </a:solidFill>
                  <a:latin typeface="Arial" charset="0"/>
                  <a:ea typeface="ＭＳ Ｐゴシック" charset="0"/>
                </a:defRPr>
              </a:lvl6pPr>
              <a:lvl7pPr marL="2971800" indent="-228600" eaLnBrk="0" fontAlgn="base" hangingPunct="0">
                <a:spcBef>
                  <a:spcPct val="0"/>
                </a:spcBef>
                <a:spcAft>
                  <a:spcPct val="0"/>
                </a:spcAft>
                <a:defRPr sz="1600" b="1">
                  <a:solidFill>
                    <a:schemeClr val="tx1"/>
                  </a:solidFill>
                  <a:latin typeface="Arial" charset="0"/>
                  <a:ea typeface="ＭＳ Ｐゴシック" charset="0"/>
                </a:defRPr>
              </a:lvl7pPr>
              <a:lvl8pPr marL="3429000" indent="-228600" eaLnBrk="0" fontAlgn="base" hangingPunct="0">
                <a:spcBef>
                  <a:spcPct val="0"/>
                </a:spcBef>
                <a:spcAft>
                  <a:spcPct val="0"/>
                </a:spcAft>
                <a:defRPr sz="1600" b="1">
                  <a:solidFill>
                    <a:schemeClr val="tx1"/>
                  </a:solidFill>
                  <a:latin typeface="Arial" charset="0"/>
                  <a:ea typeface="ＭＳ Ｐゴシック" charset="0"/>
                </a:defRPr>
              </a:lvl8pPr>
              <a:lvl9pPr marL="3886200" indent="-228600" eaLnBrk="0" fontAlgn="base" hangingPunct="0">
                <a:spcBef>
                  <a:spcPct val="0"/>
                </a:spcBef>
                <a:spcAft>
                  <a:spcPct val="0"/>
                </a:spcAft>
                <a:defRPr sz="1600" b="1">
                  <a:solidFill>
                    <a:schemeClr val="tx1"/>
                  </a:solidFill>
                  <a:latin typeface="Arial" charset="0"/>
                  <a:ea typeface="ＭＳ Ｐゴシック" charset="0"/>
                </a:defRPr>
              </a:lvl9pPr>
            </a:lstStyle>
            <a:p>
              <a:pPr algn="ctr">
                <a:spcBef>
                  <a:spcPct val="50000"/>
                </a:spcBef>
              </a:pPr>
              <a:r>
                <a:rPr lang="en-US" sz="1400" dirty="0">
                  <a:solidFill>
                    <a:srgbClr val="9A0000"/>
                  </a:solidFill>
                </a:rPr>
                <a:t>H</a:t>
              </a:r>
              <a:r>
                <a:rPr lang="en-US" sz="1400" baseline="-25000" dirty="0">
                  <a:solidFill>
                    <a:srgbClr val="9A0000"/>
                  </a:solidFill>
                </a:rPr>
                <a:t>1</a:t>
              </a:r>
              <a:endParaRPr lang="en-US" sz="1400" dirty="0">
                <a:solidFill>
                  <a:srgbClr val="9A0000"/>
                </a:solidFill>
              </a:endParaRPr>
            </a:p>
          </p:txBody>
        </p:sp>
      </p:grpSp>
      <p:cxnSp>
        <p:nvCxnSpPr>
          <p:cNvPr id="9" name="Straight Arrow Connector 8"/>
          <p:cNvCxnSpPr>
            <a:stCxn id="5" idx="2"/>
            <a:endCxn id="6" idx="0"/>
          </p:cNvCxnSpPr>
          <p:nvPr/>
        </p:nvCxnSpPr>
        <p:spPr bwMode="auto">
          <a:xfrm>
            <a:off x="4576232" y="4800600"/>
            <a:ext cx="0" cy="228600"/>
          </a:xfrm>
          <a:prstGeom prst="straightConnector1">
            <a:avLst/>
          </a:prstGeom>
          <a:solidFill>
            <a:schemeClr val="accent1"/>
          </a:solidFill>
          <a:ln w="38100" cap="flat" cmpd="sng" algn="ctr">
            <a:solidFill>
              <a:srgbClr val="103160"/>
            </a:solidFill>
            <a:prstDash val="solid"/>
            <a:round/>
            <a:headEnd type="none" w="sm" len="sm"/>
            <a:tailEnd type="arrow"/>
          </a:ln>
          <a:effectLst/>
        </p:spPr>
      </p:cxnSp>
      <p:cxnSp>
        <p:nvCxnSpPr>
          <p:cNvPr id="29" name="Straight Arrow Connector 28"/>
          <p:cNvCxnSpPr>
            <a:stCxn id="6" idx="2"/>
            <a:endCxn id="7" idx="0"/>
          </p:cNvCxnSpPr>
          <p:nvPr/>
        </p:nvCxnSpPr>
        <p:spPr bwMode="auto">
          <a:xfrm>
            <a:off x="4576232" y="5486400"/>
            <a:ext cx="0" cy="245534"/>
          </a:xfrm>
          <a:prstGeom prst="straightConnector1">
            <a:avLst/>
          </a:prstGeom>
          <a:solidFill>
            <a:schemeClr val="accent1"/>
          </a:solidFill>
          <a:ln w="38100" cap="flat" cmpd="sng" algn="ctr">
            <a:solidFill>
              <a:srgbClr val="103160"/>
            </a:solidFill>
            <a:prstDash val="solid"/>
            <a:round/>
            <a:headEnd type="none" w="sm" len="sm"/>
            <a:tailEnd type="arrow"/>
          </a:ln>
          <a:effectLst/>
        </p:spPr>
      </p:cxnSp>
      <p:cxnSp>
        <p:nvCxnSpPr>
          <p:cNvPr id="31" name="Elbow Connector 30"/>
          <p:cNvCxnSpPr>
            <a:stCxn id="7" idx="1"/>
            <a:endCxn id="5" idx="1"/>
          </p:cNvCxnSpPr>
          <p:nvPr/>
        </p:nvCxnSpPr>
        <p:spPr bwMode="auto">
          <a:xfrm rot="10800000">
            <a:off x="2709332" y="4572000"/>
            <a:ext cx="12700" cy="1388534"/>
          </a:xfrm>
          <a:prstGeom prst="bentConnector3">
            <a:avLst>
              <a:gd name="adj1" fmla="val 1800000"/>
            </a:avLst>
          </a:prstGeom>
          <a:solidFill>
            <a:schemeClr val="accent1"/>
          </a:solidFill>
          <a:ln w="38100" cap="flat" cmpd="sng" algn="ctr">
            <a:solidFill>
              <a:schemeClr val="accent5"/>
            </a:solidFill>
            <a:prstDash val="solid"/>
            <a:round/>
            <a:headEnd type="none" w="sm" len="sm"/>
            <a:tailEnd type="arrow"/>
          </a:ln>
          <a:effectLst/>
        </p:spPr>
      </p:cxnSp>
      <p:sp>
        <p:nvSpPr>
          <p:cNvPr id="37" name="Down Arrow 36"/>
          <p:cNvSpPr/>
          <p:nvPr/>
        </p:nvSpPr>
        <p:spPr bwMode="auto">
          <a:xfrm>
            <a:off x="4308475" y="3733800"/>
            <a:ext cx="533400" cy="533400"/>
          </a:xfrm>
          <a:prstGeom prst="downArrow">
            <a:avLst/>
          </a:prstGeom>
          <a:gradFill flip="none" rotWithShape="1">
            <a:gsLst>
              <a:gs pos="0">
                <a:schemeClr val="accent4"/>
              </a:gs>
              <a:gs pos="100000">
                <a:schemeClr val="accent5"/>
              </a:gs>
            </a:gsLst>
            <a:lin ang="16200000" scaled="0"/>
            <a:tileRect/>
          </a:gradFill>
          <a:ln w="12700" cap="flat" cmpd="sng" algn="ctr">
            <a:noFill/>
            <a:prstDash val="solid"/>
            <a:round/>
            <a:headEnd type="none" w="sm" len="sm"/>
            <a:tailEnd type="none" w="sm" len="sm"/>
          </a:ln>
          <a:effectLst>
            <a:outerShdw blurRad="50800" dist="38100" dir="5400000" algn="t"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38" name="TextBox 37"/>
          <p:cNvSpPr txBox="1"/>
          <p:nvPr/>
        </p:nvSpPr>
        <p:spPr>
          <a:xfrm>
            <a:off x="1490135" y="3503711"/>
            <a:ext cx="1752600" cy="307777"/>
          </a:xfrm>
          <a:prstGeom prst="rect">
            <a:avLst/>
          </a:prstGeom>
          <a:noFill/>
        </p:spPr>
        <p:txBody>
          <a:bodyPr wrap="square" rtlCol="0">
            <a:spAutoFit/>
          </a:bodyPr>
          <a:lstStyle/>
          <a:p>
            <a:pPr algn="ctr"/>
            <a:r>
              <a:rPr lang="en-US" sz="1400" b="1" dirty="0" smtClean="0">
                <a:solidFill>
                  <a:schemeClr val="accent4"/>
                </a:solidFill>
              </a:rPr>
              <a:t>Graph Theory </a:t>
            </a:r>
            <a:endParaRPr lang="en-US" sz="1400" b="1" dirty="0">
              <a:solidFill>
                <a:schemeClr val="accent4"/>
              </a:solidFill>
            </a:endParaRPr>
          </a:p>
        </p:txBody>
      </p:sp>
      <p:sp>
        <p:nvSpPr>
          <p:cNvPr id="39" name="TextBox 38"/>
          <p:cNvSpPr txBox="1"/>
          <p:nvPr/>
        </p:nvSpPr>
        <p:spPr>
          <a:xfrm>
            <a:off x="4900612" y="3502223"/>
            <a:ext cx="2092854" cy="307777"/>
          </a:xfrm>
          <a:prstGeom prst="rect">
            <a:avLst/>
          </a:prstGeom>
          <a:noFill/>
        </p:spPr>
        <p:txBody>
          <a:bodyPr wrap="square" rtlCol="0">
            <a:spAutoFit/>
          </a:bodyPr>
          <a:lstStyle/>
          <a:p>
            <a:pPr algn="ctr"/>
            <a:r>
              <a:rPr lang="en-US" sz="1400" b="1" dirty="0" smtClean="0">
                <a:solidFill>
                  <a:schemeClr val="accent4"/>
                </a:solidFill>
              </a:rPr>
              <a:t>Detection Theory </a:t>
            </a:r>
            <a:endParaRPr lang="en-US" sz="1400" b="1" dirty="0">
              <a:solidFill>
                <a:schemeClr val="accent4"/>
              </a:solidFill>
            </a:endParaRPr>
          </a:p>
        </p:txBody>
      </p:sp>
      <p:pic>
        <p:nvPicPr>
          <p:cNvPr id="33" name="Picture 32" descr="figure_emb09.png"/>
          <p:cNvPicPr>
            <a:picLocks noChangeAspect="1"/>
          </p:cNvPicPr>
          <p:nvPr/>
        </p:nvPicPr>
        <p:blipFill>
          <a:blip r:embed="rId3"/>
          <a:stretch>
            <a:fillRect/>
          </a:stretch>
        </p:blipFill>
        <p:spPr>
          <a:xfrm>
            <a:off x="1234440" y="1152144"/>
            <a:ext cx="2350008" cy="2350008"/>
          </a:xfrm>
          <a:prstGeom prst="rect">
            <a:avLst/>
          </a:prstGeom>
          <a:effectLst>
            <a:outerShdw blurRad="50800" dist="38100" dir="2700000" algn="tl" rotWithShape="0">
              <a:prstClr val="black">
                <a:alpha val="40000"/>
              </a:prstClr>
            </a:outerShdw>
          </a:effectLst>
        </p:spPr>
      </p:pic>
      <p:sp>
        <p:nvSpPr>
          <p:cNvPr id="30"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3</a:t>
            </a:fld>
            <a:endParaRPr lang="en-US" dirty="0"/>
          </a:p>
        </p:txBody>
      </p:sp>
      <p:sp>
        <p:nvSpPr>
          <p:cNvPr id="4" name="TextBox 3"/>
          <p:cNvSpPr txBox="1"/>
          <p:nvPr/>
        </p:nvSpPr>
        <p:spPr>
          <a:xfrm>
            <a:off x="218270" y="4870579"/>
            <a:ext cx="2032340" cy="646331"/>
          </a:xfrm>
          <a:prstGeom prst="rect">
            <a:avLst/>
          </a:prstGeom>
          <a:noFill/>
        </p:spPr>
        <p:txBody>
          <a:bodyPr wrap="none" rtlCol="0">
            <a:spAutoFit/>
          </a:bodyPr>
          <a:lstStyle/>
          <a:p>
            <a:r>
              <a:rPr lang="en-US" dirty="0" smtClean="0"/>
              <a:t>Signal Processing </a:t>
            </a:r>
          </a:p>
          <a:p>
            <a:r>
              <a:rPr lang="en-US" dirty="0" smtClean="0"/>
              <a:t>for Graphs (SPG)</a:t>
            </a:r>
            <a:endParaRPr lang="en-US" dirty="0"/>
          </a:p>
        </p:txBody>
      </p:sp>
      <p:sp>
        <p:nvSpPr>
          <p:cNvPr id="8" name="Rectangle 7"/>
          <p:cNvSpPr/>
          <p:nvPr/>
        </p:nvSpPr>
        <p:spPr>
          <a:xfrm>
            <a:off x="40536" y="6645448"/>
            <a:ext cx="9144000" cy="256480"/>
          </a:xfrm>
          <a:prstGeom prst="rect">
            <a:avLst/>
          </a:prstGeom>
        </p:spPr>
        <p:txBody>
          <a:bodyPr wrap="square">
            <a:spAutoFit/>
          </a:bodyPr>
          <a:lstStyle/>
          <a:p>
            <a:r>
              <a:rPr lang="en-US" sz="1600" baseline="30000" dirty="0"/>
              <a:t>B.A</a:t>
            </a:r>
            <a:r>
              <a:rPr lang="en-US" sz="1600" baseline="30000" dirty="0" smtClean="0"/>
              <a:t>. Miller, N.T. Bliss, P.J. Wolfe, and M.S. Beard, “Detection theory </a:t>
            </a:r>
            <a:r>
              <a:rPr lang="en-US" sz="1600" baseline="30000" dirty="0"/>
              <a:t>for graphs,” Lincoln Laboratory Journal, vol. 20, no. 1, pp. 10–30, 2013.</a:t>
            </a:r>
            <a:endParaRPr lang="en-US" sz="1600" dirty="0"/>
          </a:p>
        </p:txBody>
      </p:sp>
    </p:spTree>
    <p:extLst>
      <p:ext uri="{BB962C8B-B14F-4D97-AF65-F5344CB8AC3E}">
        <p14:creationId xmlns:p14="http://schemas.microsoft.com/office/powerpoint/2010/main" val="187336984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905" y="0"/>
            <a:ext cx="8676095" cy="990600"/>
          </a:xfrm>
        </p:spPr>
        <p:txBody>
          <a:bodyPr/>
          <a:lstStyle/>
          <a:p>
            <a:r>
              <a:rPr lang="en-US" sz="2800" dirty="0" smtClean="0"/>
              <a:t>Computational Focus: Dimensionality Reduction</a:t>
            </a:r>
            <a:endParaRPr lang="en-US" sz="2800" dirty="0"/>
          </a:p>
        </p:txBody>
      </p:sp>
      <p:grpSp>
        <p:nvGrpSpPr>
          <p:cNvPr id="4" name="Group 25"/>
          <p:cNvGrpSpPr/>
          <p:nvPr/>
        </p:nvGrpSpPr>
        <p:grpSpPr>
          <a:xfrm>
            <a:off x="228600" y="1143000"/>
            <a:ext cx="8686800" cy="548640"/>
            <a:chOff x="228600" y="1143000"/>
            <a:chExt cx="8686800" cy="548640"/>
          </a:xfrm>
        </p:grpSpPr>
        <p:sp>
          <p:nvSpPr>
            <p:cNvPr id="5" name="Rectangle 4"/>
            <p:cNvSpPr/>
            <p:nvPr/>
          </p:nvSpPr>
          <p:spPr bwMode="auto">
            <a:xfrm>
              <a:off x="1746504" y="1143000"/>
              <a:ext cx="1097280" cy="548640"/>
            </a:xfrm>
            <a:prstGeom prst="rect">
              <a:avLst/>
            </a:prstGeom>
            <a:solidFill>
              <a:srgbClr val="919191"/>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small" normalizeH="0" dirty="0" smtClean="0">
                  <a:ln>
                    <a:noFill/>
                  </a:ln>
                  <a:solidFill>
                    <a:schemeClr val="bg1"/>
                  </a:solidFill>
                  <a:effectLst/>
                  <a:latin typeface="Arial" charset="0"/>
                </a:rPr>
                <a:t>Graph Model Construction</a:t>
              </a:r>
            </a:p>
          </p:txBody>
        </p:sp>
        <p:sp>
          <p:nvSpPr>
            <p:cNvPr id="6" name="Rectangle 5"/>
            <p:cNvSpPr/>
            <p:nvPr/>
          </p:nvSpPr>
          <p:spPr bwMode="auto">
            <a:xfrm>
              <a:off x="3264408" y="1143000"/>
              <a:ext cx="1097280" cy="548640"/>
            </a:xfrm>
            <a:prstGeom prst="rect">
              <a:avLst/>
            </a:prstGeom>
            <a:solidFill>
              <a:srgbClr val="003767"/>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small" normalizeH="0" dirty="0" smtClean="0">
                  <a:ln>
                    <a:noFill/>
                  </a:ln>
                  <a:solidFill>
                    <a:schemeClr val="bg1"/>
                  </a:solidFill>
                  <a:effectLst/>
                  <a:latin typeface="Arial" charset="0"/>
                </a:rPr>
                <a:t>Residual Decomposition</a:t>
              </a:r>
            </a:p>
          </p:txBody>
        </p:sp>
        <p:sp>
          <p:nvSpPr>
            <p:cNvPr id="7" name="Rectangle 6"/>
            <p:cNvSpPr/>
            <p:nvPr/>
          </p:nvSpPr>
          <p:spPr bwMode="auto">
            <a:xfrm>
              <a:off x="4782312" y="1143000"/>
              <a:ext cx="1097280" cy="548640"/>
            </a:xfrm>
            <a:prstGeom prst="rect">
              <a:avLst/>
            </a:prstGeom>
            <a:solidFill>
              <a:srgbClr val="003767"/>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small" normalizeH="0" dirty="0" smtClean="0">
                  <a:ln>
                    <a:noFill/>
                  </a:ln>
                  <a:solidFill>
                    <a:schemeClr val="bg1"/>
                  </a:solidFill>
                  <a:effectLst/>
                  <a:latin typeface="Arial" charset="0"/>
                </a:rPr>
                <a:t>Component Selection</a:t>
              </a:r>
            </a:p>
          </p:txBody>
        </p:sp>
        <p:sp>
          <p:nvSpPr>
            <p:cNvPr id="8" name="Rectangle 7"/>
            <p:cNvSpPr/>
            <p:nvPr/>
          </p:nvSpPr>
          <p:spPr bwMode="auto">
            <a:xfrm>
              <a:off x="6300216" y="1143000"/>
              <a:ext cx="1097280" cy="548640"/>
            </a:xfrm>
            <a:prstGeom prst="rect">
              <a:avLst/>
            </a:prstGeom>
            <a:solidFill>
              <a:srgbClr val="919191"/>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small" normalizeH="0" dirty="0" smtClean="0">
                  <a:ln>
                    <a:noFill/>
                  </a:ln>
                  <a:solidFill>
                    <a:schemeClr val="bg1"/>
                  </a:solidFill>
                  <a:effectLst/>
                  <a:latin typeface="Arial" charset="0"/>
                </a:rPr>
                <a:t>Anomaly Detection</a:t>
              </a:r>
            </a:p>
          </p:txBody>
        </p:sp>
        <p:sp>
          <p:nvSpPr>
            <p:cNvPr id="9" name="Rectangle 8"/>
            <p:cNvSpPr/>
            <p:nvPr/>
          </p:nvSpPr>
          <p:spPr bwMode="auto">
            <a:xfrm>
              <a:off x="7818120" y="1143000"/>
              <a:ext cx="1097280" cy="548640"/>
            </a:xfrm>
            <a:prstGeom prst="rect">
              <a:avLst/>
            </a:prstGeom>
            <a:solidFill>
              <a:srgbClr val="919191"/>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small" normalizeH="0" dirty="0" smtClean="0">
                  <a:ln>
                    <a:noFill/>
                  </a:ln>
                  <a:solidFill>
                    <a:schemeClr val="bg1"/>
                  </a:solidFill>
                  <a:effectLst/>
                  <a:latin typeface="Arial" charset="0"/>
                </a:rPr>
                <a:t>Identification</a:t>
              </a:r>
            </a:p>
          </p:txBody>
        </p:sp>
        <p:sp>
          <p:nvSpPr>
            <p:cNvPr id="10" name="Rectangle 9"/>
            <p:cNvSpPr/>
            <p:nvPr/>
          </p:nvSpPr>
          <p:spPr bwMode="auto">
            <a:xfrm>
              <a:off x="228600" y="1143000"/>
              <a:ext cx="1097280" cy="548640"/>
            </a:xfrm>
            <a:prstGeom prst="rect">
              <a:avLst/>
            </a:prstGeom>
            <a:solidFill>
              <a:srgbClr val="919191"/>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0" tIns="45720" rIns="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small" normalizeH="0" dirty="0" smtClean="0">
                  <a:ln>
                    <a:noFill/>
                  </a:ln>
                  <a:solidFill>
                    <a:schemeClr val="bg1"/>
                  </a:solidFill>
                  <a:effectLst/>
                  <a:latin typeface="Arial" charset="0"/>
                </a:rPr>
                <a:t>Temporal Integration</a:t>
              </a:r>
            </a:p>
          </p:txBody>
        </p:sp>
        <p:sp>
          <p:nvSpPr>
            <p:cNvPr id="11" name="Right Arrow 10"/>
            <p:cNvSpPr/>
            <p:nvPr/>
          </p:nvSpPr>
          <p:spPr bwMode="auto">
            <a:xfrm>
              <a:off x="1417320" y="1325880"/>
              <a:ext cx="237744" cy="182880"/>
            </a:xfrm>
            <a:prstGeom prst="rightArrow">
              <a:avLst/>
            </a:prstGeom>
            <a:solidFill>
              <a:srgbClr val="919191"/>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charset="0"/>
              </a:endParaRPr>
            </a:p>
          </p:txBody>
        </p:sp>
        <p:sp>
          <p:nvSpPr>
            <p:cNvPr id="12" name="Right Arrow 11"/>
            <p:cNvSpPr/>
            <p:nvPr/>
          </p:nvSpPr>
          <p:spPr bwMode="auto">
            <a:xfrm>
              <a:off x="2935224" y="1325880"/>
              <a:ext cx="237744" cy="182880"/>
            </a:xfrm>
            <a:prstGeom prst="rightArrow">
              <a:avLst/>
            </a:prstGeom>
            <a:solidFill>
              <a:srgbClr val="919191"/>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charset="0"/>
              </a:endParaRPr>
            </a:p>
          </p:txBody>
        </p:sp>
        <p:sp>
          <p:nvSpPr>
            <p:cNvPr id="13" name="Right Arrow 12"/>
            <p:cNvSpPr/>
            <p:nvPr/>
          </p:nvSpPr>
          <p:spPr bwMode="auto">
            <a:xfrm>
              <a:off x="4453128" y="1325880"/>
              <a:ext cx="237744" cy="182880"/>
            </a:xfrm>
            <a:prstGeom prst="rightArrow">
              <a:avLst/>
            </a:prstGeom>
            <a:solidFill>
              <a:srgbClr val="919191"/>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charset="0"/>
              </a:endParaRPr>
            </a:p>
          </p:txBody>
        </p:sp>
        <p:sp>
          <p:nvSpPr>
            <p:cNvPr id="14" name="Right Arrow 13"/>
            <p:cNvSpPr/>
            <p:nvPr/>
          </p:nvSpPr>
          <p:spPr bwMode="auto">
            <a:xfrm>
              <a:off x="5971032" y="1325880"/>
              <a:ext cx="237744" cy="182880"/>
            </a:xfrm>
            <a:prstGeom prst="rightArrow">
              <a:avLst/>
            </a:prstGeom>
            <a:solidFill>
              <a:srgbClr val="919191"/>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charset="0"/>
              </a:endParaRPr>
            </a:p>
          </p:txBody>
        </p:sp>
        <p:sp>
          <p:nvSpPr>
            <p:cNvPr id="15" name="Right Arrow 14"/>
            <p:cNvSpPr/>
            <p:nvPr/>
          </p:nvSpPr>
          <p:spPr bwMode="auto">
            <a:xfrm>
              <a:off x="7488936" y="1325880"/>
              <a:ext cx="237744" cy="182880"/>
            </a:xfrm>
            <a:prstGeom prst="rightArrow">
              <a:avLst/>
            </a:prstGeom>
            <a:solidFill>
              <a:srgbClr val="919191"/>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charset="0"/>
              </a:endParaRPr>
            </a:p>
          </p:txBody>
        </p:sp>
      </p:grpSp>
      <p:sp>
        <p:nvSpPr>
          <p:cNvPr id="44" name="Rectangle 43"/>
          <p:cNvSpPr/>
          <p:nvPr/>
        </p:nvSpPr>
        <p:spPr bwMode="auto">
          <a:xfrm>
            <a:off x="3200400" y="1066800"/>
            <a:ext cx="2743200" cy="685800"/>
          </a:xfrm>
          <a:prstGeom prst="rect">
            <a:avLst/>
          </a:prstGeom>
          <a:noFill/>
          <a:ln w="12700" cap="flat" cmpd="sng" algn="ctr">
            <a:solidFill>
              <a:srgbClr val="0D3059"/>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pitchFamily="-110" charset="0"/>
            </a:endParaRPr>
          </a:p>
        </p:txBody>
      </p:sp>
      <p:sp>
        <p:nvSpPr>
          <p:cNvPr id="45" name="Rectangle 44"/>
          <p:cNvSpPr/>
          <p:nvPr/>
        </p:nvSpPr>
        <p:spPr bwMode="auto">
          <a:xfrm>
            <a:off x="3543678" y="971739"/>
            <a:ext cx="2057400" cy="152400"/>
          </a:xfrm>
          <a:prstGeom prst="rect">
            <a:avLst/>
          </a:prstGeom>
          <a:solidFill>
            <a:srgbClr val="FFFFFF"/>
          </a:solidFill>
          <a:ln w="12700" cap="flat" cmpd="sng" algn="ctr">
            <a:no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dirty="0" smtClean="0">
                <a:ln>
                  <a:noFill/>
                </a:ln>
                <a:solidFill>
                  <a:srgbClr val="0D3059"/>
                </a:solidFill>
                <a:effectLst/>
                <a:latin typeface="Arial" pitchFamily="-110" charset="0"/>
              </a:rPr>
              <a:t>DIMENSIONALITY REDUCTION</a:t>
            </a:r>
          </a:p>
        </p:txBody>
      </p:sp>
      <p:sp>
        <p:nvSpPr>
          <p:cNvPr id="46" name="Rectangle 45"/>
          <p:cNvSpPr/>
          <p:nvPr/>
        </p:nvSpPr>
        <p:spPr bwMode="auto">
          <a:xfrm>
            <a:off x="654870" y="4169006"/>
            <a:ext cx="8254208" cy="1436699"/>
          </a:xfrm>
          <a:prstGeom prst="rect">
            <a:avLst/>
          </a:prstGeom>
          <a:noFill/>
          <a:ln w="12700" cap="flat" cmpd="sng" algn="ctr">
            <a:noFill/>
            <a:prstDash val="solid"/>
            <a:round/>
            <a:headEnd type="none" w="sm" len="sm"/>
            <a:tailEnd type="none" w="sm" len="sm"/>
          </a:ln>
          <a:effectLst/>
        </p:spPr>
        <p:txBody>
          <a:bodyPr vert="horz" wrap="square" lIns="0" tIns="45720" rIns="0" bIns="45720" numCol="1" rtlCol="0" anchor="ctr" anchorCtr="0" compatLnSpc="1">
            <a:prstTxWarp prst="textNoShape">
              <a:avLst/>
            </a:prstTxWarp>
          </a:bodyPr>
          <a:lstStyle/>
          <a:p>
            <a:pPr marL="517525" indent="-228600">
              <a:buFont typeface="Arial"/>
              <a:buChar char="•"/>
            </a:pPr>
            <a:r>
              <a:rPr lang="en-US" sz="2200" dirty="0" smtClean="0">
                <a:latin typeface="Arial" charset="0"/>
              </a:rPr>
              <a:t>Dimensionality reduction dominates SPG computation</a:t>
            </a:r>
          </a:p>
          <a:p>
            <a:pPr marL="517525" indent="-228600">
              <a:buFont typeface="Arial"/>
              <a:buChar char="•"/>
            </a:pPr>
            <a:r>
              <a:rPr lang="en-US" sz="2200" dirty="0">
                <a:latin typeface="Arial" charset="0"/>
              </a:rPr>
              <a:t>E</a:t>
            </a:r>
            <a:r>
              <a:rPr lang="en-US" sz="2200" dirty="0" smtClean="0">
                <a:latin typeface="Arial" charset="0"/>
              </a:rPr>
              <a:t>igen decomposition is key computational kernel</a:t>
            </a:r>
          </a:p>
          <a:p>
            <a:pPr marL="517525" indent="-228600">
              <a:buFont typeface="Arial"/>
              <a:buChar char="•"/>
            </a:pPr>
            <a:r>
              <a:rPr lang="en-US" sz="2200" dirty="0" smtClean="0">
                <a:latin typeface="Arial" charset="0"/>
              </a:rPr>
              <a:t>Parallel implementation required for very large graph problems</a:t>
            </a:r>
            <a:endParaRPr lang="en-US" sz="2200" dirty="0">
              <a:latin typeface="Arial" charset="0"/>
            </a:endParaRPr>
          </a:p>
          <a:p>
            <a:pPr marL="911225" lvl="1" indent="-390525">
              <a:buFont typeface="Lucida Grande"/>
              <a:buChar char="-"/>
            </a:pPr>
            <a:r>
              <a:rPr lang="en-US" sz="2000" dirty="0" smtClean="0">
                <a:latin typeface="Arial" charset="0"/>
              </a:rPr>
              <a:t>Fit into memory, minimize runtime</a:t>
            </a:r>
          </a:p>
        </p:txBody>
      </p:sp>
      <p:sp>
        <p:nvSpPr>
          <p:cNvPr id="47" name="Rectangle 46"/>
          <p:cNvSpPr/>
          <p:nvPr/>
        </p:nvSpPr>
        <p:spPr bwMode="auto">
          <a:xfrm>
            <a:off x="838200" y="5810944"/>
            <a:ext cx="7543800" cy="540847"/>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charset="0"/>
              </a:rPr>
              <a:t>Need fast parallel </a:t>
            </a:r>
            <a:r>
              <a:rPr kumimoji="0" lang="en-US" sz="2000" b="1" i="0" u="none" strike="noStrike" cap="none" normalizeH="0" baseline="0" dirty="0" err="1" smtClean="0">
                <a:ln>
                  <a:noFill/>
                </a:ln>
                <a:solidFill>
                  <a:schemeClr val="tx1"/>
                </a:solidFill>
                <a:effectLst/>
                <a:latin typeface="Arial" charset="0"/>
              </a:rPr>
              <a:t>eigensolvers</a:t>
            </a:r>
            <a:endParaRPr kumimoji="0" lang="en-US" sz="2000" b="1" i="0" u="none" strike="noStrike" cap="none" normalizeH="0" baseline="0" dirty="0" smtClean="0">
              <a:ln>
                <a:noFill/>
              </a:ln>
              <a:solidFill>
                <a:schemeClr val="tx1"/>
              </a:solidFill>
              <a:effectLst/>
              <a:latin typeface="Arial" charset="0"/>
            </a:endParaRPr>
          </a:p>
        </p:txBody>
      </p:sp>
      <p:sp>
        <p:nvSpPr>
          <p:cNvPr id="19"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4</a:t>
            </a:fld>
            <a:endParaRPr lang="en-US" dirty="0"/>
          </a:p>
        </p:txBody>
      </p:sp>
      <p:graphicFrame>
        <p:nvGraphicFramePr>
          <p:cNvPr id="21" name="Object 5"/>
          <p:cNvGraphicFramePr>
            <a:graphicFrameLocks noChangeAspect="1"/>
          </p:cNvGraphicFramePr>
          <p:nvPr>
            <p:extLst>
              <p:ext uri="{D42A27DB-BD31-4B8C-83A1-F6EECF244321}">
                <p14:modId xmlns:p14="http://schemas.microsoft.com/office/powerpoint/2010/main" val="1170136811"/>
              </p:ext>
            </p:extLst>
          </p:nvPr>
        </p:nvGraphicFramePr>
        <p:xfrm>
          <a:off x="811213" y="2563818"/>
          <a:ext cx="2575691" cy="583444"/>
        </p:xfrm>
        <a:graphic>
          <a:graphicData uri="http://schemas.openxmlformats.org/presentationml/2006/ole">
            <mc:AlternateContent xmlns:mc="http://schemas.openxmlformats.org/markup-compatibility/2006">
              <mc:Choice xmlns:v="urn:schemas-microsoft-com:vml" Requires="v">
                <p:oleObj spid="_x0000_s1093" name="Equation" r:id="rId4" imgW="927100" imgH="203200" progId="Equation.3">
                  <p:embed/>
                </p:oleObj>
              </mc:Choice>
              <mc:Fallback>
                <p:oleObj name="Equation" r:id="rId4" imgW="927100" imgH="203200" progId="Equation.3">
                  <p:embed/>
                  <p:pic>
                    <p:nvPicPr>
                      <p:cNvPr id="0" name=""/>
                      <p:cNvPicPr>
                        <a:picLocks noChangeAspect="1" noChangeArrowheads="1"/>
                      </p:cNvPicPr>
                      <p:nvPr/>
                    </p:nvPicPr>
                    <p:blipFill>
                      <a:blip r:embed="rId5"/>
                      <a:srcRect/>
                      <a:stretch>
                        <a:fillRect/>
                      </a:stretch>
                    </p:blipFill>
                    <p:spPr bwMode="auto">
                      <a:xfrm>
                        <a:off x="811213" y="2563818"/>
                        <a:ext cx="2575691" cy="583444"/>
                      </a:xfrm>
                      <a:prstGeom prst="rect">
                        <a:avLst/>
                      </a:prstGeom>
                      <a:noFill/>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3191268018"/>
              </p:ext>
            </p:extLst>
          </p:nvPr>
        </p:nvGraphicFramePr>
        <p:xfrm>
          <a:off x="1093565" y="3406750"/>
          <a:ext cx="3500437" cy="620712"/>
        </p:xfrm>
        <a:graphic>
          <a:graphicData uri="http://schemas.openxmlformats.org/presentationml/2006/ole">
            <mc:AlternateContent xmlns:mc="http://schemas.openxmlformats.org/markup-compatibility/2006">
              <mc:Choice xmlns:v="urn:schemas-microsoft-com:vml" Requires="v">
                <p:oleObj spid="_x0000_s1094" name="Equation" r:id="rId6" imgW="1257300" imgH="215900" progId="Equation.3">
                  <p:embed/>
                </p:oleObj>
              </mc:Choice>
              <mc:Fallback>
                <p:oleObj name="Equation" r:id="rId6" imgW="1257300" imgH="215900" progId="Equation.3">
                  <p:embed/>
                  <p:pic>
                    <p:nvPicPr>
                      <p:cNvPr id="0" name=""/>
                      <p:cNvPicPr>
                        <a:picLocks noChangeAspect="1" noChangeArrowheads="1"/>
                      </p:cNvPicPr>
                      <p:nvPr/>
                    </p:nvPicPr>
                    <p:blipFill>
                      <a:blip r:embed="rId7"/>
                      <a:srcRect/>
                      <a:stretch>
                        <a:fillRect/>
                      </a:stretch>
                    </p:blipFill>
                    <p:spPr bwMode="auto">
                      <a:xfrm>
                        <a:off x="1093565" y="3406750"/>
                        <a:ext cx="3500437" cy="620712"/>
                      </a:xfrm>
                      <a:prstGeom prst="rect">
                        <a:avLst/>
                      </a:prstGeom>
                      <a:noFill/>
                    </p:spPr>
                  </p:pic>
                </p:oleObj>
              </mc:Fallback>
            </mc:AlternateContent>
          </a:graphicData>
        </a:graphic>
      </p:graphicFrame>
      <p:sp>
        <p:nvSpPr>
          <p:cNvPr id="23" name="TextBox 22"/>
          <p:cNvSpPr txBox="1"/>
          <p:nvPr/>
        </p:nvSpPr>
        <p:spPr>
          <a:xfrm>
            <a:off x="654870" y="3170772"/>
            <a:ext cx="877389" cy="369332"/>
          </a:xfrm>
          <a:prstGeom prst="rect">
            <a:avLst/>
          </a:prstGeom>
          <a:noFill/>
        </p:spPr>
        <p:txBody>
          <a:bodyPr wrap="none" rtlCol="0">
            <a:spAutoFit/>
          </a:bodyPr>
          <a:lstStyle/>
          <a:p>
            <a:pPr algn="ctr"/>
            <a:r>
              <a:rPr lang="en-US" sz="1800" b="1" dirty="0" smtClean="0"/>
              <a:t>Solve:</a:t>
            </a:r>
            <a:endParaRPr lang="en-US" sz="1800" b="1" dirty="0"/>
          </a:p>
        </p:txBody>
      </p:sp>
      <p:sp>
        <p:nvSpPr>
          <p:cNvPr id="25" name="Rectangle 24"/>
          <p:cNvSpPr/>
          <p:nvPr/>
        </p:nvSpPr>
        <p:spPr bwMode="auto">
          <a:xfrm>
            <a:off x="4870478" y="2006594"/>
            <a:ext cx="4038600" cy="457200"/>
          </a:xfrm>
          <a:prstGeom prst="rect">
            <a:avLst/>
          </a:prstGeom>
          <a:solidFill>
            <a:srgbClr val="008200"/>
          </a:solidFill>
          <a:ln w="25400" cap="flat" cmpd="sng" algn="ctr">
            <a:solidFill>
              <a:schemeClr val="tx1"/>
            </a:solidFill>
            <a:prstDash val="solid"/>
          </a:ln>
          <a:effectLst/>
        </p:spPr>
        <p:txBody>
          <a:bodyPr/>
          <a:lstStyle/>
          <a:p>
            <a:pPr algn="ctr" fontAlgn="auto">
              <a:spcBef>
                <a:spcPts val="0"/>
              </a:spcBef>
              <a:spcAft>
                <a:spcPts val="0"/>
              </a:spcAft>
              <a:defRPr/>
            </a:pPr>
            <a:r>
              <a:rPr lang="en-US" sz="2000" b="0" kern="0" dirty="0" smtClean="0">
                <a:solidFill>
                  <a:srgbClr val="FFFFFF"/>
                </a:solidFill>
                <a:latin typeface="+mn-lt"/>
              </a:rPr>
              <a:t>Example:  Modularity Matrix</a:t>
            </a:r>
          </a:p>
          <a:p>
            <a:pPr algn="ctr" fontAlgn="auto">
              <a:spcBef>
                <a:spcPts val="0"/>
              </a:spcBef>
              <a:spcAft>
                <a:spcPts val="0"/>
              </a:spcAft>
              <a:defRPr/>
            </a:pPr>
            <a:endParaRPr lang="en-US" sz="2000" kern="0" dirty="0">
              <a:solidFill>
                <a:srgbClr val="FFFFFF"/>
              </a:solidFill>
              <a:latin typeface="+mn-lt"/>
            </a:endParaRPr>
          </a:p>
          <a:p>
            <a:pPr algn="ctr" fontAlgn="auto">
              <a:spcBef>
                <a:spcPts val="0"/>
              </a:spcBef>
              <a:spcAft>
                <a:spcPts val="0"/>
              </a:spcAft>
              <a:defRPr/>
            </a:pPr>
            <a:endParaRPr lang="en-US" sz="2000" b="0" kern="0" dirty="0" smtClean="0">
              <a:solidFill>
                <a:srgbClr val="FFFFFF"/>
              </a:solidFill>
              <a:latin typeface="+mn-lt"/>
            </a:endParaRPr>
          </a:p>
        </p:txBody>
      </p:sp>
      <p:sp>
        <p:nvSpPr>
          <p:cNvPr id="26" name="Rectangle 25"/>
          <p:cNvSpPr/>
          <p:nvPr/>
        </p:nvSpPr>
        <p:spPr bwMode="auto">
          <a:xfrm>
            <a:off x="4870478" y="2463794"/>
            <a:ext cx="4038600" cy="1594625"/>
          </a:xfrm>
          <a:prstGeom prst="rect">
            <a:avLst/>
          </a:prstGeom>
          <a:noFill/>
          <a:ln w="25400" cap="flat" cmpd="sng" algn="ctr">
            <a:solidFill>
              <a:schemeClr val="tx1"/>
            </a:solidFill>
            <a:prstDash val="solid"/>
          </a:ln>
          <a:effectLst/>
        </p:spPr>
        <p:txBody>
          <a:bodyPr/>
          <a:lstStyle/>
          <a:p>
            <a:pPr fontAlgn="auto">
              <a:spcBef>
                <a:spcPts val="0"/>
              </a:spcBef>
              <a:spcAft>
                <a:spcPts val="0"/>
              </a:spcAft>
              <a:defRPr/>
            </a:pPr>
            <a:endParaRPr lang="en-US" sz="1400" b="0" kern="0" dirty="0" smtClean="0">
              <a:latin typeface="+mn-lt"/>
              <a:ea typeface="+mn-ea"/>
              <a:cs typeface="+mn-cs"/>
            </a:endParaRPr>
          </a:p>
          <a:p>
            <a:pPr algn="ctr" fontAlgn="auto">
              <a:spcBef>
                <a:spcPts val="0"/>
              </a:spcBef>
              <a:spcAft>
                <a:spcPts val="0"/>
              </a:spcAft>
              <a:defRPr/>
            </a:pPr>
            <a:endParaRPr lang="en-US" sz="1400" kern="0" dirty="0">
              <a:latin typeface="+mn-lt"/>
            </a:endParaRPr>
          </a:p>
          <a:p>
            <a:pPr algn="ctr" fontAlgn="auto">
              <a:spcBef>
                <a:spcPts val="0"/>
              </a:spcBef>
              <a:spcAft>
                <a:spcPts val="0"/>
              </a:spcAft>
              <a:defRPr/>
            </a:pPr>
            <a:endParaRPr lang="en-US" sz="1400" b="0" kern="0" dirty="0" smtClean="0">
              <a:latin typeface="+mn-lt"/>
              <a:ea typeface="+mn-ea"/>
              <a:cs typeface="+mn-cs"/>
            </a:endParaRPr>
          </a:p>
        </p:txBody>
      </p:sp>
      <p:graphicFrame>
        <p:nvGraphicFramePr>
          <p:cNvPr id="27" name="Object 5"/>
          <p:cNvGraphicFramePr>
            <a:graphicFrameLocks noChangeAspect="1"/>
          </p:cNvGraphicFramePr>
          <p:nvPr>
            <p:extLst>
              <p:ext uri="{D42A27DB-BD31-4B8C-83A1-F6EECF244321}">
                <p14:modId xmlns:p14="http://schemas.microsoft.com/office/powerpoint/2010/main" val="1564215637"/>
              </p:ext>
            </p:extLst>
          </p:nvPr>
        </p:nvGraphicFramePr>
        <p:xfrm>
          <a:off x="4960911" y="2539994"/>
          <a:ext cx="2836862" cy="627063"/>
        </p:xfrm>
        <a:graphic>
          <a:graphicData uri="http://schemas.openxmlformats.org/presentationml/2006/ole">
            <mc:AlternateContent xmlns:mc="http://schemas.openxmlformats.org/markup-compatibility/2006">
              <mc:Choice xmlns:v="urn:schemas-microsoft-com:vml" Requires="v">
                <p:oleObj spid="_x0000_s1095" name="Equation" r:id="rId8" imgW="1181100" imgH="254000" progId="Equation.3">
                  <p:embed/>
                </p:oleObj>
              </mc:Choice>
              <mc:Fallback>
                <p:oleObj name="Equation" r:id="rId8" imgW="1181100" imgH="254000" progId="Equation.3">
                  <p:embed/>
                  <p:pic>
                    <p:nvPicPr>
                      <p:cNvPr id="0" name=""/>
                      <p:cNvPicPr>
                        <a:picLocks noChangeAspect="1" noChangeArrowheads="1"/>
                      </p:cNvPicPr>
                      <p:nvPr/>
                    </p:nvPicPr>
                    <p:blipFill>
                      <a:blip r:embed="rId9"/>
                      <a:srcRect/>
                      <a:stretch>
                        <a:fillRect/>
                      </a:stretch>
                    </p:blipFill>
                    <p:spPr bwMode="auto">
                      <a:xfrm>
                        <a:off x="4960911" y="2539994"/>
                        <a:ext cx="2836862" cy="627063"/>
                      </a:xfrm>
                      <a:prstGeom prst="rect">
                        <a:avLst/>
                      </a:prstGeom>
                      <a:noFill/>
                    </p:spPr>
                  </p:pic>
                </p:oleObj>
              </mc:Fallback>
            </mc:AlternateContent>
          </a:graphicData>
        </a:graphic>
      </p:graphicFrame>
      <p:grpSp>
        <p:nvGrpSpPr>
          <p:cNvPr id="28" name="Group 27"/>
          <p:cNvGrpSpPr/>
          <p:nvPr/>
        </p:nvGrpSpPr>
        <p:grpSpPr>
          <a:xfrm>
            <a:off x="4874974" y="3114709"/>
            <a:ext cx="3973642" cy="1107996"/>
            <a:chOff x="533400" y="4960203"/>
            <a:chExt cx="3973642" cy="1107996"/>
          </a:xfrm>
        </p:grpSpPr>
        <p:sp>
          <p:nvSpPr>
            <p:cNvPr id="29" name="TextBox 28"/>
            <p:cNvSpPr txBox="1"/>
            <p:nvPr/>
          </p:nvSpPr>
          <p:spPr>
            <a:xfrm>
              <a:off x="533400" y="4960203"/>
              <a:ext cx="3973642" cy="1107996"/>
            </a:xfrm>
            <a:prstGeom prst="rect">
              <a:avLst/>
            </a:prstGeom>
            <a:noFill/>
          </p:spPr>
          <p:txBody>
            <a:bodyPr wrap="none" rtlCol="0">
              <a:spAutoFit/>
            </a:bodyPr>
            <a:lstStyle/>
            <a:p>
              <a:r>
                <a:rPr lang="en-US" sz="1800" b="1" dirty="0" smtClean="0"/>
                <a:t>|</a:t>
              </a:r>
              <a:r>
                <a:rPr lang="en-US" sz="1800" i="1" dirty="0" smtClean="0">
                  <a:latin typeface="Times New Roman"/>
                  <a:cs typeface="Times New Roman"/>
                </a:rPr>
                <a:t>e</a:t>
              </a:r>
              <a:r>
                <a:rPr lang="en-US" sz="1800" b="1" dirty="0"/>
                <a:t>| </a:t>
              </a:r>
              <a:r>
                <a:rPr lang="en-US" sz="1800" dirty="0"/>
                <a:t>– </a:t>
              </a:r>
              <a:r>
                <a:rPr lang="en-US" sz="1800" dirty="0" smtClean="0"/>
                <a:t>Number of edges in graph </a:t>
              </a:r>
              <a:r>
                <a:rPr lang="en-US" sz="1800" i="1" dirty="0" smtClean="0">
                  <a:latin typeface="Times New Roman"/>
                  <a:cs typeface="Times New Roman"/>
                </a:rPr>
                <a:t>G(A</a:t>
              </a:r>
              <a:r>
                <a:rPr lang="en-US" sz="1800" i="1" dirty="0" smtClean="0"/>
                <a:t>)</a:t>
              </a:r>
            </a:p>
            <a:p>
              <a:r>
                <a:rPr lang="en-US" sz="1800" i="1" dirty="0" smtClean="0">
                  <a:latin typeface="Times New Roman"/>
                  <a:cs typeface="Times New Roman"/>
                </a:rPr>
                <a:t>  k</a:t>
              </a:r>
              <a:r>
                <a:rPr lang="en-US" sz="1800" dirty="0" smtClean="0"/>
                <a:t> – degree vector</a:t>
              </a:r>
            </a:p>
            <a:p>
              <a:r>
                <a:rPr lang="en-US" sz="1800" b="1" dirty="0" smtClean="0"/>
                <a:t>        </a:t>
              </a:r>
              <a:r>
                <a:rPr lang="en-US" sz="1800" i="1" dirty="0" err="1" smtClean="0">
                  <a:latin typeface="Times New Roman"/>
                  <a:cs typeface="Times New Roman"/>
                </a:rPr>
                <a:t>k</a:t>
              </a:r>
              <a:r>
                <a:rPr lang="en-US" sz="1800" i="1" baseline="-25000" dirty="0" err="1" smtClean="0">
                  <a:latin typeface="Times New Roman"/>
                  <a:cs typeface="Times New Roman"/>
                </a:rPr>
                <a:t>i</a:t>
              </a:r>
              <a:r>
                <a:rPr lang="en-US" sz="1800" i="1" baseline="-25000" dirty="0" smtClean="0"/>
                <a:t> </a:t>
              </a:r>
              <a:r>
                <a:rPr lang="en-US" sz="1800" dirty="0" smtClean="0"/>
                <a:t>= degree(</a:t>
              </a:r>
              <a:r>
                <a:rPr lang="en-US" sz="1800" i="1" dirty="0" smtClean="0">
                  <a:latin typeface="Times New Roman"/>
                  <a:cs typeface="Times New Roman"/>
                </a:rPr>
                <a:t>v</a:t>
              </a:r>
              <a:r>
                <a:rPr lang="en-US" sz="1800" i="1" baseline="-25000" dirty="0" smtClean="0">
                  <a:latin typeface="Times New Roman"/>
                  <a:cs typeface="Times New Roman"/>
                </a:rPr>
                <a:t>i</a:t>
              </a:r>
              <a:r>
                <a:rPr lang="en-US" sz="1800" dirty="0" smtClean="0"/>
                <a:t>),</a:t>
              </a:r>
              <a:endParaRPr lang="en-US" sz="1800" b="1" dirty="0" smtClean="0"/>
            </a:p>
            <a:p>
              <a:endParaRPr lang="en-US" sz="1800" b="1" baseline="-25000" dirty="0"/>
            </a:p>
          </p:txBody>
        </p:sp>
        <p:graphicFrame>
          <p:nvGraphicFramePr>
            <p:cNvPr id="30" name="Object 29"/>
            <p:cNvGraphicFramePr>
              <a:graphicFrameLocks noChangeAspect="1"/>
            </p:cNvGraphicFramePr>
            <p:nvPr>
              <p:extLst>
                <p:ext uri="{D42A27DB-BD31-4B8C-83A1-F6EECF244321}">
                  <p14:modId xmlns:p14="http://schemas.microsoft.com/office/powerpoint/2010/main" val="1210371310"/>
                </p:ext>
              </p:extLst>
            </p:nvPr>
          </p:nvGraphicFramePr>
          <p:xfrm>
            <a:off x="2590800" y="5562600"/>
            <a:ext cx="990600" cy="341313"/>
          </p:xfrm>
          <a:graphic>
            <a:graphicData uri="http://schemas.openxmlformats.org/presentationml/2006/ole">
              <mc:AlternateContent xmlns:mc="http://schemas.openxmlformats.org/markup-compatibility/2006">
                <mc:Choice xmlns:v="urn:schemas-microsoft-com:vml" Requires="v">
                  <p:oleObj spid="_x0000_s1096" name="Equation" r:id="rId10" imgW="647700" imgH="215900" progId="Equation.3">
                    <p:embed/>
                  </p:oleObj>
                </mc:Choice>
                <mc:Fallback>
                  <p:oleObj name="Equation" r:id="rId10" imgW="647700" imgH="215900" progId="Equation.3">
                    <p:embed/>
                    <p:pic>
                      <p:nvPicPr>
                        <p:cNvPr id="0" name=""/>
                        <p:cNvPicPr>
                          <a:picLocks noChangeAspect="1" noChangeArrowheads="1"/>
                        </p:cNvPicPr>
                        <p:nvPr/>
                      </p:nvPicPr>
                      <p:blipFill>
                        <a:blip r:embed="rId11"/>
                        <a:srcRect/>
                        <a:stretch>
                          <a:fillRect/>
                        </a:stretch>
                      </p:blipFill>
                      <p:spPr bwMode="auto">
                        <a:xfrm>
                          <a:off x="2590800" y="5562600"/>
                          <a:ext cx="990600" cy="341313"/>
                        </a:xfrm>
                        <a:prstGeom prst="rect">
                          <a:avLst/>
                        </a:prstGeom>
                        <a:noFill/>
                      </p:spPr>
                    </p:pic>
                  </p:oleObj>
                </mc:Fallback>
              </mc:AlternateContent>
            </a:graphicData>
          </a:graphic>
        </p:graphicFrame>
      </p:grpSp>
      <p:sp>
        <p:nvSpPr>
          <p:cNvPr id="31" name="Rectangle 30"/>
          <p:cNvSpPr/>
          <p:nvPr/>
        </p:nvSpPr>
        <p:spPr bwMode="auto">
          <a:xfrm>
            <a:off x="652272" y="2463794"/>
            <a:ext cx="4038600" cy="1594625"/>
          </a:xfrm>
          <a:prstGeom prst="rect">
            <a:avLst/>
          </a:prstGeom>
          <a:noFill/>
          <a:ln w="25400" cap="flat" cmpd="sng" algn="ctr">
            <a:solidFill>
              <a:schemeClr val="tx1"/>
            </a:solidFill>
            <a:prstDash val="solid"/>
          </a:ln>
          <a:effectLst/>
        </p:spPr>
        <p:txBody>
          <a:bodyPr/>
          <a:lstStyle/>
          <a:p>
            <a:pPr fontAlgn="auto">
              <a:spcBef>
                <a:spcPts val="0"/>
              </a:spcBef>
              <a:spcAft>
                <a:spcPts val="0"/>
              </a:spcAft>
              <a:defRPr/>
            </a:pPr>
            <a:endParaRPr lang="en-US" sz="1400" b="0" kern="0" dirty="0" smtClean="0">
              <a:latin typeface="+mn-lt"/>
              <a:ea typeface="+mn-ea"/>
              <a:cs typeface="+mn-cs"/>
            </a:endParaRPr>
          </a:p>
          <a:p>
            <a:pPr algn="ctr" fontAlgn="auto">
              <a:spcBef>
                <a:spcPts val="0"/>
              </a:spcBef>
              <a:spcAft>
                <a:spcPts val="0"/>
              </a:spcAft>
              <a:defRPr/>
            </a:pPr>
            <a:endParaRPr lang="en-US" sz="1400" kern="0" dirty="0">
              <a:latin typeface="+mn-lt"/>
            </a:endParaRPr>
          </a:p>
          <a:p>
            <a:pPr algn="ctr" fontAlgn="auto">
              <a:spcBef>
                <a:spcPts val="0"/>
              </a:spcBef>
              <a:spcAft>
                <a:spcPts val="0"/>
              </a:spcAft>
              <a:defRPr/>
            </a:pPr>
            <a:endParaRPr lang="en-US" sz="1400" b="0" kern="0" dirty="0" smtClean="0">
              <a:latin typeface="+mn-lt"/>
              <a:ea typeface="+mn-ea"/>
              <a:cs typeface="+mn-cs"/>
            </a:endParaRPr>
          </a:p>
        </p:txBody>
      </p:sp>
      <p:sp>
        <p:nvSpPr>
          <p:cNvPr id="32" name="Rectangle 31"/>
          <p:cNvSpPr/>
          <p:nvPr/>
        </p:nvSpPr>
        <p:spPr bwMode="auto">
          <a:xfrm>
            <a:off x="654870" y="2006594"/>
            <a:ext cx="4038600" cy="457200"/>
          </a:xfrm>
          <a:prstGeom prst="rect">
            <a:avLst/>
          </a:prstGeom>
          <a:solidFill>
            <a:srgbClr val="008200"/>
          </a:solidFill>
          <a:ln w="25400" cap="flat" cmpd="sng" algn="ctr">
            <a:solidFill>
              <a:schemeClr val="tx1"/>
            </a:solidFill>
            <a:prstDash val="solid"/>
          </a:ln>
          <a:effectLst/>
        </p:spPr>
        <p:txBody>
          <a:bodyPr/>
          <a:lstStyle/>
          <a:p>
            <a:pPr algn="ctr" fontAlgn="auto">
              <a:spcBef>
                <a:spcPts val="0"/>
              </a:spcBef>
              <a:spcAft>
                <a:spcPts val="0"/>
              </a:spcAft>
              <a:defRPr/>
            </a:pPr>
            <a:r>
              <a:rPr lang="en-US" sz="2000" b="0" kern="0" dirty="0" err="1" smtClean="0">
                <a:solidFill>
                  <a:schemeClr val="bg1"/>
                </a:solidFill>
                <a:latin typeface="+mn-lt"/>
              </a:rPr>
              <a:t>Eigensystem</a:t>
            </a:r>
            <a:endParaRPr lang="en-US" sz="2000" b="0" kern="0" dirty="0" smtClean="0">
              <a:solidFill>
                <a:schemeClr val="bg1"/>
              </a:solidFill>
              <a:latin typeface="+mn-lt"/>
            </a:endParaRPr>
          </a:p>
          <a:p>
            <a:pPr algn="ctr" fontAlgn="auto">
              <a:spcBef>
                <a:spcPts val="0"/>
              </a:spcBef>
              <a:spcAft>
                <a:spcPts val="0"/>
              </a:spcAft>
              <a:defRPr/>
            </a:pPr>
            <a:endParaRPr lang="en-US" sz="2000" kern="0" dirty="0">
              <a:solidFill>
                <a:schemeClr val="bg1"/>
              </a:solidFill>
              <a:latin typeface="+mn-lt"/>
            </a:endParaRPr>
          </a:p>
          <a:p>
            <a:pPr algn="ctr" fontAlgn="auto">
              <a:spcBef>
                <a:spcPts val="0"/>
              </a:spcBef>
              <a:spcAft>
                <a:spcPts val="0"/>
              </a:spcAft>
              <a:defRPr/>
            </a:pPr>
            <a:endParaRPr lang="en-US" sz="2000" b="0" kern="0" dirty="0" smtClean="0">
              <a:solidFill>
                <a:schemeClr val="bg1"/>
              </a:solidFill>
              <a:latin typeface="+mn-lt"/>
            </a:endParaRPr>
          </a:p>
        </p:txBody>
      </p:sp>
      <p:sp>
        <p:nvSpPr>
          <p:cNvPr id="33" name="Rectangle 32"/>
          <p:cNvSpPr/>
          <p:nvPr/>
        </p:nvSpPr>
        <p:spPr>
          <a:xfrm>
            <a:off x="56735" y="6481850"/>
            <a:ext cx="8229600" cy="253916"/>
          </a:xfrm>
          <a:prstGeom prst="rect">
            <a:avLst/>
          </a:prstGeom>
          <a:ln>
            <a:noFill/>
          </a:ln>
        </p:spPr>
        <p:txBody>
          <a:bodyPr wrap="square">
            <a:spAutoFit/>
          </a:bodyPr>
          <a:lstStyle/>
          <a:p>
            <a:r>
              <a:rPr lang="en-US" sz="1050" dirty="0"/>
              <a:t>M. Wolf and B. Miller</a:t>
            </a:r>
            <a:r>
              <a:rPr lang="en-US" sz="1050" dirty="0" smtClean="0"/>
              <a:t>,</a:t>
            </a:r>
            <a:r>
              <a:rPr lang="en-US" sz="1050" baseline="30000" dirty="0" smtClean="0"/>
              <a:t> </a:t>
            </a:r>
            <a:r>
              <a:rPr lang="en-US" sz="1050" dirty="0" smtClean="0"/>
              <a:t>“Sparse </a:t>
            </a:r>
            <a:r>
              <a:rPr lang="en-US" sz="1050" dirty="0"/>
              <a:t>Matrix Partitioning for Parallel </a:t>
            </a:r>
            <a:r>
              <a:rPr lang="en-US" sz="1050" dirty="0" err="1"/>
              <a:t>Eigenanalysis</a:t>
            </a:r>
            <a:r>
              <a:rPr lang="en-US" sz="1050" dirty="0"/>
              <a:t> of Large Static and Dynamic </a:t>
            </a:r>
            <a:r>
              <a:rPr lang="en-US" sz="1050" dirty="0" smtClean="0"/>
              <a:t>Graphs," </a:t>
            </a:r>
            <a:r>
              <a:rPr lang="en-US" sz="1050" dirty="0" smtClean="0"/>
              <a:t>in </a:t>
            </a:r>
            <a:r>
              <a:rPr lang="en-US" sz="1050" i="1" dirty="0" smtClean="0"/>
              <a:t>IEEE HPEC</a:t>
            </a:r>
            <a:r>
              <a:rPr lang="en-US" sz="1050" dirty="0" smtClean="0"/>
              <a:t>, 2014.</a:t>
            </a:r>
            <a:endParaRPr lang="en-US" sz="1050" dirty="0"/>
          </a:p>
        </p:txBody>
      </p:sp>
    </p:spTree>
    <p:extLst>
      <p:ext uri="{BB962C8B-B14F-4D97-AF65-F5344CB8AC3E}">
        <p14:creationId xmlns:p14="http://schemas.microsoft.com/office/powerpoint/2010/main" val="417230286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683829" y="1293094"/>
            <a:ext cx="7979879" cy="4830616"/>
          </a:xfrm>
          <a:prstGeom prst="rect">
            <a:avLst/>
          </a:prstGeom>
          <a:ln>
            <a:noFill/>
          </a:ln>
        </p:spPr>
        <p:txBody>
          <a:bodyPr/>
          <a:lstStyle/>
          <a:p>
            <a:r>
              <a:rPr lang="en-US" dirty="0" smtClean="0"/>
              <a:t>Motivation:  Anomaly Detection in Very Large Graphs</a:t>
            </a:r>
            <a:endParaRPr lang="en-US" dirty="0" smtClean="0">
              <a:solidFill>
                <a:schemeClr val="tx1"/>
              </a:solidFill>
            </a:endParaRPr>
          </a:p>
          <a:p>
            <a:r>
              <a:rPr lang="en-US" dirty="0" smtClean="0"/>
              <a:t>Parallel </a:t>
            </a:r>
            <a:r>
              <a:rPr lang="en-US" dirty="0" err="1" smtClean="0"/>
              <a:t>Eigenanalysis</a:t>
            </a:r>
            <a:r>
              <a:rPr lang="en-US" dirty="0" smtClean="0"/>
              <a:t> Performance </a:t>
            </a:r>
            <a:r>
              <a:rPr lang="en-US" dirty="0" smtClean="0"/>
              <a:t>Challenges</a:t>
            </a:r>
          </a:p>
          <a:p>
            <a:r>
              <a:rPr lang="en-US" dirty="0" smtClean="0"/>
              <a:t>Partitioning: Dynamic Graphs and Sampling</a:t>
            </a:r>
          </a:p>
          <a:p>
            <a:r>
              <a:rPr lang="en-US" dirty="0"/>
              <a:t>Impact of Graph Structure on Parallel </a:t>
            </a:r>
            <a:r>
              <a:rPr lang="en-US" dirty="0" err="1"/>
              <a:t>SpMV</a:t>
            </a:r>
            <a:r>
              <a:rPr lang="en-US" dirty="0"/>
              <a:t> </a:t>
            </a:r>
            <a:r>
              <a:rPr lang="en-US" dirty="0" smtClean="0"/>
              <a:t>Performance</a:t>
            </a:r>
            <a:endParaRPr lang="en-US" dirty="0" smtClean="0"/>
          </a:p>
          <a:p>
            <a:r>
              <a:rPr lang="en-US" dirty="0" smtClean="0">
                <a:solidFill>
                  <a:srgbClr val="000000"/>
                </a:solidFill>
              </a:rPr>
              <a:t>Summary</a:t>
            </a:r>
          </a:p>
        </p:txBody>
      </p:sp>
      <p:sp>
        <p:nvSpPr>
          <p:cNvPr id="3" name="Title 2"/>
          <p:cNvSpPr>
            <a:spLocks noGrp="1"/>
          </p:cNvSpPr>
          <p:nvPr>
            <p:ph type="title"/>
          </p:nvPr>
        </p:nvSpPr>
        <p:spPr/>
        <p:txBody>
          <a:bodyPr/>
          <a:lstStyle/>
          <a:p>
            <a:r>
              <a:rPr lang="en-US" sz="3600" dirty="0" smtClean="0"/>
              <a:t>Outline</a:t>
            </a:r>
            <a:endParaRPr lang="en-US" sz="3600" dirty="0"/>
          </a:p>
        </p:txBody>
      </p:sp>
      <p:sp>
        <p:nvSpPr>
          <p:cNvPr id="5" name="Right Arrow 4"/>
          <p:cNvSpPr/>
          <p:nvPr/>
        </p:nvSpPr>
        <p:spPr>
          <a:xfrm>
            <a:off x="372998" y="1873029"/>
            <a:ext cx="355236" cy="195372"/>
          </a:xfrm>
          <a:prstGeom prst="rightArrow">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smtClean="0">
              <a:solidFill>
                <a:schemeClr val="tx1"/>
              </a:solidFill>
            </a:endParaRPr>
          </a:p>
        </p:txBody>
      </p:sp>
      <p:sp>
        <p:nvSpPr>
          <p:cNvPr id="6"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5</a:t>
            </a:fld>
            <a:endParaRPr lang="en-US" dirty="0"/>
          </a:p>
        </p:txBody>
      </p:sp>
    </p:spTree>
    <p:extLst>
      <p:ext uri="{BB962C8B-B14F-4D97-AF65-F5344CB8AC3E}">
        <p14:creationId xmlns:p14="http://schemas.microsoft.com/office/powerpoint/2010/main" val="3179074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Partitioning Objective</a:t>
            </a:r>
            <a:endParaRPr lang="en-US" dirty="0"/>
          </a:p>
        </p:txBody>
      </p:sp>
      <p:sp>
        <p:nvSpPr>
          <p:cNvPr id="3" name="Content Placeholder 2"/>
          <p:cNvSpPr>
            <a:spLocks noGrp="1"/>
          </p:cNvSpPr>
          <p:nvPr>
            <p:ph idx="1"/>
          </p:nvPr>
        </p:nvSpPr>
        <p:spPr>
          <a:xfrm>
            <a:off x="457200" y="1118463"/>
            <a:ext cx="8229600" cy="4847424"/>
          </a:xfrm>
        </p:spPr>
        <p:txBody>
          <a:bodyPr/>
          <a:lstStyle/>
          <a:p>
            <a:r>
              <a:rPr lang="en-US" dirty="0" smtClean="0"/>
              <a:t>Ideally </a:t>
            </a:r>
            <a:r>
              <a:rPr lang="en-US" dirty="0"/>
              <a:t>we minimize total </a:t>
            </a:r>
            <a:r>
              <a:rPr lang="en-US" dirty="0" smtClean="0"/>
              <a:t>execution time </a:t>
            </a:r>
            <a:r>
              <a:rPr lang="en-US" dirty="0"/>
              <a:t>of </a:t>
            </a:r>
            <a:r>
              <a:rPr lang="en-US" dirty="0" err="1" smtClean="0"/>
              <a:t>SpMV</a:t>
            </a:r>
            <a:endParaRPr lang="en-US" dirty="0" smtClean="0"/>
          </a:p>
          <a:p>
            <a:r>
              <a:rPr lang="en-US" dirty="0" smtClean="0"/>
              <a:t>Settle for easier objectives</a:t>
            </a:r>
          </a:p>
          <a:p>
            <a:pPr lvl="1"/>
            <a:r>
              <a:rPr lang="en-US" dirty="0" smtClean="0"/>
              <a:t>Balance computational work</a:t>
            </a:r>
          </a:p>
          <a:p>
            <a:pPr lvl="1"/>
            <a:r>
              <a:rPr lang="en-US" dirty="0" smtClean="0"/>
              <a:t>Minimize communication </a:t>
            </a:r>
            <a:r>
              <a:rPr lang="en-US" dirty="0"/>
              <a:t>m</a:t>
            </a:r>
            <a:r>
              <a:rPr lang="en-US" dirty="0" smtClean="0"/>
              <a:t>etric</a:t>
            </a:r>
          </a:p>
          <a:p>
            <a:pPr lvl="2"/>
            <a:r>
              <a:rPr lang="en-US" dirty="0" smtClean="0"/>
              <a:t>Total communication volume</a:t>
            </a:r>
          </a:p>
          <a:p>
            <a:pPr lvl="2"/>
            <a:r>
              <a:rPr lang="en-US" dirty="0"/>
              <a:t>N</a:t>
            </a:r>
            <a:r>
              <a:rPr lang="en-US" dirty="0" smtClean="0"/>
              <a:t>umber of messages</a:t>
            </a:r>
          </a:p>
          <a:p>
            <a:r>
              <a:rPr lang="en-US" dirty="0" smtClean="0"/>
              <a:t>Can Partition matrices in different ways</a:t>
            </a:r>
          </a:p>
          <a:p>
            <a:pPr lvl="1"/>
            <a:r>
              <a:rPr lang="en-US" dirty="0" smtClean="0"/>
              <a:t>1D </a:t>
            </a:r>
          </a:p>
          <a:p>
            <a:pPr lvl="1"/>
            <a:r>
              <a:rPr lang="en-US" dirty="0" smtClean="0"/>
              <a:t>2D</a:t>
            </a:r>
          </a:p>
          <a:p>
            <a:r>
              <a:rPr lang="en-US" dirty="0" smtClean="0"/>
              <a:t>Can model problem in different ways</a:t>
            </a:r>
          </a:p>
          <a:p>
            <a:pPr lvl="1"/>
            <a:r>
              <a:rPr lang="en-US" dirty="0" smtClean="0"/>
              <a:t>Graph</a:t>
            </a:r>
          </a:p>
          <a:p>
            <a:pPr lvl="1"/>
            <a:r>
              <a:rPr lang="en-US" dirty="0" smtClean="0"/>
              <a:t>Bipartite graph</a:t>
            </a:r>
          </a:p>
          <a:p>
            <a:pPr lvl="1"/>
            <a:r>
              <a:rPr lang="en-US" dirty="0" err="1" smtClean="0"/>
              <a:t>Hypergraph</a:t>
            </a:r>
            <a:endParaRPr lang="en-US" dirty="0" smtClean="0"/>
          </a:p>
          <a:p>
            <a:pPr lvl="1"/>
            <a:endParaRPr lang="en-US" dirty="0"/>
          </a:p>
          <a:p>
            <a:endParaRPr lang="en-US" dirty="0"/>
          </a:p>
        </p:txBody>
      </p:sp>
      <p:sp>
        <p:nvSpPr>
          <p:cNvPr id="4" name="Slide Number Placeholder 3"/>
          <p:cNvSpPr>
            <a:spLocks noGrp="1"/>
          </p:cNvSpPr>
          <p:nvPr>
            <p:ph type="sldNum" sz="quarter" idx="12"/>
          </p:nvPr>
        </p:nvSpPr>
        <p:spPr/>
        <p:txBody>
          <a:bodyPr/>
          <a:lstStyle/>
          <a:p>
            <a:fld id="{A5E55A7B-7854-E145-92D9-B491DF4BAE2D}" type="slidenum">
              <a:rPr lang="en-US" smtClean="0"/>
              <a:pPr/>
              <a:t>6</a:t>
            </a:fld>
            <a:endParaRPr lang="en-US"/>
          </a:p>
        </p:txBody>
      </p:sp>
    </p:spTree>
    <p:extLst>
      <p:ext uri="{BB962C8B-B14F-4D97-AF65-F5344CB8AC3E}">
        <p14:creationId xmlns:p14="http://schemas.microsoft.com/office/powerpoint/2010/main" val="17629185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1D Partitioning</a:t>
            </a:r>
            <a:endParaRPr lang="en-US" dirty="0"/>
          </a:p>
        </p:txBody>
      </p:sp>
      <p:sp>
        <p:nvSpPr>
          <p:cNvPr id="3" name="Content Placeholder 2"/>
          <p:cNvSpPr>
            <a:spLocks noGrp="1"/>
          </p:cNvSpPr>
          <p:nvPr>
            <p:ph idx="1"/>
          </p:nvPr>
        </p:nvSpPr>
        <p:spPr>
          <a:xfrm>
            <a:off x="316079" y="5221504"/>
            <a:ext cx="4122818" cy="1055898"/>
          </a:xfrm>
        </p:spPr>
        <p:txBody>
          <a:bodyPr/>
          <a:lstStyle/>
          <a:p>
            <a:r>
              <a:rPr lang="en-US" dirty="0"/>
              <a:t>Each process assigned </a:t>
            </a:r>
            <a:r>
              <a:rPr lang="en-US" dirty="0" err="1"/>
              <a:t>nonzeros</a:t>
            </a:r>
            <a:r>
              <a:rPr lang="en-US" dirty="0"/>
              <a:t> for set of columns</a:t>
            </a:r>
            <a:endParaRPr lang="en-US" sz="2000" dirty="0"/>
          </a:p>
          <a:p>
            <a:endParaRPr lang="en-US" dirty="0"/>
          </a:p>
        </p:txBody>
      </p:sp>
      <p:sp>
        <p:nvSpPr>
          <p:cNvPr id="4" name="Slide Number Placeholder 3"/>
          <p:cNvSpPr>
            <a:spLocks noGrp="1"/>
          </p:cNvSpPr>
          <p:nvPr>
            <p:ph type="sldNum" sz="quarter" idx="12"/>
          </p:nvPr>
        </p:nvSpPr>
        <p:spPr/>
        <p:txBody>
          <a:bodyPr/>
          <a:lstStyle/>
          <a:p>
            <a:fld id="{A5E55A7B-7854-E145-92D9-B491DF4BAE2D}" type="slidenum">
              <a:rPr lang="en-US" smtClean="0"/>
              <a:pPr/>
              <a:t>7</a:t>
            </a:fld>
            <a:endParaRPr lang="en-US"/>
          </a:p>
        </p:txBody>
      </p:sp>
      <p:sp>
        <p:nvSpPr>
          <p:cNvPr id="5" name="Content Placeholder 2"/>
          <p:cNvSpPr txBox="1">
            <a:spLocks/>
          </p:cNvSpPr>
          <p:nvPr/>
        </p:nvSpPr>
        <p:spPr bwMode="auto">
          <a:xfrm>
            <a:off x="5051484" y="5212704"/>
            <a:ext cx="4122818" cy="105589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r>
              <a:rPr lang="en-US" dirty="0" smtClean="0"/>
              <a:t>Each process assigned </a:t>
            </a:r>
            <a:r>
              <a:rPr lang="en-US" dirty="0" err="1" smtClean="0"/>
              <a:t>nonzeros</a:t>
            </a:r>
            <a:r>
              <a:rPr lang="en-US" dirty="0" smtClean="0"/>
              <a:t> for set of rows</a:t>
            </a:r>
            <a:endParaRPr lang="en-US" sz="2000" dirty="0" smtClean="0"/>
          </a:p>
          <a:p>
            <a:endParaRPr lang="en-US" dirty="0"/>
          </a:p>
        </p:txBody>
      </p:sp>
      <p:pic>
        <p:nvPicPr>
          <p:cNvPr id="9" name="Picture 65" descr="PMV1DCol1"/>
          <p:cNvPicPr>
            <a:picLocks noChangeAspect="1" noChangeArrowheads="1"/>
          </p:cNvPicPr>
          <p:nvPr/>
        </p:nvPicPr>
        <p:blipFill rotWithShape="1">
          <a:blip r:embed="rId2"/>
          <a:srcRect l="8581" t="8550" r="-56" b="-25"/>
          <a:stretch/>
        </p:blipFill>
        <p:spPr bwMode="auto">
          <a:xfrm>
            <a:off x="969264" y="1572768"/>
            <a:ext cx="2926080" cy="2926080"/>
          </a:xfrm>
          <a:prstGeom prst="rect">
            <a:avLst/>
          </a:prstGeom>
          <a:noFill/>
        </p:spPr>
      </p:pic>
      <p:sp>
        <p:nvSpPr>
          <p:cNvPr id="8" name="Text Box 74"/>
          <p:cNvSpPr txBox="1">
            <a:spLocks noChangeArrowheads="1"/>
          </p:cNvSpPr>
          <p:nvPr/>
        </p:nvSpPr>
        <p:spPr bwMode="auto">
          <a:xfrm>
            <a:off x="1618734" y="4498104"/>
            <a:ext cx="1708150" cy="457200"/>
          </a:xfrm>
          <a:prstGeom prst="rect">
            <a:avLst/>
          </a:prstGeom>
          <a:noFill/>
          <a:ln w="9525">
            <a:noFill/>
            <a:miter lim="800000"/>
            <a:headEnd/>
            <a:tailEnd/>
          </a:ln>
          <a:effectLst/>
        </p:spPr>
        <p:txBody>
          <a:bodyPr wrap="none">
            <a:prstTxWarp prst="textNoShape">
              <a:avLst/>
            </a:prstTxWarp>
            <a:spAutoFit/>
          </a:bodyPr>
          <a:lstStyle/>
          <a:p>
            <a:r>
              <a:rPr lang="en-US" sz="2400" dirty="0">
                <a:solidFill>
                  <a:srgbClr val="0000FF"/>
                </a:solidFill>
              </a:rPr>
              <a:t>1D Column</a:t>
            </a:r>
          </a:p>
        </p:txBody>
      </p:sp>
      <p:pic>
        <p:nvPicPr>
          <p:cNvPr id="15" name="Picture 70" descr="PMV1DRow1"/>
          <p:cNvPicPr>
            <a:picLocks noChangeAspect="1" noChangeArrowheads="1"/>
          </p:cNvPicPr>
          <p:nvPr/>
        </p:nvPicPr>
        <p:blipFill rotWithShape="1">
          <a:blip r:embed="rId3"/>
          <a:srcRect l="8701" t="8550" r="-176" b="-25"/>
          <a:stretch/>
        </p:blipFill>
        <p:spPr bwMode="auto">
          <a:xfrm>
            <a:off x="5715000" y="1572768"/>
            <a:ext cx="2926080" cy="2926080"/>
          </a:xfrm>
          <a:prstGeom prst="rect">
            <a:avLst/>
          </a:prstGeom>
          <a:noFill/>
        </p:spPr>
      </p:pic>
      <p:sp>
        <p:nvSpPr>
          <p:cNvPr id="14" name="Text Box 76"/>
          <p:cNvSpPr txBox="1">
            <a:spLocks noChangeArrowheads="1"/>
          </p:cNvSpPr>
          <p:nvPr/>
        </p:nvSpPr>
        <p:spPr bwMode="auto">
          <a:xfrm>
            <a:off x="6552684" y="4498104"/>
            <a:ext cx="1287462" cy="461963"/>
          </a:xfrm>
          <a:prstGeom prst="rect">
            <a:avLst/>
          </a:prstGeom>
          <a:noFill/>
          <a:ln w="9525">
            <a:noFill/>
            <a:miter lim="800000"/>
            <a:headEnd/>
            <a:tailEnd/>
          </a:ln>
          <a:effectLst/>
        </p:spPr>
        <p:txBody>
          <a:bodyPr wrap="none">
            <a:prstTxWarp prst="textNoShape">
              <a:avLst/>
            </a:prstTxWarp>
            <a:spAutoFit/>
          </a:bodyPr>
          <a:lstStyle/>
          <a:p>
            <a:r>
              <a:rPr lang="en-US" sz="2400" dirty="0">
                <a:solidFill>
                  <a:srgbClr val="0000FF"/>
                </a:solidFill>
              </a:rPr>
              <a:t>1D Row</a:t>
            </a:r>
          </a:p>
        </p:txBody>
      </p:sp>
    </p:spTree>
    <p:extLst>
      <p:ext uri="{BB962C8B-B14F-4D97-AF65-F5344CB8AC3E}">
        <p14:creationId xmlns:p14="http://schemas.microsoft.com/office/powerpoint/2010/main" val="203691109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Weak </a:t>
            </a:r>
            <a:r>
              <a:rPr lang="en-US" dirty="0" smtClean="0"/>
              <a:t>Scaling</a:t>
            </a:r>
            <a:endParaRPr lang="en-US" dirty="0"/>
          </a:p>
        </p:txBody>
      </p:sp>
      <p:sp>
        <p:nvSpPr>
          <p:cNvPr id="12" name="Text Box 4"/>
          <p:cNvSpPr txBox="1">
            <a:spLocks noChangeArrowheads="1"/>
          </p:cNvSpPr>
          <p:nvPr/>
        </p:nvSpPr>
        <p:spPr bwMode="auto">
          <a:xfrm>
            <a:off x="2035300" y="5721808"/>
            <a:ext cx="5187125" cy="369332"/>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none" lIns="91440" tIns="45720" rIns="91440" bIns="45720" numCol="1" rtlCol="0" anchor="ctr" anchorCtr="0" compatLnSpc="1">
            <a:prstTxWarp prst="textNoShape">
              <a:avLst/>
            </a:prstTxWarp>
            <a:spAutoFit/>
          </a:bodyPr>
          <a:lstStyle>
            <a:defPPr>
              <a:defRPr lang="en-US"/>
            </a:defPPr>
            <a:lvl1pPr marL="0" marR="0" indent="0" algn="ctr" defTabSz="914400" latinLnBrk="0">
              <a:lnSpc>
                <a:spcPct val="100000"/>
              </a:lnSpc>
              <a:buClrTx/>
              <a:buSzTx/>
              <a:buFontTx/>
              <a:buNone/>
              <a:tabLst/>
              <a:defRPr kumimoji="0" sz="2000" b="1" i="0" u="none" strike="noStrike" cap="none" normalizeH="0" baseline="0">
                <a:ln>
                  <a:noFill/>
                </a:ln>
                <a:effectLst/>
                <a:latin typeface="Arial" charset="0"/>
              </a:defRPr>
            </a:lvl1pPr>
          </a:lstStyle>
          <a:p>
            <a:r>
              <a:rPr lang="en-US" sz="1800" dirty="0" smtClean="0"/>
              <a:t>Solved system for up to 4 billion vertex graph </a:t>
            </a:r>
            <a:endParaRPr lang="en-US" sz="1800" dirty="0"/>
          </a:p>
        </p:txBody>
      </p:sp>
      <p:pic>
        <p:nvPicPr>
          <p:cNvPr id="5" name="Picture 4"/>
          <p:cNvPicPr>
            <a:picLocks noChangeAspect="1"/>
          </p:cNvPicPr>
          <p:nvPr/>
        </p:nvPicPr>
        <p:blipFill rotWithShape="1">
          <a:blip r:embed="rId3"/>
          <a:srcRect l="2508" t="10474" r="13826" b="4326"/>
          <a:stretch/>
        </p:blipFill>
        <p:spPr>
          <a:xfrm>
            <a:off x="774883" y="1459468"/>
            <a:ext cx="7073717" cy="4090940"/>
          </a:xfrm>
          <a:prstGeom prst="rect">
            <a:avLst/>
          </a:prstGeom>
        </p:spPr>
      </p:pic>
      <p:grpSp>
        <p:nvGrpSpPr>
          <p:cNvPr id="3" name="Group 2"/>
          <p:cNvGrpSpPr/>
          <p:nvPr/>
        </p:nvGrpSpPr>
        <p:grpSpPr>
          <a:xfrm>
            <a:off x="4885411" y="2206823"/>
            <a:ext cx="2201189" cy="307777"/>
            <a:chOff x="4961611" y="2206823"/>
            <a:chExt cx="2201189" cy="307777"/>
          </a:xfrm>
        </p:grpSpPr>
        <p:sp>
          <p:nvSpPr>
            <p:cNvPr id="8" name="TextBox 7"/>
            <p:cNvSpPr txBox="1"/>
            <p:nvPr/>
          </p:nvSpPr>
          <p:spPr>
            <a:xfrm>
              <a:off x="4961611" y="2206823"/>
              <a:ext cx="1591589" cy="307777"/>
            </a:xfrm>
            <a:prstGeom prst="rect">
              <a:avLst/>
            </a:prstGeom>
            <a:noFill/>
          </p:spPr>
          <p:txBody>
            <a:bodyPr wrap="none" rtlCol="0">
              <a:spAutoFit/>
            </a:bodyPr>
            <a:lstStyle/>
            <a:p>
              <a:pPr algn="ctr"/>
              <a:r>
                <a:rPr lang="en-US" sz="1400" b="1" dirty="0" smtClean="0">
                  <a:solidFill>
                    <a:srgbClr val="0000FF"/>
                  </a:solidFill>
                </a:rPr>
                <a:t>4 billion vertices</a:t>
              </a:r>
              <a:endParaRPr lang="en-US" sz="1400" b="1" dirty="0">
                <a:solidFill>
                  <a:srgbClr val="0000FF"/>
                </a:solidFill>
              </a:endParaRPr>
            </a:p>
          </p:txBody>
        </p:sp>
        <p:cxnSp>
          <p:nvCxnSpPr>
            <p:cNvPr id="10" name="Straight Arrow Connector 9"/>
            <p:cNvCxnSpPr/>
            <p:nvPr/>
          </p:nvCxnSpPr>
          <p:spPr bwMode="auto">
            <a:xfrm>
              <a:off x="6553200" y="2362200"/>
              <a:ext cx="609600" cy="0"/>
            </a:xfrm>
            <a:prstGeom prst="straightConnector1">
              <a:avLst/>
            </a:prstGeom>
            <a:solidFill>
              <a:schemeClr val="accent1"/>
            </a:solidFill>
            <a:ln w="76200" cap="flat" cmpd="sng" algn="ctr">
              <a:solidFill>
                <a:srgbClr val="0000FF"/>
              </a:solidFill>
              <a:prstDash val="solid"/>
              <a:round/>
              <a:headEnd type="none" w="sm" len="sm"/>
              <a:tailEnd type="triangle" w="med" len="med"/>
            </a:ln>
            <a:effectLst/>
          </p:spPr>
        </p:cxnSp>
      </p:grpSp>
      <p:sp>
        <p:nvSpPr>
          <p:cNvPr id="15" name="TextBox 14"/>
          <p:cNvSpPr txBox="1"/>
          <p:nvPr/>
        </p:nvSpPr>
        <p:spPr>
          <a:xfrm>
            <a:off x="2802723" y="1237546"/>
            <a:ext cx="3724472" cy="369332"/>
          </a:xfrm>
          <a:prstGeom prst="rect">
            <a:avLst/>
          </a:prstGeom>
          <a:noFill/>
        </p:spPr>
        <p:txBody>
          <a:bodyPr wrap="none" rtlCol="0">
            <a:spAutoFit/>
          </a:bodyPr>
          <a:lstStyle/>
          <a:p>
            <a:pPr algn="ctr"/>
            <a:r>
              <a:rPr lang="en-US" sz="1800" b="1" dirty="0" smtClean="0"/>
              <a:t>Runtime to Find 1st Eigenvector</a:t>
            </a:r>
            <a:endParaRPr lang="en-US" sz="1800" b="1" dirty="0"/>
          </a:p>
        </p:txBody>
      </p:sp>
      <p:sp>
        <p:nvSpPr>
          <p:cNvPr id="16" name="TextBox 15"/>
          <p:cNvSpPr txBox="1"/>
          <p:nvPr/>
        </p:nvSpPr>
        <p:spPr>
          <a:xfrm>
            <a:off x="1981200" y="4353580"/>
            <a:ext cx="2223686" cy="523220"/>
          </a:xfrm>
          <a:prstGeom prst="rect">
            <a:avLst/>
          </a:prstGeom>
          <a:noFill/>
          <a:ln>
            <a:solidFill>
              <a:srgbClr val="000000"/>
            </a:solidFill>
          </a:ln>
        </p:spPr>
        <p:txBody>
          <a:bodyPr wrap="none" rtlCol="0">
            <a:spAutoFit/>
          </a:bodyPr>
          <a:lstStyle/>
          <a:p>
            <a:r>
              <a:rPr lang="en-US" sz="1400" b="1" dirty="0" smtClean="0"/>
              <a:t>R-MAT, 2</a:t>
            </a:r>
            <a:r>
              <a:rPr lang="en-US" sz="1400" b="1" baseline="30000" dirty="0" smtClean="0"/>
              <a:t>18</a:t>
            </a:r>
            <a:r>
              <a:rPr lang="en-US" sz="1400" b="1" dirty="0" smtClean="0"/>
              <a:t> vertices/core</a:t>
            </a:r>
          </a:p>
          <a:p>
            <a:r>
              <a:rPr lang="en-US" sz="1400" b="1" dirty="0" smtClean="0"/>
              <a:t>Modularity Matrix</a:t>
            </a:r>
            <a:endParaRPr lang="en-US" sz="1400" b="1" dirty="0"/>
          </a:p>
        </p:txBody>
      </p:sp>
      <p:sp>
        <p:nvSpPr>
          <p:cNvPr id="17" name="TextBox 16"/>
          <p:cNvSpPr txBox="1"/>
          <p:nvPr/>
        </p:nvSpPr>
        <p:spPr>
          <a:xfrm>
            <a:off x="127635" y="5420380"/>
            <a:ext cx="1171940" cy="523220"/>
          </a:xfrm>
          <a:prstGeom prst="rect">
            <a:avLst/>
          </a:prstGeom>
          <a:noFill/>
        </p:spPr>
        <p:txBody>
          <a:bodyPr wrap="none" rtlCol="0">
            <a:spAutoFit/>
          </a:bodyPr>
          <a:lstStyle/>
          <a:p>
            <a:pPr algn="ctr"/>
            <a:r>
              <a:rPr lang="en-US" sz="1400" b="1" dirty="0" smtClean="0"/>
              <a:t>1D random </a:t>
            </a:r>
          </a:p>
          <a:p>
            <a:pPr algn="ctr"/>
            <a:r>
              <a:rPr lang="en-US" sz="1400" b="1" dirty="0" smtClean="0"/>
              <a:t>partitioning</a:t>
            </a:r>
            <a:endParaRPr lang="en-US" sz="1400" b="1" dirty="0"/>
          </a:p>
        </p:txBody>
      </p:sp>
      <p:sp>
        <p:nvSpPr>
          <p:cNvPr id="13"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8</a:t>
            </a:fld>
            <a:endParaRPr lang="en-US" dirty="0"/>
          </a:p>
        </p:txBody>
      </p:sp>
      <p:sp>
        <p:nvSpPr>
          <p:cNvPr id="4" name="TextBox 3"/>
          <p:cNvSpPr txBox="1"/>
          <p:nvPr/>
        </p:nvSpPr>
        <p:spPr>
          <a:xfrm>
            <a:off x="5675570" y="4543917"/>
            <a:ext cx="1922221" cy="369332"/>
          </a:xfrm>
          <a:prstGeom prst="rect">
            <a:avLst/>
          </a:prstGeom>
          <a:noFill/>
        </p:spPr>
        <p:txBody>
          <a:bodyPr wrap="none" rtlCol="0">
            <a:spAutoFit/>
          </a:bodyPr>
          <a:lstStyle/>
          <a:p>
            <a:r>
              <a:rPr lang="en-US" dirty="0" smtClean="0"/>
              <a:t>NERSC Hopper^</a:t>
            </a:r>
            <a:endParaRPr lang="en-US" dirty="0"/>
          </a:p>
        </p:txBody>
      </p:sp>
      <p:sp>
        <p:nvSpPr>
          <p:cNvPr id="18" name="Rectangle 17"/>
          <p:cNvSpPr/>
          <p:nvPr/>
        </p:nvSpPr>
        <p:spPr>
          <a:xfrm>
            <a:off x="1" y="6158690"/>
            <a:ext cx="5279302" cy="338554"/>
          </a:xfrm>
          <a:prstGeom prst="rect">
            <a:avLst/>
          </a:prstGeom>
          <a:ln>
            <a:noFill/>
          </a:ln>
        </p:spPr>
        <p:txBody>
          <a:bodyPr wrap="square">
            <a:spAutoFit/>
          </a:bodyPr>
          <a:lstStyle/>
          <a:p>
            <a:r>
              <a:rPr lang="en-US" sz="800" dirty="0"/>
              <a:t>^</a:t>
            </a:r>
            <a:r>
              <a:rPr lang="en-US" sz="800" dirty="0" smtClean="0"/>
              <a:t> </a:t>
            </a:r>
            <a:r>
              <a:rPr lang="en-US" sz="800" dirty="0"/>
              <a:t>This research used resources of the National Energy Research Scientific Computing Center, which </a:t>
            </a:r>
            <a:r>
              <a:rPr lang="en-US" sz="800" dirty="0" smtClean="0"/>
              <a:t>is supported </a:t>
            </a:r>
            <a:r>
              <a:rPr lang="en-US" sz="800" dirty="0"/>
              <a:t>by the Office of Science of the U.S. Department of Energy under Contract No. DE-AC02-05CH11231.</a:t>
            </a:r>
          </a:p>
        </p:txBody>
      </p:sp>
      <p:sp>
        <p:nvSpPr>
          <p:cNvPr id="20" name="Rectangle 19"/>
          <p:cNvSpPr/>
          <p:nvPr/>
        </p:nvSpPr>
        <p:spPr>
          <a:xfrm>
            <a:off x="56735" y="6481850"/>
            <a:ext cx="8229600" cy="253916"/>
          </a:xfrm>
          <a:prstGeom prst="rect">
            <a:avLst/>
          </a:prstGeom>
          <a:ln>
            <a:noFill/>
          </a:ln>
        </p:spPr>
        <p:txBody>
          <a:bodyPr wrap="square">
            <a:spAutoFit/>
          </a:bodyPr>
          <a:lstStyle/>
          <a:p>
            <a:r>
              <a:rPr lang="en-US" sz="1050" dirty="0"/>
              <a:t>M. Wolf and B. Miller</a:t>
            </a:r>
            <a:r>
              <a:rPr lang="en-US" sz="1050" dirty="0" smtClean="0"/>
              <a:t>,</a:t>
            </a:r>
            <a:r>
              <a:rPr lang="en-US" sz="1050" baseline="30000" dirty="0" smtClean="0"/>
              <a:t> </a:t>
            </a:r>
            <a:r>
              <a:rPr lang="en-US" sz="1050" dirty="0" smtClean="0"/>
              <a:t>“Sparse </a:t>
            </a:r>
            <a:r>
              <a:rPr lang="en-US" sz="1050" dirty="0"/>
              <a:t>Matrix Partitioning for Parallel </a:t>
            </a:r>
            <a:r>
              <a:rPr lang="en-US" sz="1050" dirty="0" err="1"/>
              <a:t>Eigenanalysis</a:t>
            </a:r>
            <a:r>
              <a:rPr lang="en-US" sz="1050" dirty="0"/>
              <a:t> of Large Static and Dynamic </a:t>
            </a:r>
            <a:r>
              <a:rPr lang="en-US" sz="1050" dirty="0" smtClean="0"/>
              <a:t>Graphs," </a:t>
            </a:r>
            <a:r>
              <a:rPr lang="en-US" sz="1050" dirty="0" smtClean="0"/>
              <a:t>in </a:t>
            </a:r>
            <a:r>
              <a:rPr lang="en-US" sz="1050" i="1" dirty="0" smtClean="0"/>
              <a:t>IEEE HPEC</a:t>
            </a:r>
            <a:r>
              <a:rPr lang="en-US" sz="1050" dirty="0" smtClean="0"/>
              <a:t>, 2014.</a:t>
            </a:r>
            <a:endParaRPr lang="en-US" sz="1050" dirty="0"/>
          </a:p>
        </p:txBody>
      </p:sp>
    </p:spTree>
    <p:extLst>
      <p:ext uri="{BB962C8B-B14F-4D97-AF65-F5344CB8AC3E}">
        <p14:creationId xmlns:p14="http://schemas.microsoft.com/office/powerpoint/2010/main" val="206290403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Scaling:  </a:t>
            </a:r>
            <a:r>
              <a:rPr lang="en-US" dirty="0" err="1" smtClean="0"/>
              <a:t>SpMV</a:t>
            </a:r>
            <a:endParaRPr lang="en-US" dirty="0"/>
          </a:p>
        </p:txBody>
      </p:sp>
      <p:sp>
        <p:nvSpPr>
          <p:cNvPr id="8" name="Text Box 4"/>
          <p:cNvSpPr txBox="1">
            <a:spLocks noChangeArrowheads="1"/>
          </p:cNvSpPr>
          <p:nvPr/>
        </p:nvSpPr>
        <p:spPr bwMode="auto">
          <a:xfrm>
            <a:off x="685800" y="5686076"/>
            <a:ext cx="7637803" cy="369332"/>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60000"/>
              </a:prstClr>
            </a:outerShdw>
          </a:effectLst>
        </p:spPr>
        <p:txBody>
          <a:bodyPr vert="horz" wrap="none" lIns="91440" tIns="45720" rIns="91440" bIns="45720" numCol="1" rtlCol="0" anchor="ctr" anchorCtr="0" compatLnSpc="1">
            <a:prstTxWarp prst="textNoShape">
              <a:avLst/>
            </a:prstTxWarp>
            <a:spAutoFit/>
          </a:bodyPr>
          <a:lstStyle>
            <a:defPPr>
              <a:defRPr lang="en-US"/>
            </a:defPPr>
            <a:lvl1pPr marL="0" marR="0" indent="0" algn="ctr" defTabSz="914400" latinLnBrk="0">
              <a:lnSpc>
                <a:spcPct val="100000"/>
              </a:lnSpc>
              <a:buClrTx/>
              <a:buSzTx/>
              <a:buFontTx/>
              <a:buNone/>
              <a:tabLst/>
              <a:defRPr kumimoji="0" sz="2000" b="1" i="0" u="none" strike="noStrike" cap="none" normalizeH="0" baseline="0">
                <a:ln>
                  <a:noFill/>
                </a:ln>
                <a:effectLst/>
                <a:latin typeface="Arial" charset="0"/>
              </a:defRPr>
            </a:lvl1pPr>
          </a:lstStyle>
          <a:p>
            <a:r>
              <a:rPr lang="en-US" sz="1800" dirty="0" smtClean="0"/>
              <a:t>Scalability limited and </a:t>
            </a:r>
            <a:r>
              <a:rPr lang="en-US" sz="1800" dirty="0"/>
              <a:t>r</a:t>
            </a:r>
            <a:r>
              <a:rPr lang="en-US" sz="1800" dirty="0" smtClean="0"/>
              <a:t>untime increases for large numbers of cores</a:t>
            </a:r>
            <a:endParaRPr lang="en-US" sz="1800" dirty="0"/>
          </a:p>
        </p:txBody>
      </p:sp>
      <p:sp>
        <p:nvSpPr>
          <p:cNvPr id="9" name="Slide Number Placeholder 3"/>
          <p:cNvSpPr>
            <a:spLocks noGrp="1"/>
          </p:cNvSpPr>
          <p:nvPr>
            <p:ph type="sldNum" sz="quarter" idx="12"/>
          </p:nvPr>
        </p:nvSpPr>
        <p:spPr>
          <a:xfrm>
            <a:off x="8415444" y="6153150"/>
            <a:ext cx="609600" cy="374650"/>
          </a:xfrm>
        </p:spPr>
        <p:txBody>
          <a:bodyPr/>
          <a:lstStyle/>
          <a:p>
            <a:fld id="{EFFF3C7B-C4CD-4E4E-BD9E-31B7921FEBC4}" type="slidenum">
              <a:rPr lang="en-US"/>
              <a:pPr/>
              <a:t>9</a:t>
            </a:fld>
            <a:endParaRPr lang="en-US" dirty="0"/>
          </a:p>
        </p:txBody>
      </p:sp>
      <p:pic>
        <p:nvPicPr>
          <p:cNvPr id="10" name="Picture 9"/>
          <p:cNvPicPr>
            <a:picLocks noChangeAspect="1"/>
          </p:cNvPicPr>
          <p:nvPr/>
        </p:nvPicPr>
        <p:blipFill rotWithShape="1">
          <a:blip r:embed="rId3"/>
          <a:srcRect l="2781" t="11332" r="2728" b="3745"/>
          <a:stretch/>
        </p:blipFill>
        <p:spPr>
          <a:xfrm>
            <a:off x="1077641" y="1071023"/>
            <a:ext cx="6850344" cy="4303819"/>
          </a:xfrm>
          <a:prstGeom prst="rect">
            <a:avLst/>
          </a:prstGeom>
        </p:spPr>
      </p:pic>
      <p:sp>
        <p:nvSpPr>
          <p:cNvPr id="6" name="TextBox 5"/>
          <p:cNvSpPr txBox="1"/>
          <p:nvPr/>
        </p:nvSpPr>
        <p:spPr>
          <a:xfrm>
            <a:off x="2039356" y="4329725"/>
            <a:ext cx="1744709" cy="307777"/>
          </a:xfrm>
          <a:prstGeom prst="rect">
            <a:avLst/>
          </a:prstGeom>
          <a:noFill/>
          <a:ln>
            <a:solidFill>
              <a:srgbClr val="000000"/>
            </a:solidFill>
          </a:ln>
        </p:spPr>
        <p:txBody>
          <a:bodyPr wrap="none" rtlCol="0">
            <a:spAutoFit/>
          </a:bodyPr>
          <a:lstStyle/>
          <a:p>
            <a:r>
              <a:rPr lang="en-US" sz="1400" b="1" dirty="0" smtClean="0"/>
              <a:t>R-Mat, 2</a:t>
            </a:r>
            <a:r>
              <a:rPr lang="en-US" sz="1400" b="1" baseline="30000" dirty="0" smtClean="0"/>
              <a:t>23</a:t>
            </a:r>
            <a:r>
              <a:rPr lang="en-US" sz="1400" b="1" dirty="0" smtClean="0"/>
              <a:t> vertices</a:t>
            </a:r>
          </a:p>
        </p:txBody>
      </p:sp>
      <p:sp>
        <p:nvSpPr>
          <p:cNvPr id="7" name="TextBox 6"/>
          <p:cNvSpPr txBox="1"/>
          <p:nvPr/>
        </p:nvSpPr>
        <p:spPr>
          <a:xfrm>
            <a:off x="127635" y="5029200"/>
            <a:ext cx="1171940" cy="523220"/>
          </a:xfrm>
          <a:prstGeom prst="rect">
            <a:avLst/>
          </a:prstGeom>
          <a:noFill/>
        </p:spPr>
        <p:txBody>
          <a:bodyPr wrap="none" rtlCol="0">
            <a:spAutoFit/>
          </a:bodyPr>
          <a:lstStyle/>
          <a:p>
            <a:pPr algn="ctr"/>
            <a:r>
              <a:rPr lang="en-US" sz="1400" b="1" dirty="0" smtClean="0"/>
              <a:t>1D random </a:t>
            </a:r>
          </a:p>
          <a:p>
            <a:pPr algn="ctr"/>
            <a:r>
              <a:rPr lang="en-US" sz="1400" b="1" dirty="0" smtClean="0"/>
              <a:t>partitioning</a:t>
            </a:r>
            <a:endParaRPr lang="en-US" sz="1400" b="1" dirty="0"/>
          </a:p>
        </p:txBody>
      </p:sp>
      <p:sp>
        <p:nvSpPr>
          <p:cNvPr id="11" name="Rectangle 10"/>
          <p:cNvSpPr/>
          <p:nvPr/>
        </p:nvSpPr>
        <p:spPr>
          <a:xfrm>
            <a:off x="102094" y="6161990"/>
            <a:ext cx="8584706" cy="336612"/>
          </a:xfrm>
          <a:prstGeom prst="rect">
            <a:avLst/>
          </a:prstGeom>
          <a:ln>
            <a:noFill/>
          </a:ln>
        </p:spPr>
        <p:txBody>
          <a:bodyPr wrap="square">
            <a:spAutoFit/>
          </a:bodyPr>
          <a:lstStyle/>
          <a:p>
            <a:r>
              <a:rPr lang="en-US" sz="800" dirty="0" smtClean="0"/>
              <a:t>* </a:t>
            </a:r>
            <a:r>
              <a:rPr lang="en-US" sz="800" dirty="0"/>
              <a:t>This research used resources of the National Energy Research Scientific Computing Center, which </a:t>
            </a:r>
            <a:r>
              <a:rPr lang="en-US" sz="800" dirty="0" smtClean="0"/>
              <a:t>is supported </a:t>
            </a:r>
            <a:r>
              <a:rPr lang="en-US" sz="800" dirty="0"/>
              <a:t>by the Office of Science of the U.S. Department of Energy under Contract No. DE-AC02-05CH11231.</a:t>
            </a:r>
          </a:p>
        </p:txBody>
      </p:sp>
      <p:sp>
        <p:nvSpPr>
          <p:cNvPr id="12" name="TextBox 11"/>
          <p:cNvSpPr txBox="1"/>
          <p:nvPr/>
        </p:nvSpPr>
        <p:spPr>
          <a:xfrm>
            <a:off x="5856600" y="4452836"/>
            <a:ext cx="1903736" cy="369332"/>
          </a:xfrm>
          <a:prstGeom prst="rect">
            <a:avLst/>
          </a:prstGeom>
          <a:noFill/>
        </p:spPr>
        <p:txBody>
          <a:bodyPr wrap="none" rtlCol="0">
            <a:spAutoFit/>
          </a:bodyPr>
          <a:lstStyle/>
          <a:p>
            <a:r>
              <a:rPr lang="en-US" dirty="0" smtClean="0"/>
              <a:t>NERSC Hopper*</a:t>
            </a:r>
            <a:endParaRPr lang="en-US" dirty="0"/>
          </a:p>
        </p:txBody>
      </p:sp>
      <p:sp>
        <p:nvSpPr>
          <p:cNvPr id="3" name="TextBox 2"/>
          <p:cNvSpPr txBox="1"/>
          <p:nvPr/>
        </p:nvSpPr>
        <p:spPr>
          <a:xfrm>
            <a:off x="5714345" y="6153150"/>
            <a:ext cx="3572099" cy="307777"/>
          </a:xfrm>
          <a:prstGeom prst="rect">
            <a:avLst/>
          </a:prstGeom>
          <a:noFill/>
        </p:spPr>
        <p:txBody>
          <a:bodyPr wrap="none" rtlCol="0">
            <a:spAutoFit/>
          </a:bodyPr>
          <a:lstStyle/>
          <a:p>
            <a:r>
              <a:rPr lang="en-US" sz="1400" dirty="0" err="1" smtClean="0"/>
              <a:t>SpMV</a:t>
            </a:r>
            <a:r>
              <a:rPr lang="en-US" sz="1400" dirty="0" smtClean="0"/>
              <a:t>= Sparse matrix-vector multiplication</a:t>
            </a:r>
            <a:endParaRPr lang="en-US" sz="1400" dirty="0"/>
          </a:p>
        </p:txBody>
      </p:sp>
      <p:sp>
        <p:nvSpPr>
          <p:cNvPr id="13" name="Rectangle 12"/>
          <p:cNvSpPr/>
          <p:nvPr/>
        </p:nvSpPr>
        <p:spPr>
          <a:xfrm>
            <a:off x="56735" y="6511048"/>
            <a:ext cx="8229600" cy="253916"/>
          </a:xfrm>
          <a:prstGeom prst="rect">
            <a:avLst/>
          </a:prstGeom>
          <a:ln>
            <a:noFill/>
          </a:ln>
        </p:spPr>
        <p:txBody>
          <a:bodyPr wrap="square">
            <a:spAutoFit/>
          </a:bodyPr>
          <a:lstStyle/>
          <a:p>
            <a:r>
              <a:rPr lang="en-US" sz="1050" dirty="0"/>
              <a:t>M. Wolf and B. Miller</a:t>
            </a:r>
            <a:r>
              <a:rPr lang="en-US" sz="1050" dirty="0" smtClean="0"/>
              <a:t>,</a:t>
            </a:r>
            <a:r>
              <a:rPr lang="en-US" sz="1050" baseline="30000" dirty="0" smtClean="0"/>
              <a:t> </a:t>
            </a:r>
            <a:r>
              <a:rPr lang="en-US" sz="1050" dirty="0" smtClean="0"/>
              <a:t>“Sparse </a:t>
            </a:r>
            <a:r>
              <a:rPr lang="en-US" sz="1050" dirty="0"/>
              <a:t>Matrix Partitioning for Parallel </a:t>
            </a:r>
            <a:r>
              <a:rPr lang="en-US" sz="1050" dirty="0" err="1"/>
              <a:t>Eigenanalysis</a:t>
            </a:r>
            <a:r>
              <a:rPr lang="en-US" sz="1050" dirty="0"/>
              <a:t> of Large Static and Dynamic </a:t>
            </a:r>
            <a:r>
              <a:rPr lang="en-US" sz="1050" dirty="0" smtClean="0"/>
              <a:t>Graphs," </a:t>
            </a:r>
            <a:r>
              <a:rPr lang="en-US" sz="1050" dirty="0" smtClean="0"/>
              <a:t>in </a:t>
            </a:r>
            <a:r>
              <a:rPr lang="en-US" sz="1050" i="1" dirty="0" smtClean="0"/>
              <a:t>IEEE HPEC</a:t>
            </a:r>
            <a:r>
              <a:rPr lang="en-US" sz="1050" dirty="0" smtClean="0"/>
              <a:t>, 2014.</a:t>
            </a:r>
            <a:endParaRPr lang="en-US" sz="1050" dirty="0"/>
          </a:p>
        </p:txBody>
      </p:sp>
    </p:spTree>
    <p:extLst>
      <p:ext uri="{BB962C8B-B14F-4D97-AF65-F5344CB8AC3E}">
        <p14:creationId xmlns:p14="http://schemas.microsoft.com/office/powerpoint/2010/main" val="43388180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andia_CorpPresentation_Template1">
  <a:themeElements>
    <a:clrScheme name="Sandia Brand">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103160"/>
      </a:accent5>
      <a:accent6>
        <a:srgbClr val="730E00"/>
      </a:accent6>
      <a:hlink>
        <a:srgbClr val="37A6D2"/>
      </a:hlink>
      <a:folHlink>
        <a:srgbClr val="B71A2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Sandia_CorpPresentation_Template1.thmx</Template>
  <TotalTime>18963</TotalTime>
  <Words>3059</Words>
  <Application>Microsoft Macintosh PowerPoint</Application>
  <PresentationFormat>On-screen Show (4:3)</PresentationFormat>
  <Paragraphs>494</Paragraphs>
  <Slides>29</Slides>
  <Notes>17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Sandia_CorpPresentation_Template1</vt:lpstr>
      <vt:lpstr>Equation</vt:lpstr>
      <vt:lpstr>Improving the Performance of Graph Analysis Through Partitioning with Sampling</vt:lpstr>
      <vt:lpstr>Motivating Graph Analytics Applications </vt:lpstr>
      <vt:lpstr>MITLL Statistical Detection Framework for Graphs</vt:lpstr>
      <vt:lpstr>Computational Focus: Dimensionality Reduction</vt:lpstr>
      <vt:lpstr>Outline</vt:lpstr>
      <vt:lpstr>Partitioning Objective</vt:lpstr>
      <vt:lpstr>1D Partitioning</vt:lpstr>
      <vt:lpstr>Weak Scaling</vt:lpstr>
      <vt:lpstr>Strong Scaling:  SpMV</vt:lpstr>
      <vt:lpstr>Communication Pattern: 1D Block Partitioning</vt:lpstr>
      <vt:lpstr>Communication Pattern: 1D Random Partitioning</vt:lpstr>
      <vt:lpstr>2D Partitioning</vt:lpstr>
      <vt:lpstr>Communication Pattern: 2D Random Partitioning Cartesian Blocks (2DR)</vt:lpstr>
      <vt:lpstr>Communication Pattern: 2D Random Partitioning Cartesian Blocks (2DR)</vt:lpstr>
      <vt:lpstr>Communication Pattern: 2D Cartesian  Hypergraph Partitioning </vt:lpstr>
      <vt:lpstr>Improved Strong Scaling:  SpMV</vt:lpstr>
      <vt:lpstr>Improved Strong Scaling:  Eigensolver</vt:lpstr>
      <vt:lpstr>Challenge with Hypergraph Partitioning</vt:lpstr>
      <vt:lpstr>Outline</vt:lpstr>
      <vt:lpstr>Sampling and Partitioning for Web/SN Graphs</vt:lpstr>
      <vt:lpstr>Partitioning + Sampling:  Partitioning Time</vt:lpstr>
      <vt:lpstr>Partitioning + Sampling: SpMV Time</vt:lpstr>
      <vt:lpstr>Challenge with Hypergraph Partitioning Revisited</vt:lpstr>
      <vt:lpstr>Outline</vt:lpstr>
      <vt:lpstr>Experiments</vt:lpstr>
      <vt:lpstr>Results</vt:lpstr>
      <vt:lpstr>R-Mat Experiment</vt:lpstr>
      <vt:lpstr>Discussion</vt:lpstr>
      <vt:lpstr>Summary</vt:lpstr>
    </vt:vector>
  </TitlesOfParts>
  <Company>Sandia National Labs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Vittitow, Michael P</dc:creator>
  <cp:lastModifiedBy>Ben Miller</cp:lastModifiedBy>
  <cp:revision>307</cp:revision>
  <cp:lastPrinted>2014-07-14T15:44:30Z</cp:lastPrinted>
  <dcterms:created xsi:type="dcterms:W3CDTF">2011-10-03T16:15:05Z</dcterms:created>
  <dcterms:modified xsi:type="dcterms:W3CDTF">2015-09-13T02:07:42Z</dcterms:modified>
</cp:coreProperties>
</file>