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57" r:id="rId2"/>
    <p:sldId id="421" r:id="rId3"/>
    <p:sldId id="389" r:id="rId4"/>
    <p:sldId id="390" r:id="rId5"/>
    <p:sldId id="391" r:id="rId6"/>
    <p:sldId id="392" r:id="rId7"/>
    <p:sldId id="393" r:id="rId8"/>
    <p:sldId id="394" r:id="rId9"/>
    <p:sldId id="395" r:id="rId10"/>
    <p:sldId id="396" r:id="rId11"/>
    <p:sldId id="422" r:id="rId12"/>
    <p:sldId id="309" r:id="rId13"/>
    <p:sldId id="313" r:id="rId14"/>
    <p:sldId id="311" r:id="rId15"/>
    <p:sldId id="424" r:id="rId16"/>
    <p:sldId id="426" r:id="rId17"/>
    <p:sldId id="428" r:id="rId18"/>
    <p:sldId id="423" r:id="rId19"/>
    <p:sldId id="429" r:id="rId20"/>
    <p:sldId id="430" r:id="rId21"/>
    <p:sldId id="431" r:id="rId22"/>
    <p:sldId id="432" r:id="rId23"/>
    <p:sldId id="366" r:id="rId24"/>
    <p:sldId id="408" r:id="rId25"/>
    <p:sldId id="409" r:id="rId26"/>
    <p:sldId id="410" r:id="rId27"/>
    <p:sldId id="411" r:id="rId28"/>
    <p:sldId id="35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123" autoAdjust="0"/>
  </p:normalViewPr>
  <p:slideViewPr>
    <p:cSldViewPr snapToGrid="0" snapToObjects="1">
      <p:cViewPr varScale="1">
        <p:scale>
          <a:sx n="100" d="100"/>
          <a:sy n="100" d="100"/>
        </p:scale>
        <p:origin x="-13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2" d="100"/>
        <a:sy n="102" d="100"/>
      </p:scale>
      <p:origin x="0" y="25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05BE4-4F7F-3649-B87E-DE67AFEC83D8}" type="datetimeFigureOut">
              <a:rPr lang="en-US" smtClean="0"/>
              <a:t>9/7/15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66CB3-6722-B449-866C-3E26259A6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541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nited_States_Navy" TargetMode="External"/><Relationship Id="rId4" Type="http://schemas.openxmlformats.org/officeDocument/2006/relationships/hyperlink" Target="http://en.wikipedia.org/wiki/Work_of_the_United_States_Government" TargetMode="External"/><Relationship Id="rId5" Type="http://schemas.openxmlformats.org/officeDocument/2006/relationships/hyperlink" Target="http://en.wikipedia.org/wiki/Federal_government_of_the_United_States" TargetMode="External"/><Relationship Id="rId6" Type="http://schemas.openxmlformats.org/officeDocument/2006/relationships/hyperlink" Target="http://en.wikipedia.org/wiki/public_domain" TargetMode="External"/><Relationship Id="rId7" Type="http://schemas.openxmlformats.org/officeDocument/2006/relationships/hyperlink" Target="http://commons.wikimedia.org/wiki/United_States_Air_Force" TargetMode="External"/><Relationship Id="rId8" Type="http://schemas.openxmlformats.org/officeDocument/2006/relationships/hyperlink" Target="http://en.wikipedia.org/wiki/Federal_Government_of_the_United_States" TargetMode="External"/><Relationship Id="rId9" Type="http://schemas.openxmlformats.org/officeDocument/2006/relationships/hyperlink" Target="http://en.wikipedia.org/wiki/NASA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C0E9A0-1E3F-024F-BF4B-F293E3476B7B}" type="slidenum">
              <a:rPr lang="en-US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72834" name="Rectangle 2"/>
          <p:cNvSpPr>
            <a:spLocks noChangeArrowheads="1"/>
          </p:cNvSpPr>
          <p:nvPr/>
        </p:nvSpPr>
        <p:spPr bwMode="auto">
          <a:xfrm>
            <a:off x="3884614" y="1"/>
            <a:ext cx="2973387" cy="4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570" tIns="45286" rIns="90570" bIns="45286" anchor="ctr"/>
          <a:lstStyle/>
          <a:p>
            <a:pPr defTabSz="8962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pitchFamily="-110" charset="0"/>
            </a:endParaRPr>
          </a:p>
        </p:txBody>
      </p:sp>
      <p:sp>
        <p:nvSpPr>
          <p:cNvPr id="1272835" name="Rectangle 3"/>
          <p:cNvSpPr>
            <a:spLocks noChangeArrowheads="1"/>
          </p:cNvSpPr>
          <p:nvPr/>
        </p:nvSpPr>
        <p:spPr bwMode="auto">
          <a:xfrm>
            <a:off x="3884614" y="8686489"/>
            <a:ext cx="2973387" cy="45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867" tIns="0" rIns="18867" bIns="0" anchor="b"/>
          <a:lstStyle/>
          <a:p>
            <a:pPr algn="r" defTabSz="8962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i="1">
                <a:solidFill>
                  <a:prstClr val="black"/>
                </a:solidFill>
                <a:latin typeface="Times New Roman" charset="0"/>
              </a:rPr>
              <a:t>1</a:t>
            </a:r>
          </a:p>
        </p:txBody>
      </p:sp>
      <p:sp>
        <p:nvSpPr>
          <p:cNvPr id="1272836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570" tIns="45286" rIns="90570" bIns="45286" anchor="ctr"/>
          <a:lstStyle/>
          <a:p>
            <a:pPr defTabSz="8962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pitchFamily="-110" charset="0"/>
            </a:endParaRPr>
          </a:p>
        </p:txBody>
      </p:sp>
      <p:sp>
        <p:nvSpPr>
          <p:cNvPr id="1272837" name="Rectangle 5"/>
          <p:cNvSpPr>
            <a:spLocks noChangeArrowheads="1"/>
          </p:cNvSpPr>
          <p:nvPr/>
        </p:nvSpPr>
        <p:spPr bwMode="auto">
          <a:xfrm>
            <a:off x="0" y="1"/>
            <a:ext cx="2971800" cy="4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570" tIns="45286" rIns="90570" bIns="45286" anchor="ctr"/>
          <a:lstStyle/>
          <a:p>
            <a:pPr defTabSz="8962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pitchFamily="-110" charset="0"/>
            </a:endParaRPr>
          </a:p>
        </p:txBody>
      </p:sp>
      <p:sp>
        <p:nvSpPr>
          <p:cNvPr id="1272838" name="Rectangle 6"/>
          <p:cNvSpPr>
            <a:spLocks noChangeArrowheads="1"/>
          </p:cNvSpPr>
          <p:nvPr/>
        </p:nvSpPr>
        <p:spPr bwMode="auto">
          <a:xfrm>
            <a:off x="3883026" y="1"/>
            <a:ext cx="2974975" cy="4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570" tIns="45286" rIns="90570" bIns="45286" anchor="ctr"/>
          <a:lstStyle/>
          <a:p>
            <a:pPr defTabSz="8962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pitchFamily="-110" charset="0"/>
            </a:endParaRPr>
          </a:p>
        </p:txBody>
      </p:sp>
      <p:sp>
        <p:nvSpPr>
          <p:cNvPr id="1272839" name="Rectangle 7"/>
          <p:cNvSpPr>
            <a:spLocks noChangeArrowheads="1"/>
          </p:cNvSpPr>
          <p:nvPr/>
        </p:nvSpPr>
        <p:spPr bwMode="auto">
          <a:xfrm>
            <a:off x="3883026" y="8686489"/>
            <a:ext cx="2974975" cy="45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8867" tIns="0" rIns="18867" bIns="0" anchor="b"/>
          <a:lstStyle/>
          <a:p>
            <a:pPr algn="r" defTabSz="8962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i="1">
                <a:solidFill>
                  <a:prstClr val="black"/>
                </a:solidFill>
                <a:latin typeface="Times New Roman" charset="0"/>
              </a:rPr>
              <a:t>1</a:t>
            </a:r>
          </a:p>
        </p:txBody>
      </p:sp>
      <p:sp>
        <p:nvSpPr>
          <p:cNvPr id="1272840" name="Rectangle 8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570" tIns="45286" rIns="90570" bIns="45286" anchor="ctr"/>
          <a:lstStyle/>
          <a:p>
            <a:pPr defTabSz="8962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pitchFamily="-110" charset="0"/>
            </a:endParaRPr>
          </a:p>
        </p:txBody>
      </p:sp>
      <p:sp>
        <p:nvSpPr>
          <p:cNvPr id="1272841" name="Rectangle 9"/>
          <p:cNvSpPr>
            <a:spLocks noChangeArrowheads="1"/>
          </p:cNvSpPr>
          <p:nvPr/>
        </p:nvSpPr>
        <p:spPr bwMode="auto">
          <a:xfrm>
            <a:off x="0" y="1"/>
            <a:ext cx="2971800" cy="4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570" tIns="45286" rIns="90570" bIns="45286" anchor="ctr"/>
          <a:lstStyle/>
          <a:p>
            <a:pPr defTabSz="8962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pitchFamily="-110" charset="0"/>
            </a:endParaRPr>
          </a:p>
        </p:txBody>
      </p:sp>
      <p:sp>
        <p:nvSpPr>
          <p:cNvPr id="1272842" name="Rectangle 10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52525" y="690563"/>
            <a:ext cx="4554538" cy="3417887"/>
          </a:xfrm>
          <a:ln cap="flat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72843" name="Rectangle 11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1189" tIns="45595" rIns="91189" bIns="45595"/>
          <a:lstStyle/>
          <a:p>
            <a:pPr>
              <a:defRPr/>
            </a:pPr>
            <a:r>
              <a:rPr lang="en-US" smtClean="0">
                <a:cs typeface="+mn-cs"/>
              </a:rPr>
              <a:t>Title Page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Maintain data veracity require new</a:t>
            </a:r>
            <a:r>
              <a:rPr lang="en-US" i="0" baseline="0" dirty="0" smtClean="0"/>
              <a:t> security techniques.  Ideally, all data could be encrypted before it was stored and processed.</a:t>
            </a:r>
            <a:endParaRPr lang="en-US" i="0" dirty="0" smtClean="0"/>
          </a:p>
          <a:p>
            <a:endParaRPr lang="en-US" i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FBA5-F957-4CE9-A734-9CFA9C4F560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7522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There are</a:t>
            </a:r>
            <a:r>
              <a:rPr lang="en-US" i="0" baseline="0" dirty="0" smtClean="0"/>
              <a:t> many large software stacks that are currently widely used in the Big Data community.</a:t>
            </a:r>
          </a:p>
          <a:p>
            <a:endParaRPr lang="en-US" i="0" baseline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baseline="0" dirty="0" smtClean="0"/>
              <a:t>Some of the more important Big Data Database APIs include </a:t>
            </a:r>
            <a:r>
              <a:rPr lang="en-US" i="0" baseline="0" dirty="0" err="1" smtClean="0"/>
              <a:t>Accumulo</a:t>
            </a:r>
            <a:r>
              <a:rPr lang="en-US" i="0" baseline="0" dirty="0" smtClean="0"/>
              <a:t>, </a:t>
            </a:r>
            <a:r>
              <a:rPr lang="en-US" i="0" baseline="0" dirty="0" err="1" smtClean="0"/>
              <a:t>SciDB</a:t>
            </a:r>
            <a:r>
              <a:rPr lang="en-US" i="0" baseline="0" dirty="0" smtClean="0"/>
              <a:t>, </a:t>
            </a:r>
            <a:r>
              <a:rPr lang="en-US" i="0" baseline="0" dirty="0" err="1" smtClean="0"/>
              <a:t>Graphulo</a:t>
            </a:r>
            <a:r>
              <a:rPr lang="en-US" i="0" baseline="0" dirty="0" smtClean="0"/>
              <a:t>, and D4M.</a:t>
            </a:r>
          </a:p>
          <a:p>
            <a:endParaRPr lang="en-US" i="0" baseline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Supercomputing</a:t>
            </a:r>
            <a:r>
              <a:rPr lang="en-US" i="0" baseline="0" dirty="0" smtClean="0"/>
              <a:t> systems have a small number of highly scalable APIs.</a:t>
            </a:r>
          </a:p>
          <a:p>
            <a:endParaRPr lang="en-US" i="0" baseline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Luster parallel file system consists</a:t>
            </a:r>
            <a:r>
              <a:rPr lang="en-US" baseline="0" dirty="0" smtClean="0"/>
              <a:t> of tow main components: a metadata server and an object storage server.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70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Hadoop</a:t>
            </a:r>
            <a:r>
              <a:rPr lang="en-US" baseline="0" dirty="0" smtClean="0"/>
              <a:t> distributed file systems consists of two main components: a name node server and data nodes.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982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Accumulo</a:t>
            </a:r>
            <a:r>
              <a:rPr lang="en-US" dirty="0" smtClean="0"/>
              <a:t> database</a:t>
            </a:r>
            <a:r>
              <a:rPr lang="en-US" baseline="0" dirty="0" smtClean="0"/>
              <a:t> uses </a:t>
            </a:r>
            <a:r>
              <a:rPr lang="en-US" baseline="0" dirty="0" err="1" smtClean="0"/>
              <a:t>Hadoop</a:t>
            </a:r>
            <a:r>
              <a:rPr lang="en-US" baseline="0" dirty="0" smtClean="0"/>
              <a:t> to store its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90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FBA5-F957-4CE9-A734-9CFA9C4F560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75223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Simple systems analysis can be an effective way</a:t>
            </a:r>
            <a:r>
              <a:rPr lang="en-US" baseline="0" dirty="0" smtClean="0"/>
              <a:t> to compare different storage systems.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94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FBA5-F957-4CE9-A734-9CFA9C4F560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75223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Storage</a:t>
            </a:r>
            <a:r>
              <a:rPr lang="en-US" baseline="0" dirty="0" smtClean="0"/>
              <a:t> capacity of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Hadoop</a:t>
            </a:r>
            <a:r>
              <a:rPr lang="en-US" baseline="0" dirty="0" smtClean="0"/>
              <a:t>, and </a:t>
            </a:r>
            <a:r>
              <a:rPr lang="en-US" baseline="0" dirty="0" err="1" smtClean="0"/>
              <a:t>Accumulo</a:t>
            </a:r>
            <a:r>
              <a:rPr lang="en-US" baseline="0" dirty="0" smtClean="0"/>
              <a:t> on the same technology.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659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Probability of data loss for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Hadoop</a:t>
            </a:r>
            <a:r>
              <a:rPr lang="en-US" baseline="0" dirty="0" smtClean="0"/>
              <a:t>, and </a:t>
            </a:r>
            <a:r>
              <a:rPr lang="en-US" baseline="0" dirty="0" err="1" smtClean="0"/>
              <a:t>Accumulo</a:t>
            </a:r>
            <a:r>
              <a:rPr lang="en-US" baseline="0" dirty="0" smtClean="0"/>
              <a:t> on the same technology.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47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Peak</a:t>
            </a:r>
            <a:r>
              <a:rPr lang="en-US" baseline="0" dirty="0" smtClean="0"/>
              <a:t> I/O of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Hadoop</a:t>
            </a:r>
            <a:r>
              <a:rPr lang="en-US" baseline="0" dirty="0" smtClean="0"/>
              <a:t>, and </a:t>
            </a:r>
            <a:r>
              <a:rPr lang="en-US" baseline="0" dirty="0" err="1" smtClean="0"/>
              <a:t>Accumulo</a:t>
            </a:r>
            <a:r>
              <a:rPr lang="en-US" baseline="0" dirty="0" smtClean="0"/>
              <a:t> on the same technology.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644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Summary of different</a:t>
            </a:r>
            <a:r>
              <a:rPr lang="en-US" baseline="0" dirty="0" smtClean="0"/>
              <a:t> capability estimates for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Hadoop</a:t>
            </a:r>
            <a:r>
              <a:rPr lang="en-US" baseline="0" dirty="0" smtClean="0"/>
              <a:t>, and </a:t>
            </a:r>
            <a:r>
              <a:rPr lang="en-US" baseline="0" dirty="0" err="1" smtClean="0"/>
              <a:t>Accumulo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721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Many technologies attempt to </a:t>
            </a:r>
            <a:r>
              <a:rPr lang="en-US" dirty="0" err="1" smtClean="0"/>
              <a:t>Hadoop</a:t>
            </a:r>
            <a:r>
              <a:rPr lang="en-US" dirty="0" smtClean="0"/>
              <a:t>/</a:t>
            </a:r>
            <a:r>
              <a:rPr lang="en-US" dirty="0" err="1" smtClean="0"/>
              <a:t>Accumulo</a:t>
            </a:r>
            <a:r>
              <a:rPr lang="en-US" dirty="0" smtClean="0"/>
              <a:t> on the </a:t>
            </a:r>
            <a:r>
              <a:rPr lang="en-US" dirty="0" err="1" smtClean="0"/>
              <a:t>Lustre</a:t>
            </a:r>
            <a:r>
              <a:rPr lang="en-US" dirty="0" smtClean="0"/>
              <a:t> file system.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86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Accumulo</a:t>
            </a:r>
            <a:r>
              <a:rPr lang="en-US" dirty="0" smtClean="0"/>
              <a:t> can be </a:t>
            </a:r>
            <a:r>
              <a:rPr lang="en-US" dirty="0" err="1" smtClean="0"/>
              <a:t>checkpointed</a:t>
            </a:r>
            <a:r>
              <a:rPr lang="en-US" dirty="0" smtClean="0"/>
              <a:t> onto </a:t>
            </a:r>
            <a:r>
              <a:rPr lang="en-US" dirty="0" err="1" smtClean="0"/>
              <a:t>Lustre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226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Inserting </a:t>
            </a:r>
            <a:r>
              <a:rPr lang="en-US" dirty="0" err="1" smtClean="0"/>
              <a:t>Lustre</a:t>
            </a:r>
            <a:r>
              <a:rPr lang="en-US" dirty="0" smtClean="0"/>
              <a:t> metadata</a:t>
            </a:r>
            <a:r>
              <a:rPr lang="en-US" baseline="0" dirty="0" smtClean="0"/>
              <a:t> into </a:t>
            </a:r>
            <a:r>
              <a:rPr lang="en-US" baseline="0" dirty="0" err="1" smtClean="0"/>
              <a:t>Accumulo</a:t>
            </a:r>
            <a:r>
              <a:rPr lang="en-US" baseline="0" dirty="0" smtClean="0"/>
              <a:t> could be an effective way to query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 metadata.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933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Hadoop</a:t>
            </a:r>
            <a:r>
              <a:rPr lang="en-US" dirty="0" smtClean="0"/>
              <a:t> map/reduce programming model can be easily implemented</a:t>
            </a:r>
            <a:r>
              <a:rPr lang="en-US" baseline="0" dirty="0" smtClean="0"/>
              <a:t> on </a:t>
            </a:r>
            <a:r>
              <a:rPr lang="en-US" baseline="0" dirty="0" err="1" smtClean="0"/>
              <a:t>Lustre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5751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66CB3-6722-B449-866C-3E26259A64E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31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Increasing</a:t>
            </a:r>
            <a:r>
              <a:rPr lang="en-US" i="0" baseline="0" dirty="0" smtClean="0"/>
              <a:t> data volume, velocity, and variety has created a growing gap between data and users.</a:t>
            </a:r>
            <a:endParaRPr lang="en-US" i="0" dirty="0" smtClean="0"/>
          </a:p>
          <a:p>
            <a:endParaRPr lang="en-US" i="0" dirty="0" smtClean="0"/>
          </a:p>
          <a:p>
            <a:endParaRPr lang="en-US" i="0" baseline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The Common Big Data Architecture </a:t>
            </a:r>
            <a:r>
              <a:rPr lang="en-US" i="0" baseline="0" dirty="0" smtClean="0"/>
              <a:t>shows the components that are common to many big data and supercomputing systems.  </a:t>
            </a:r>
            <a:r>
              <a:rPr lang="en-US" i="0" dirty="0" smtClean="0"/>
              <a:t>The platform is designed to </a:t>
            </a:r>
            <a:r>
              <a:rPr lang="en-US" i="0" baseline="0" dirty="0" smtClean="0"/>
              <a:t>support standardized data access and dynamic composition of functionalities.</a:t>
            </a:r>
          </a:p>
          <a:p>
            <a:endParaRPr lang="en-US" i="0" baseline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4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Addressing data</a:t>
            </a:r>
            <a:r>
              <a:rPr lang="en-US" i="0" baseline="0" dirty="0" smtClean="0"/>
              <a:t> volume requires a large computing cloud.  MIT </a:t>
            </a:r>
            <a:r>
              <a:rPr lang="en-US" i="0" baseline="0" dirty="0" err="1" smtClean="0"/>
              <a:t>SuperCloud</a:t>
            </a:r>
            <a:r>
              <a:rPr lang="en-US" i="0" baseline="0" dirty="0" smtClean="0"/>
              <a:t> merges four main clouds.</a:t>
            </a:r>
            <a:endParaRPr lang="en-US" i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Data velocity</a:t>
            </a:r>
            <a:r>
              <a:rPr lang="en-US" i="0" baseline="0" dirty="0" smtClean="0"/>
              <a:t> requires high performance databases.  Lincoln has confirmed the claims of the </a:t>
            </a:r>
            <a:r>
              <a:rPr lang="en-US" i="0" baseline="0" dirty="0" err="1" smtClean="0"/>
              <a:t>Accumulo</a:t>
            </a:r>
            <a:r>
              <a:rPr lang="en-US" i="0" baseline="0" dirty="0" smtClean="0"/>
              <a:t> database.</a:t>
            </a:r>
            <a:endParaRPr lang="en-US" i="0" dirty="0" smtClean="0"/>
          </a:p>
          <a:p>
            <a:endParaRPr lang="en-US" i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6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Data velocity</a:t>
            </a:r>
            <a:r>
              <a:rPr lang="en-US" i="0" baseline="0" dirty="0" smtClean="0"/>
              <a:t> requires high performance databases.  </a:t>
            </a:r>
            <a:r>
              <a:rPr lang="en-US" i="0" baseline="0" dirty="0" err="1" smtClean="0"/>
              <a:t>SciDB</a:t>
            </a:r>
            <a:r>
              <a:rPr lang="en-US" i="0" baseline="0" dirty="0" smtClean="0"/>
              <a:t> is ideally suited storing dense sensor data.</a:t>
            </a:r>
            <a:endParaRPr lang="en-US" i="0" dirty="0" smtClean="0"/>
          </a:p>
          <a:p>
            <a:endParaRPr lang="en-US" i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7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Data variety require new schemas that allow data to be flexibly stored.  D4M</a:t>
            </a:r>
            <a:r>
              <a:rPr lang="en-US" i="0" baseline="0" dirty="0" smtClean="0"/>
              <a:t> Schema provides a simple approach that has been validated on a wide range of data.</a:t>
            </a:r>
            <a:endParaRPr lang="en-US" i="0" dirty="0" smtClean="0"/>
          </a:p>
          <a:p>
            <a:endParaRPr lang="en-US" i="0" dirty="0" smtClean="0"/>
          </a:p>
          <a:p>
            <a:endParaRPr lang="en-US" i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Data variety require new graph algorithms.  </a:t>
            </a:r>
            <a:r>
              <a:rPr lang="en-US" i="0" dirty="0" err="1" smtClean="0"/>
              <a:t>Graphulo</a:t>
            </a:r>
            <a:r>
              <a:rPr lang="en-US" i="0" baseline="0" dirty="0" smtClean="0"/>
              <a:t> allows these algorithms to be built directly in </a:t>
            </a:r>
            <a:r>
              <a:rPr lang="en-US" i="0" baseline="0" dirty="0" err="1" smtClean="0"/>
              <a:t>Accumulo</a:t>
            </a:r>
            <a:r>
              <a:rPr lang="en-US" i="0" baseline="0" dirty="0" smtClean="0"/>
              <a:t>.</a:t>
            </a:r>
            <a:endParaRPr lang="en-US" i="0" dirty="0" smtClean="0"/>
          </a:p>
          <a:p>
            <a:endParaRPr lang="en-US" i="0" dirty="0" smtClean="0"/>
          </a:p>
          <a:p>
            <a:endParaRPr lang="en-US" i="0" dirty="0" smtClean="0"/>
          </a:p>
          <a:p>
            <a:r>
              <a:rPr lang="en-US" b="1" i="0" baseline="0" dirty="0" smtClean="0"/>
              <a:t>Image Sources: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Operators: http://</a:t>
            </a:r>
            <a:r>
              <a:rPr lang="en-US" i="0" baseline="0" dirty="0" err="1" smtClean="0"/>
              <a:t>en.wikipedia.org</a:t>
            </a:r>
            <a:r>
              <a:rPr lang="en-US" i="0" baseline="0" dirty="0" smtClean="0"/>
              <a:t>/wiki/</a:t>
            </a:r>
            <a:r>
              <a:rPr lang="en-US" i="0" baseline="0" dirty="0" err="1" smtClean="0"/>
              <a:t>Air_and_Space_Operations_Center</a:t>
            </a:r>
            <a:endParaRPr lang="en-US" i="0" baseline="0" dirty="0" smtClean="0"/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Analysts: © Comstock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/detail/photo/businessman-at-computer-royalty-free-image/78479774. 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Commanders:  US Forces Korea General News http://</a:t>
            </a:r>
            <a:r>
              <a:rPr lang="en-US" i="0" baseline="0" dirty="0" err="1" smtClean="0"/>
              <a:t>www.usfk.mil</a:t>
            </a:r>
            <a:r>
              <a:rPr lang="en-US" i="0" baseline="0" dirty="0" smtClean="0"/>
              <a:t>/</a:t>
            </a:r>
            <a:r>
              <a:rPr lang="en-US" i="0" baseline="0" dirty="0" err="1" smtClean="0"/>
              <a:t>usfk</a:t>
            </a:r>
            <a:r>
              <a:rPr lang="en-US" i="0" baseline="0" dirty="0" smtClean="0"/>
              <a:t>/%28A%28dL8DLge1ywEkAAAAYzg4NWY4MzMtM2I0OS00YWI5LTljYjctMWQ0NDM4MGUwYzVmgU4GPacw1yQ4-d8XCgyTu_0lbjQ1%29S%28aw5nfc45hpuvapn5pihn0o45%29%29/news.annual.command.post.exercise.winds.down.in.korea.printview.648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OSINT: Acrobat logo is  © </a:t>
            </a:r>
            <a:r>
              <a:rPr lang="en-US" i="0" dirty="0" smtClean="0"/>
              <a:t>Adobe Systems</a:t>
            </a:r>
            <a:r>
              <a:rPr lang="en-US" i="0" baseline="0" dirty="0" smtClean="0"/>
              <a:t> Inc., © Twitter and  Office 2011 logos are © Microsoft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Weather: © </a:t>
            </a:r>
            <a:r>
              <a:rPr lang="en-US" i="0" dirty="0" smtClean="0"/>
              <a:t>Rebecca van </a:t>
            </a:r>
            <a:r>
              <a:rPr lang="en-US" i="0" dirty="0" err="1" smtClean="0"/>
              <a:t>Ommen</a:t>
            </a:r>
            <a:r>
              <a:rPr lang="en-US" i="0" dirty="0" smtClean="0"/>
              <a:t> :</a:t>
            </a:r>
            <a:r>
              <a:rPr lang="en-US" i="0" baseline="0" dirty="0" smtClean="0"/>
              <a:t> http://</a:t>
            </a:r>
            <a:r>
              <a:rPr lang="en-US" i="0" baseline="0" dirty="0" err="1" smtClean="0"/>
              <a:t>www.gettyimages.com</a:t>
            </a:r>
            <a:r>
              <a:rPr lang="en-US" i="0" baseline="0" dirty="0" smtClean="0"/>
              <a:t>/detail/photo/paper-craft-weather-royalty-free-image/180478515</a:t>
            </a:r>
          </a:p>
          <a:p>
            <a:endParaRPr lang="en-US" i="0" baseline="0" dirty="0" smtClean="0"/>
          </a:p>
          <a:p>
            <a:r>
              <a:rPr lang="en-US" b="0" i="0" dirty="0" smtClean="0">
                <a:solidFill>
                  <a:srgbClr val="008000"/>
                </a:solidFill>
              </a:rPr>
              <a:t>HUMINT: U.S.</a:t>
            </a:r>
            <a:r>
              <a:rPr lang="en-US" b="0" i="0" baseline="0" dirty="0" smtClean="0">
                <a:solidFill>
                  <a:srgbClr val="008000"/>
                </a:solidFill>
              </a:rPr>
              <a:t> 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Dept</a:t>
            </a:r>
            <a:r>
              <a:rPr lang="en-US" b="0" i="0" baseline="0" dirty="0" smtClean="0">
                <a:solidFill>
                  <a:srgbClr val="008000"/>
                </a:solidFill>
              </a:rPr>
              <a:t> of State  </a:t>
            </a:r>
            <a:r>
              <a:rPr lang="en-US" b="0" i="0" dirty="0" smtClean="0">
                <a:solidFill>
                  <a:srgbClr val="008000"/>
                </a:solidFill>
              </a:rPr>
              <a:t>http://</a:t>
            </a:r>
            <a:r>
              <a:rPr lang="en-US" b="0" i="0" dirty="0" err="1" smtClean="0">
                <a:solidFill>
                  <a:srgbClr val="008000"/>
                </a:solidFill>
              </a:rPr>
              <a:t>www.rewardsforjustice.net</a:t>
            </a:r>
            <a:r>
              <a:rPr lang="en-US" b="0" i="0" dirty="0" smtClean="0">
                <a:solidFill>
                  <a:srgbClr val="008000"/>
                </a:solidFill>
              </a:rPr>
              <a:t>/</a:t>
            </a:r>
            <a:r>
              <a:rPr lang="en-US" b="0" i="0" dirty="0" err="1" smtClean="0">
                <a:solidFill>
                  <a:srgbClr val="008000"/>
                </a:solidFill>
              </a:rPr>
              <a:t>index.cfm?page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zulkifli&amp;language</a:t>
            </a:r>
            <a:r>
              <a:rPr lang="en-US" b="0" i="0" dirty="0" smtClean="0">
                <a:solidFill>
                  <a:srgbClr val="008000"/>
                </a:solidFill>
              </a:rPr>
              <a:t>=</a:t>
            </a:r>
            <a:r>
              <a:rPr lang="en-US" b="0" i="0" dirty="0" err="1" smtClean="0">
                <a:solidFill>
                  <a:srgbClr val="008000"/>
                </a:solidFill>
              </a:rPr>
              <a:t>english</a:t>
            </a:r>
            <a:endParaRPr lang="en-US" b="0" i="0" dirty="0" smtClean="0">
              <a:solidFill>
                <a:srgbClr val="008000"/>
              </a:solidFill>
            </a:endParaRP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C2: http://</a:t>
            </a:r>
            <a:r>
              <a:rPr lang="en-US" b="0" i="0" baseline="0" dirty="0" err="1" smtClean="0">
                <a:solidFill>
                  <a:srgbClr val="008000"/>
                </a:solidFill>
              </a:rPr>
              <a:t>www.disa.mil</a:t>
            </a:r>
            <a:r>
              <a:rPr lang="en-US" b="0" i="0" baseline="0" dirty="0" smtClean="0">
                <a:solidFill>
                  <a:srgbClr val="008000"/>
                </a:solidFill>
              </a:rPr>
              <a:t>/Services/Command-and-Control/GCCS-J</a:t>
            </a:r>
          </a:p>
          <a:p>
            <a:endParaRPr lang="en-US" b="0" i="0" baseline="0" dirty="0" smtClean="0">
              <a:solidFill>
                <a:srgbClr val="008000"/>
              </a:solidFill>
            </a:endParaRPr>
          </a:p>
          <a:p>
            <a:r>
              <a:rPr lang="en-US" b="0" i="0" baseline="0" dirty="0" smtClean="0">
                <a:solidFill>
                  <a:srgbClr val="008000"/>
                </a:solidFill>
              </a:rPr>
              <a:t>Ground: </a:t>
            </a:r>
            <a:r>
              <a:rPr lang="en-US" i="0" dirty="0" smtClean="0"/>
              <a:t>Staff Sgt. William Tremblay/U.S. Army via Wired : http://</a:t>
            </a:r>
            <a:r>
              <a:rPr lang="en-US" i="0" dirty="0" err="1" smtClean="0"/>
              <a:t>www.wired.com</a:t>
            </a:r>
            <a:r>
              <a:rPr lang="en-US" i="0" dirty="0" smtClean="0"/>
              <a:t>/</a:t>
            </a:r>
            <a:r>
              <a:rPr lang="en-US" i="0" dirty="0" err="1" smtClean="0"/>
              <a:t>dangerroom</a:t>
            </a:r>
            <a:r>
              <a:rPr lang="en-US" i="0" dirty="0" smtClean="0"/>
              <a:t>/2010/09/afghan-biometric-dragnet-could-snag-millions/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Maritime: T</a:t>
            </a:r>
            <a:r>
              <a:rPr lang="en-US" i="0" dirty="0" smtClean="0"/>
              <a:t>his file is a work of a sailor or employee of the </a:t>
            </a:r>
            <a:r>
              <a:rPr lang="en-US" i="0" dirty="0" smtClean="0">
                <a:hlinkClick r:id="rId3" tooltip="w:United States Navy"/>
              </a:rPr>
              <a:t>U.S. Navy</a:t>
            </a:r>
            <a:r>
              <a:rPr lang="en-US" i="0" dirty="0" smtClean="0"/>
              <a:t>, taken or made as part of that person's official duties. As a </a:t>
            </a:r>
            <a:r>
              <a:rPr lang="en-US" i="0" dirty="0" smtClean="0">
                <a:hlinkClick r:id="rId4" tooltip="w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5" tooltip="w:Federal government of the United States"/>
              </a:rPr>
              <a:t>U.S. federal government</a:t>
            </a:r>
            <a:r>
              <a:rPr lang="en-US" i="0" dirty="0" smtClean="0"/>
              <a:t>, the image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/wiki/File:USS_Lake_Champlain_%28CG-57%29.JPG</a:t>
            </a:r>
            <a:endParaRPr lang="en-US" b="0" i="0" baseline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Air: </a:t>
            </a:r>
            <a:r>
              <a:rPr lang="en-US" i="0" dirty="0" smtClean="0"/>
              <a:t>This image or file is a work of a </a:t>
            </a:r>
            <a:r>
              <a:rPr lang="en-US" i="0" dirty="0" smtClean="0">
                <a:hlinkClick r:id="rId7" tooltip="United States Air Force"/>
              </a:rPr>
              <a:t>U.S. Air Force</a:t>
            </a:r>
            <a:r>
              <a:rPr lang="en-US" i="0" dirty="0" smtClean="0"/>
              <a:t> Airman or employee, taken or made as part of that person's official duties. As a </a:t>
            </a:r>
            <a:r>
              <a:rPr lang="en-US" i="0" dirty="0" smtClean="0">
                <a:hlinkClick r:id="rId4" tooltip="en:Work of the United States Government"/>
              </a:rPr>
              <a:t>work</a:t>
            </a:r>
            <a:r>
              <a:rPr lang="en-US" i="0" dirty="0" smtClean="0"/>
              <a:t> of the </a:t>
            </a:r>
            <a:r>
              <a:rPr lang="en-US" i="0" dirty="0" smtClean="0">
                <a:hlinkClick r:id="rId8" tooltip="en:Federal Government of the United States"/>
              </a:rPr>
              <a:t>U.S. federal government</a:t>
            </a:r>
            <a:r>
              <a:rPr lang="en-US" i="0" dirty="0" smtClean="0"/>
              <a:t>, the image or file is in the </a:t>
            </a:r>
            <a:r>
              <a:rPr lang="en-US" b="1" i="0" dirty="0" smtClean="0">
                <a:hlinkClick r:id="rId6" tooltip="en:public domain"/>
              </a:rPr>
              <a:t>public domain</a:t>
            </a:r>
            <a:r>
              <a:rPr lang="en-US" i="0" dirty="0" smtClean="0"/>
              <a:t>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/wiki/File:MQ-9_Reaper_in_flight_%282007%29.jpg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Space: T</a:t>
            </a:r>
            <a:r>
              <a:rPr lang="en-US" i="0" dirty="0" smtClean="0"/>
              <a:t>his file is in the </a:t>
            </a:r>
            <a:r>
              <a:rPr lang="en-US" b="1" i="0" dirty="0" smtClean="0">
                <a:hlinkClick r:id="rId6" tooltip="w:public domain"/>
              </a:rPr>
              <a:t>public domain</a:t>
            </a:r>
            <a:r>
              <a:rPr lang="en-US" i="0" dirty="0" smtClean="0"/>
              <a:t> because it was solely created by </a:t>
            </a:r>
            <a:r>
              <a:rPr lang="en-US" i="0" dirty="0" smtClean="0">
                <a:hlinkClick r:id="rId9" tooltip="w:NASA"/>
              </a:rPr>
              <a:t>NASA</a:t>
            </a:r>
            <a:r>
              <a:rPr lang="en-US" i="0" dirty="0" smtClean="0"/>
              <a:t>. NASA copyright policy states that "NASA material is not protected by copyright </a:t>
            </a:r>
            <a:r>
              <a:rPr lang="en-US" b="1" i="0" dirty="0" smtClean="0"/>
              <a:t>unless noted</a:t>
            </a:r>
            <a:r>
              <a:rPr lang="en-US" i="0" dirty="0" smtClean="0"/>
              <a:t>". http://</a:t>
            </a:r>
            <a:r>
              <a:rPr lang="en-US" i="0" dirty="0" err="1" smtClean="0"/>
              <a:t>en.wikipedia.org</a:t>
            </a:r>
            <a:r>
              <a:rPr lang="en-US" i="0" dirty="0" smtClean="0"/>
              <a:t>/wiki/</a:t>
            </a:r>
            <a:r>
              <a:rPr lang="en-US" i="0" dirty="0" err="1" smtClean="0"/>
              <a:t>File:CloudSat</a:t>
            </a:r>
            <a:r>
              <a:rPr lang="en-US" i="0" dirty="0" smtClean="0"/>
              <a:t>_-_</a:t>
            </a:r>
            <a:r>
              <a:rPr lang="en-US" i="0" dirty="0" err="1" smtClean="0"/>
              <a:t>Artist_Concept.jpg</a:t>
            </a:r>
            <a:endParaRPr lang="en-US" i="0" dirty="0" smtClean="0"/>
          </a:p>
          <a:p>
            <a:endParaRPr lang="en-US" i="0" baseline="0" dirty="0" smtClean="0"/>
          </a:p>
          <a:p>
            <a:r>
              <a:rPr lang="en-US" i="0" baseline="0" dirty="0" smtClean="0"/>
              <a:t>Cyber: © </a:t>
            </a:r>
            <a:r>
              <a:rPr lang="en-US" dirty="0" err="1" smtClean="0"/>
              <a:t>derrrek</a:t>
            </a:r>
            <a:r>
              <a:rPr lang="en-US" dirty="0" smtClean="0"/>
              <a:t> : http://</a:t>
            </a:r>
            <a:r>
              <a:rPr lang="en-US" dirty="0" err="1" smtClean="0"/>
              <a:t>www.gettyimages.com</a:t>
            </a:r>
            <a:r>
              <a:rPr lang="en-US" dirty="0" smtClean="0"/>
              <a:t>/detail/illustration/abstract-backgrounds-royalty-free-illustration/185548379</a:t>
            </a:r>
          </a:p>
          <a:p>
            <a:endParaRPr lang="en-US" i="0" baseline="0" dirty="0" smtClean="0"/>
          </a:p>
          <a:p>
            <a:endParaRPr lang="en-US" b="1" i="0" baseline="0" dirty="0" smtClean="0"/>
          </a:p>
          <a:p>
            <a:r>
              <a:rPr lang="en-US" b="1" i="0" baseline="0" dirty="0" smtClean="0"/>
              <a:t>This graphic was previously approved for public release as </a:t>
            </a:r>
            <a:r>
              <a:rPr lang="en-US" b="1" dirty="0" smtClean="0"/>
              <a:t>MS-77705</a:t>
            </a:r>
            <a:endParaRPr lang="en-US" b="1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3C958-1F1B-2347-8B37-D6BC4B56CB47}" type="slidenum">
              <a:rPr lang="en-US" altLang="en-US" smtClean="0">
                <a:solidFill>
                  <a:prstClr val="black"/>
                </a:solidFill>
                <a:latin typeface="Calibri"/>
              </a:rPr>
              <a:pPr/>
              <a:t>9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983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832109" y="1389888"/>
            <a:ext cx="7479792" cy="1298448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600"/>
              </a:spcAft>
              <a:defRPr sz="3600"/>
            </a:lvl1pPr>
          </a:lstStyle>
          <a:p>
            <a:r>
              <a:rPr lang="en-US" altLang="en-US" smtClean="0"/>
              <a:t>Click to edit Master title style</a:t>
            </a:r>
            <a:endParaRPr lang="en-US" altLang="en-US" dirty="0"/>
          </a:p>
        </p:txBody>
      </p:sp>
      <p:sp>
        <p:nvSpPr>
          <p:cNvPr id="6202" name="Rectangle 108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2109" y="3008377"/>
            <a:ext cx="7479792" cy="1792224"/>
          </a:xfrm>
          <a:prstGeom prst="rect">
            <a:avLst/>
          </a:prstGeom>
          <a:ln w="12700">
            <a:headEnd type="none" w="sm" len="sm"/>
            <a:tailEnd type="none" w="sm" len="sm"/>
          </a:ln>
        </p:spPr>
        <p:txBody>
          <a:bodyPr lIns="91280" tIns="45641" rIns="91280" bIns="45641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Tx/>
              <a:buNone/>
              <a:defRPr sz="2200"/>
            </a:lvl1pPr>
          </a:lstStyle>
          <a:p>
            <a:r>
              <a:rPr lang="en-US" altLang="en-US" smtClean="0"/>
              <a:t>Click to edit Master subtitle style</a:t>
            </a:r>
            <a:endParaRPr lang="en-US" altLang="en-US" dirty="0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>
            <a:off x="0" y="950976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rgbClr val="800000"/>
            </a:solidFill>
            <a:prstDash val="solid"/>
            <a:round/>
            <a:headEnd/>
            <a:tailEnd/>
          </a:ln>
          <a:effectLst/>
        </p:spPr>
        <p:txBody>
          <a:bodyPr lIns="91280" tIns="45641" rIns="91280" bIns="4564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-110" charset="0"/>
            </a:endParaRP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0" y="6355080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noFill/>
          <a:ln w="22225" cap="flat" cmpd="sng">
            <a:solidFill>
              <a:srgbClr val="800000"/>
            </a:solidFill>
            <a:prstDash val="solid"/>
            <a:round/>
            <a:headEnd/>
            <a:tailEnd/>
          </a:ln>
          <a:effectLst/>
        </p:spPr>
        <p:txBody>
          <a:bodyPr lIns="91280" tIns="45641" rIns="91280" bIns="4564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-110" charset="0"/>
            </a:endParaRPr>
          </a:p>
        </p:txBody>
      </p:sp>
      <p:pic>
        <p:nvPicPr>
          <p:cNvPr id="7" name="Picture 6" descr="mit-logo.jpg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5614" y="5120457"/>
            <a:ext cx="3981357" cy="94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87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1344168" y="1700784"/>
            <a:ext cx="6455664" cy="39410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280" tIns="45641" rIns="91280" bIns="45641"/>
          <a:lstStyle>
            <a:lvl1pPr marL="0" indent="0">
              <a:lnSpc>
                <a:spcPts val="1999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344168" y="1252732"/>
            <a:ext cx="6455664" cy="374904"/>
          </a:xfrm>
          <a:prstGeom prst="rect">
            <a:avLst/>
          </a:prstGeom>
        </p:spPr>
        <p:txBody>
          <a:bodyPr vert="horz" lIns="91280" tIns="45641" rIns="91280" bIns="45641" anchor="b" anchorCtr="0"/>
          <a:lstStyle>
            <a:lvl1pPr marL="0" indent="0" algn="ctr">
              <a:lnSpc>
                <a:spcPts val="1999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19785" indent="0">
              <a:buNone/>
              <a:defRPr/>
            </a:lvl2pPr>
            <a:lvl3pPr marL="974603" indent="0">
              <a:buNone/>
              <a:defRPr/>
            </a:lvl3pPr>
            <a:lvl4pPr marL="1424666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344168" y="5705856"/>
            <a:ext cx="6455664" cy="274320"/>
          </a:xfrm>
          <a:prstGeom prst="rect">
            <a:avLst/>
          </a:prstGeom>
        </p:spPr>
        <p:txBody>
          <a:bodyPr vert="horz" lIns="91280" tIns="45641" rIns="91280" bIns="45641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19785" indent="0">
              <a:buNone/>
              <a:defRPr/>
            </a:lvl2pPr>
            <a:lvl3pPr marL="974603" indent="0">
              <a:buNone/>
              <a:defRPr/>
            </a:lvl3pPr>
            <a:lvl4pPr marL="1424666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239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8193024" cy="4828032"/>
          </a:xfrm>
          <a:prstGeom prst="rect">
            <a:avLst/>
          </a:prstGeom>
        </p:spPr>
        <p:txBody>
          <a:bodyPr lIns="91280" tIns="45641" rIns="91280" bIns="45641"/>
          <a:lstStyle>
            <a:lvl1pPr marL="237328" indent="-237328">
              <a:lnSpc>
                <a:spcPts val="22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8551" indent="-255582">
              <a:lnSpc>
                <a:spcPts val="1999"/>
              </a:lnSpc>
              <a:spcBef>
                <a:spcPts val="600"/>
              </a:spcBef>
              <a:defRPr/>
            </a:lvl2pPr>
            <a:lvl3pPr marL="757624" indent="-182560">
              <a:lnSpc>
                <a:spcPts val="1800"/>
              </a:lnSpc>
              <a:spcBef>
                <a:spcPts val="600"/>
              </a:spcBef>
              <a:buSzPct val="90000"/>
              <a:buFont typeface="Arial"/>
              <a:buChar char="•"/>
              <a:defRPr/>
            </a:lvl3pPr>
            <a:lvl4pPr marL="1031459" indent="0">
              <a:lnSpc>
                <a:spcPts val="1600"/>
              </a:lnSpc>
              <a:spcBef>
                <a:spcPts val="600"/>
              </a:spcBef>
              <a:buFontTx/>
              <a:buNone/>
              <a:defRPr/>
            </a:lvl4pPr>
            <a:lvl5pPr marL="1259658" indent="0">
              <a:lnSpc>
                <a:spcPts val="14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92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3986784" cy="4828032"/>
          </a:xfrm>
          <a:prstGeom prst="rect">
            <a:avLst/>
          </a:prstGeom>
        </p:spPr>
        <p:txBody>
          <a:bodyPr lIns="91280" tIns="45641" rIns="91280" bIns="45641"/>
          <a:lstStyle>
            <a:lvl1pPr marL="237328" indent="-237328">
              <a:lnSpc>
                <a:spcPts val="22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8551" indent="-255582">
              <a:lnSpc>
                <a:spcPts val="1999"/>
              </a:lnSpc>
              <a:spcBef>
                <a:spcPts val="600"/>
              </a:spcBef>
              <a:defRPr/>
            </a:lvl2pPr>
            <a:lvl3pPr marL="757624" indent="-182560">
              <a:lnSpc>
                <a:spcPts val="18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1459" indent="0">
              <a:lnSpc>
                <a:spcPts val="1600"/>
              </a:lnSpc>
              <a:spcBef>
                <a:spcPts val="600"/>
              </a:spcBef>
              <a:buFontTx/>
              <a:buNone/>
              <a:defRPr/>
            </a:lvl4pPr>
            <a:lvl5pPr marL="1259658" indent="0">
              <a:lnSpc>
                <a:spcPts val="14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663440" y="1289304"/>
            <a:ext cx="3986784" cy="4828032"/>
          </a:xfrm>
          <a:prstGeom prst="rect">
            <a:avLst/>
          </a:prstGeom>
        </p:spPr>
        <p:txBody>
          <a:bodyPr lIns="91280" tIns="45641" rIns="91280" bIns="45641"/>
          <a:lstStyle>
            <a:lvl1pPr marL="237328" indent="-237328">
              <a:lnSpc>
                <a:spcPts val="22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8551" indent="-255582">
              <a:lnSpc>
                <a:spcPts val="1999"/>
              </a:lnSpc>
              <a:spcBef>
                <a:spcPts val="600"/>
              </a:spcBef>
              <a:defRPr/>
            </a:lvl2pPr>
            <a:lvl3pPr marL="757624" indent="-182560">
              <a:lnSpc>
                <a:spcPts val="18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1459" indent="0">
              <a:lnSpc>
                <a:spcPts val="1600"/>
              </a:lnSpc>
              <a:spcBef>
                <a:spcPts val="600"/>
              </a:spcBef>
              <a:buFontTx/>
              <a:buNone/>
              <a:defRPr/>
            </a:lvl4pPr>
            <a:lvl5pPr marL="1259658" indent="0">
              <a:lnSpc>
                <a:spcPts val="14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430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93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132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1832" y="146304"/>
            <a:ext cx="7260336" cy="46634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8193024" cy="4828032"/>
          </a:xfrm>
          <a:prstGeom prst="rect">
            <a:avLst/>
          </a:prstGeom>
        </p:spPr>
        <p:txBody>
          <a:bodyPr lIns="91280" tIns="45641" rIns="91280" bIns="45641"/>
          <a:lstStyle>
            <a:lvl1pPr marL="237328" indent="-237328">
              <a:lnSpc>
                <a:spcPts val="2200"/>
              </a:lnSpc>
              <a:spcBef>
                <a:spcPts val="1200"/>
              </a:spcBef>
              <a:buSzPct val="100000"/>
              <a:buFont typeface="Arial"/>
              <a:buChar char="•"/>
              <a:defRPr/>
            </a:lvl1pPr>
            <a:lvl2pPr marL="538551" indent="-255582">
              <a:lnSpc>
                <a:spcPts val="1999"/>
              </a:lnSpc>
              <a:spcBef>
                <a:spcPts val="600"/>
              </a:spcBef>
              <a:defRPr/>
            </a:lvl2pPr>
            <a:lvl3pPr marL="757624" indent="-182560">
              <a:lnSpc>
                <a:spcPts val="1800"/>
              </a:lnSpc>
              <a:spcBef>
                <a:spcPts val="600"/>
              </a:spcBef>
              <a:buSzPct val="90000"/>
              <a:buFont typeface="Wingdings" charset="2"/>
              <a:buChar char="§"/>
              <a:defRPr/>
            </a:lvl3pPr>
            <a:lvl4pPr marL="1031459" indent="0">
              <a:lnSpc>
                <a:spcPts val="1600"/>
              </a:lnSpc>
              <a:spcBef>
                <a:spcPts val="600"/>
              </a:spcBef>
              <a:buFontTx/>
              <a:buNone/>
              <a:defRPr/>
            </a:lvl4pPr>
            <a:lvl5pPr marL="1259658" indent="0">
              <a:lnSpc>
                <a:spcPts val="1400"/>
              </a:lnSpc>
              <a:spcBef>
                <a:spcPts val="6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41832" y="594360"/>
            <a:ext cx="7260336" cy="304800"/>
          </a:xfrm>
          <a:prstGeom prst="rect">
            <a:avLst/>
          </a:prstGeom>
        </p:spPr>
        <p:txBody>
          <a:bodyPr vert="horz" lIns="91280" tIns="45641" rIns="91280" bIns="45641"/>
          <a:lstStyle>
            <a:lvl1pPr marL="0" indent="0" algn="ctr">
              <a:lnSpc>
                <a:spcPts val="2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2400" baseline="0"/>
            </a:lvl1pPr>
            <a:lvl2pPr marL="519785" indent="0">
              <a:buNone/>
              <a:defRPr/>
            </a:lvl2pPr>
            <a:lvl3pPr marL="974603" indent="0">
              <a:buNone/>
              <a:defRPr/>
            </a:lvl3pPr>
            <a:lvl4pPr marL="1424666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1176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682497"/>
            <a:ext cx="8193024" cy="4443984"/>
          </a:xfrm>
          <a:prstGeom prst="rect">
            <a:avLst/>
          </a:prstGeom>
        </p:spPr>
        <p:txBody>
          <a:bodyPr lIns="91280" tIns="45641" rIns="91280" bIns="45641" anchor="t" anchorCtr="1"/>
          <a:lstStyle>
            <a:lvl1pPr marL="237328" indent="-237328">
              <a:lnSpc>
                <a:spcPts val="2200"/>
              </a:lnSpc>
              <a:spcBef>
                <a:spcPts val="1500"/>
              </a:spcBef>
              <a:buSzPct val="100000"/>
              <a:buFont typeface="Arial"/>
              <a:buChar char="•"/>
              <a:defRPr/>
            </a:lvl1pPr>
            <a:lvl2pPr marL="538551" indent="-255582">
              <a:lnSpc>
                <a:spcPts val="1999"/>
              </a:lnSpc>
              <a:spcBef>
                <a:spcPts val="1500"/>
              </a:spcBef>
              <a:defRPr/>
            </a:lvl2pPr>
            <a:lvl3pPr marL="757624" indent="-182560">
              <a:lnSpc>
                <a:spcPts val="1800"/>
              </a:lnSpc>
              <a:spcBef>
                <a:spcPts val="1500"/>
              </a:spcBef>
              <a:buSzPct val="90000"/>
              <a:buFont typeface="Wingdings" charset="2"/>
              <a:buChar char="§"/>
              <a:defRPr/>
            </a:lvl3pPr>
            <a:lvl4pPr marL="1031459" indent="0">
              <a:lnSpc>
                <a:spcPts val="1600"/>
              </a:lnSpc>
              <a:spcBef>
                <a:spcPts val="1500"/>
              </a:spcBef>
              <a:buFontTx/>
              <a:buNone/>
              <a:defRPr/>
            </a:lvl4pPr>
            <a:lvl5pPr marL="1259658" indent="0">
              <a:lnSpc>
                <a:spcPts val="1400"/>
              </a:lnSpc>
              <a:spcBef>
                <a:spcPts val="1500"/>
              </a:spcBef>
              <a:buSzPct val="85000"/>
              <a:buFontTx/>
              <a:buNone/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26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81912" y="1764792"/>
            <a:ext cx="5971032" cy="3776472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280" tIns="45641" rIns="91280" bIns="45641"/>
          <a:lstStyle>
            <a:lvl1pPr marL="0" indent="0" algn="ctr">
              <a:lnSpc>
                <a:spcPts val="1999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581912" y="1316737"/>
            <a:ext cx="5971032" cy="374904"/>
          </a:xfrm>
          <a:prstGeom prst="rect">
            <a:avLst/>
          </a:prstGeom>
        </p:spPr>
        <p:txBody>
          <a:bodyPr vert="horz" lIns="91280" tIns="45641" rIns="91280" bIns="45641" anchor="b" anchorCtr="0"/>
          <a:lstStyle>
            <a:lvl1pPr marL="0" indent="0" algn="ctr">
              <a:lnSpc>
                <a:spcPts val="1999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19785" indent="0">
              <a:buNone/>
              <a:defRPr/>
            </a:lvl2pPr>
            <a:lvl3pPr marL="974603" indent="0">
              <a:buNone/>
              <a:defRPr/>
            </a:lvl3pPr>
            <a:lvl4pPr marL="1424666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81912" y="5605272"/>
            <a:ext cx="5971032" cy="274320"/>
          </a:xfrm>
          <a:prstGeom prst="rect">
            <a:avLst/>
          </a:prstGeom>
        </p:spPr>
        <p:txBody>
          <a:bodyPr vert="horz" lIns="91280" tIns="45641" rIns="91280" bIns="45641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19785" indent="0">
              <a:buNone/>
              <a:defRPr/>
            </a:lvl2pPr>
            <a:lvl3pPr marL="974603" indent="0">
              <a:buNone/>
              <a:defRPr/>
            </a:lvl3pPr>
            <a:lvl4pPr marL="1424666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166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quarter" idx="10"/>
          </p:nvPr>
        </p:nvSpPr>
        <p:spPr>
          <a:xfrm>
            <a:off x="1737361" y="1828800"/>
            <a:ext cx="5687568" cy="334670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vert="horz" lIns="91280" tIns="45641" rIns="91280" bIns="45641"/>
          <a:lstStyle>
            <a:lvl1pPr marL="0" indent="0">
              <a:lnSpc>
                <a:spcPts val="1999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/>
            </a:lvl1pPr>
          </a:lstStyle>
          <a:p>
            <a:r>
              <a:rPr lang="en-US" smtClean="0"/>
              <a:t>Click icon to add media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737361" y="1371600"/>
            <a:ext cx="5687568" cy="374904"/>
          </a:xfrm>
          <a:prstGeom prst="rect">
            <a:avLst/>
          </a:prstGeom>
        </p:spPr>
        <p:txBody>
          <a:bodyPr vert="horz" lIns="91280" tIns="45641" rIns="91280" bIns="45641" anchor="b" anchorCtr="0"/>
          <a:lstStyle>
            <a:lvl1pPr marL="0" indent="0" algn="ctr">
              <a:lnSpc>
                <a:spcPts val="1999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800" baseline="0"/>
            </a:lvl1pPr>
            <a:lvl2pPr marL="519785" indent="0">
              <a:buNone/>
              <a:defRPr/>
            </a:lvl2pPr>
            <a:lvl3pPr marL="974603" indent="0">
              <a:buNone/>
              <a:defRPr/>
            </a:lvl3pPr>
            <a:lvl4pPr marL="1424666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737361" y="5230368"/>
            <a:ext cx="5687568" cy="274320"/>
          </a:xfrm>
          <a:prstGeom prst="rect">
            <a:avLst/>
          </a:prstGeom>
        </p:spPr>
        <p:txBody>
          <a:bodyPr vert="horz" lIns="91280" tIns="45641" rIns="91280" bIns="45641" anchor="t" anchorCtr="0"/>
          <a:lstStyle>
            <a:lvl1pPr marL="0" indent="0" algn="ctr">
              <a:lnSpc>
                <a:spcPts val="1400"/>
              </a:lnSpc>
              <a:spcBef>
                <a:spcPts val="300"/>
              </a:spcBef>
              <a:spcAft>
                <a:spcPts val="600"/>
              </a:spcAft>
              <a:buFontTx/>
              <a:buNone/>
              <a:defRPr sz="1200" b="1" i="0" baseline="0"/>
            </a:lvl1pPr>
            <a:lvl2pPr marL="519785" indent="0">
              <a:buNone/>
              <a:defRPr/>
            </a:lvl2pPr>
            <a:lvl3pPr marL="974603" indent="0">
              <a:buNone/>
              <a:defRPr/>
            </a:lvl3pPr>
            <a:lvl4pPr marL="1424666" indent="0"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8944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41832" y="100584"/>
            <a:ext cx="7260336" cy="81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04" tIns="45952" rIns="91904" bIns="4595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0" y="950976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C0504D"/>
          </a:solidFill>
          <a:ln w="22225" cap="flat" cmpd="sng">
            <a:solidFill>
              <a:srgbClr val="800000"/>
            </a:solidFill>
            <a:prstDash val="solid"/>
            <a:round/>
            <a:headEnd/>
            <a:tailEnd/>
          </a:ln>
          <a:effectLst/>
        </p:spPr>
        <p:txBody>
          <a:bodyPr lIns="91280" tIns="45641" rIns="91280" bIns="4564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-110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320040" y="6455664"/>
            <a:ext cx="1373412" cy="2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0">
            <a:prstTxWarp prst="textNoShape">
              <a:avLst/>
            </a:prstTxWarp>
          </a:bodyPr>
          <a:lstStyle/>
          <a:p>
            <a:pPr defTabSz="91279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700" dirty="0" err="1" smtClean="0">
                <a:solidFill>
                  <a:srgbClr val="000000"/>
                </a:solidFill>
                <a:latin typeface="Arial" pitchFamily="-110" charset="0"/>
              </a:rPr>
              <a:t>Lustre</a:t>
            </a:r>
            <a:r>
              <a:rPr lang="en-US" altLang="en-US" sz="700" dirty="0" smtClean="0">
                <a:solidFill>
                  <a:srgbClr val="000000"/>
                </a:solidFill>
                <a:latin typeface="Arial" pitchFamily="-110" charset="0"/>
              </a:rPr>
              <a:t>,</a:t>
            </a:r>
            <a:r>
              <a:rPr lang="en-US" altLang="en-US" sz="700" baseline="0" dirty="0" smtClean="0">
                <a:solidFill>
                  <a:srgbClr val="000000"/>
                </a:solidFill>
                <a:latin typeface="Arial" pitchFamily="-110" charset="0"/>
              </a:rPr>
              <a:t> </a:t>
            </a:r>
            <a:r>
              <a:rPr lang="en-US" altLang="en-US" sz="700" baseline="0" dirty="0" err="1" smtClean="0">
                <a:solidFill>
                  <a:srgbClr val="000000"/>
                </a:solidFill>
                <a:latin typeface="Arial" pitchFamily="-110" charset="0"/>
              </a:rPr>
              <a:t>Hadoop</a:t>
            </a:r>
            <a:r>
              <a:rPr lang="en-US" altLang="en-US" sz="700" baseline="0" dirty="0" smtClean="0">
                <a:solidFill>
                  <a:srgbClr val="000000"/>
                </a:solidFill>
                <a:latin typeface="Arial" pitchFamily="-110" charset="0"/>
              </a:rPr>
              <a:t>, </a:t>
            </a:r>
            <a:r>
              <a:rPr lang="en-US" altLang="en-US" sz="700" baseline="0" dirty="0" err="1" smtClean="0">
                <a:solidFill>
                  <a:srgbClr val="000000"/>
                </a:solidFill>
                <a:latin typeface="Arial" pitchFamily="-110" charset="0"/>
              </a:rPr>
              <a:t>Accumulo</a:t>
            </a:r>
            <a:r>
              <a:rPr lang="en-US" altLang="en-US" sz="700" dirty="0" smtClean="0">
                <a:solidFill>
                  <a:srgbClr val="000000"/>
                </a:solidFill>
                <a:latin typeface="Arial" pitchFamily="-110" charset="0"/>
              </a:rPr>
              <a:t>- </a:t>
            </a:r>
            <a:fld id="{321F32AB-3DDB-C54A-A434-42EC1FB733CD}" type="slidenum">
              <a:rPr lang="en-US" altLang="en-US" sz="700">
                <a:solidFill>
                  <a:srgbClr val="000000"/>
                </a:solidFill>
                <a:latin typeface="Arial" pitchFamily="-110" charset="0"/>
              </a:rPr>
              <a:pPr defTabSz="91279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700" dirty="0">
              <a:solidFill>
                <a:srgbClr val="000000"/>
              </a:solidFill>
              <a:latin typeface="Arial" pitchFamily="-110" charset="0"/>
            </a:endParaRPr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0" y="6355080"/>
            <a:ext cx="91440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144" y="0"/>
              </a:cxn>
              <a:cxn ang="0">
                <a:pos x="0" y="0"/>
              </a:cxn>
            </a:cxnLst>
            <a:rect l="0" t="0" r="r" b="b"/>
            <a:pathLst>
              <a:path w="6145" h="1">
                <a:moveTo>
                  <a:pt x="0" y="0"/>
                </a:moveTo>
                <a:lnTo>
                  <a:pt x="6144" y="0"/>
                </a:lnTo>
                <a:lnTo>
                  <a:pt x="0" y="0"/>
                </a:lnTo>
              </a:path>
            </a:pathLst>
          </a:custGeom>
          <a:solidFill>
            <a:srgbClr val="C0504D"/>
          </a:solidFill>
          <a:ln w="22225" cap="flat" cmpd="sng">
            <a:solidFill>
              <a:srgbClr val="800000"/>
            </a:solidFill>
            <a:prstDash val="solid"/>
            <a:round/>
            <a:headEnd/>
            <a:tailEnd/>
          </a:ln>
          <a:effectLst/>
        </p:spPr>
        <p:txBody>
          <a:bodyPr lIns="91280" tIns="45641" rIns="91280" bIns="4564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itchFamily="-110" charset="0"/>
            </a:endParaRPr>
          </a:p>
        </p:txBody>
      </p:sp>
      <p:pic>
        <p:nvPicPr>
          <p:cNvPr id="8" name="Picture 7" descr="mit-logo.jpg"/>
          <p:cNvPicPr>
            <a:picLocks noChangeAspect="1"/>
          </p:cNvPicPr>
          <p:nvPr userDrawn="1"/>
        </p:nvPicPr>
        <p:blipFill rotWithShape="1"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995" y="192376"/>
            <a:ext cx="1113775" cy="62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0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ctr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2pPr>
      <a:lvl3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3pPr>
      <a:lvl4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4pPr>
      <a:lvl5pPr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5pPr>
      <a:lvl6pPr marL="456400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6pPr>
      <a:lvl7pPr marL="912797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7pPr>
      <a:lvl8pPr marL="1369197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8pPr>
      <a:lvl9pPr marL="1825594" algn="ctr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10" charset="0"/>
        </a:defRPr>
      </a:lvl9pPr>
    </p:titleStyle>
    <p:bodyStyle>
      <a:lvl1pPr marL="342299" indent="-342299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2500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860503" indent="-340715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–"/>
        <a:defRPr b="1">
          <a:solidFill>
            <a:schemeClr val="tx1"/>
          </a:solidFill>
          <a:latin typeface="+mn-lt"/>
          <a:ea typeface="ＭＳ Ｐゴシック" pitchFamily="-110" charset="-128"/>
        </a:defRPr>
      </a:lvl2pPr>
      <a:lvl3pPr marL="1202808" indent="-228203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600" b="1">
          <a:solidFill>
            <a:schemeClr val="tx1"/>
          </a:solidFill>
          <a:latin typeface="+mn-lt"/>
          <a:ea typeface="ＭＳ Ｐゴシック" pitchFamily="-110" charset="-128"/>
        </a:defRPr>
      </a:lvl3pPr>
      <a:lvl4pPr marL="1543515" indent="-118853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4pPr>
      <a:lvl5pPr marL="1825594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5pPr>
      <a:lvl6pPr marL="2281995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6pPr>
      <a:lvl7pPr marL="2738391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7pPr>
      <a:lvl8pPr marL="3194792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8pPr>
      <a:lvl9pPr marL="3651189" algn="l" rtl="0" eaLnBrk="1" fontAlgn="base" hangingPunct="1">
        <a:lnSpc>
          <a:spcPct val="90000"/>
        </a:lnSpc>
        <a:spcBef>
          <a:spcPct val="25000"/>
        </a:spcBef>
        <a:spcAft>
          <a:spcPct val="0"/>
        </a:spcAft>
        <a:buSzPct val="100000"/>
        <a:buChar char=" "/>
        <a:defRPr sz="1400" b="1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00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97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197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594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995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391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792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189" algn="l" defTabSz="456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31.png"/><Relationship Id="rId22" Type="http://schemas.openxmlformats.org/officeDocument/2006/relationships/image" Target="../media/image32.png"/><Relationship Id="rId23" Type="http://schemas.openxmlformats.org/officeDocument/2006/relationships/image" Target="../media/image33.png"/><Relationship Id="rId24" Type="http://schemas.openxmlformats.org/officeDocument/2006/relationships/image" Target="../media/image34.png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35.jpeg"/><Relationship Id="rId22" Type="http://schemas.openxmlformats.org/officeDocument/2006/relationships/image" Target="../media/image36.jpeg"/><Relationship Id="rId23" Type="http://schemas.openxmlformats.org/officeDocument/2006/relationships/image" Target="../media/image37.png"/><Relationship Id="rId24" Type="http://schemas.openxmlformats.org/officeDocument/2006/relationships/image" Target="../media/image38.png"/><Relationship Id="rId25" Type="http://schemas.openxmlformats.org/officeDocument/2006/relationships/image" Target="../media/image39.png"/><Relationship Id="rId26" Type="http://schemas.openxmlformats.org/officeDocument/2006/relationships/image" Target="../media/image40.png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41.png"/><Relationship Id="rId22" Type="http://schemas.openxmlformats.org/officeDocument/2006/relationships/image" Target="../media/image42.png"/><Relationship Id="rId23" Type="http://schemas.openxmlformats.org/officeDocument/2006/relationships/image" Target="../media/image27.png"/><Relationship Id="rId24" Type="http://schemas.openxmlformats.org/officeDocument/2006/relationships/image" Target="../media/image30.emf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43.png"/><Relationship Id="rId22" Type="http://schemas.openxmlformats.org/officeDocument/2006/relationships/image" Target="../media/image44.gif"/><Relationship Id="rId23" Type="http://schemas.openxmlformats.org/officeDocument/2006/relationships/image" Target="../media/image45.png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jpeg"/><Relationship Id="rId10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21.jpeg"/><Relationship Id="rId22" Type="http://schemas.openxmlformats.org/officeDocument/2006/relationships/image" Target="../media/image22.jpeg"/><Relationship Id="rId23" Type="http://schemas.openxmlformats.org/officeDocument/2006/relationships/image" Target="../media/image23.jpeg"/><Relationship Id="rId24" Type="http://schemas.openxmlformats.org/officeDocument/2006/relationships/image" Target="../media/image24.png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25.emf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26.jpg"/><Relationship Id="rId22" Type="http://schemas.openxmlformats.org/officeDocument/2006/relationships/image" Target="../media/image27.png"/><Relationship Id="rId23" Type="http://schemas.openxmlformats.org/officeDocument/2006/relationships/image" Target="../media/image28.png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29.png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17.png"/><Relationship Id="rId21" Type="http://schemas.openxmlformats.org/officeDocument/2006/relationships/image" Target="../media/image29.png"/><Relationship Id="rId22" Type="http://schemas.openxmlformats.org/officeDocument/2006/relationships/image" Target="../media/image30.emf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8.emf"/><Relationship Id="rId13" Type="http://schemas.openxmlformats.org/officeDocument/2006/relationships/image" Target="../media/image19.jpeg"/><Relationship Id="rId14" Type="http://schemas.openxmlformats.org/officeDocument/2006/relationships/image" Target="../media/image20.emf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8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584028"/>
            <a:ext cx="9144000" cy="1074737"/>
          </a:xfrm>
        </p:spPr>
        <p:txBody>
          <a:bodyPr/>
          <a:lstStyle/>
          <a:p>
            <a:pPr>
              <a:defRPr/>
            </a:pPr>
            <a:r>
              <a:rPr lang="en-US" sz="3200" dirty="0" err="1" smtClean="0">
                <a:solidFill>
                  <a:schemeClr val="tx1"/>
                </a:solidFill>
              </a:rPr>
              <a:t>Lustre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Hadoop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Accumulo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71814" name="Text Box 6"/>
          <p:cNvSpPr txBox="1">
            <a:spLocks noGrp="1" noChangeArrowheads="1"/>
          </p:cNvSpPr>
          <p:nvPr>
            <p:ph type="subTitle" idx="1"/>
          </p:nvPr>
        </p:nvSpPr>
        <p:spPr>
          <a:xfrm>
            <a:off x="304801" y="2451104"/>
            <a:ext cx="8534400" cy="1117600"/>
          </a:xfrm>
        </p:spPr>
        <p:txBody>
          <a:bodyPr/>
          <a:lstStyle/>
          <a:p>
            <a:endParaRPr lang="en-US" sz="1600" b="0" dirty="0" smtClean="0"/>
          </a:p>
          <a:p>
            <a:r>
              <a:rPr lang="en-US" sz="1600" b="0" dirty="0" smtClean="0"/>
              <a:t>Jeremy </a:t>
            </a:r>
            <a:r>
              <a:rPr lang="en-US" sz="1600" b="0" dirty="0"/>
              <a:t>Kepner</a:t>
            </a:r>
            <a:r>
              <a:rPr lang="en-US" sz="1600" b="0" baseline="30000" dirty="0"/>
              <a:t>1,2,3</a:t>
            </a:r>
            <a:r>
              <a:rPr lang="en-US" sz="1600" b="0" dirty="0"/>
              <a:t>, William Arcand</a:t>
            </a:r>
            <a:r>
              <a:rPr lang="en-US" sz="1600" b="0" baseline="30000" dirty="0"/>
              <a:t>1</a:t>
            </a:r>
            <a:r>
              <a:rPr lang="en-US" sz="1600" b="0" dirty="0"/>
              <a:t>, David Bestor</a:t>
            </a:r>
            <a:r>
              <a:rPr lang="en-US" sz="1600" b="0" baseline="30000" dirty="0"/>
              <a:t>1</a:t>
            </a:r>
            <a:r>
              <a:rPr lang="en-US" sz="1600" b="0" dirty="0"/>
              <a:t>, Bill Bergeron</a:t>
            </a:r>
            <a:r>
              <a:rPr lang="en-US" sz="1600" b="0" baseline="30000" dirty="0"/>
              <a:t>1</a:t>
            </a:r>
            <a:r>
              <a:rPr lang="en-US" sz="1600" b="0" dirty="0"/>
              <a:t>, </a:t>
            </a:r>
            <a:r>
              <a:rPr lang="en-US" sz="1600" b="0" dirty="0" err="1"/>
              <a:t>Chansup</a:t>
            </a:r>
            <a:r>
              <a:rPr lang="en-US" sz="1600" b="0" dirty="0"/>
              <a:t> Byun</a:t>
            </a:r>
            <a:r>
              <a:rPr lang="en-US" sz="1600" b="0" baseline="30000" dirty="0"/>
              <a:t>1</a:t>
            </a:r>
            <a:r>
              <a:rPr lang="en-US" sz="1600" b="0" dirty="0"/>
              <a:t>, Lauren Edwards</a:t>
            </a:r>
            <a:r>
              <a:rPr lang="en-US" sz="1600" b="0" baseline="30000" dirty="0"/>
              <a:t>1</a:t>
            </a:r>
            <a:r>
              <a:rPr lang="en-US" sz="1600" b="0" dirty="0"/>
              <a:t>, Vijay Gadepally</a:t>
            </a:r>
            <a:r>
              <a:rPr lang="en-US" sz="1600" b="0" baseline="30000" dirty="0"/>
              <a:t>1,2</a:t>
            </a:r>
            <a:r>
              <a:rPr lang="en-US" sz="1600" b="0" dirty="0"/>
              <a:t>, Matthew Hubbell</a:t>
            </a:r>
            <a:r>
              <a:rPr lang="en-US" sz="1600" b="0" baseline="30000" dirty="0"/>
              <a:t>1</a:t>
            </a:r>
            <a:r>
              <a:rPr lang="en-US" sz="1600" b="0" dirty="0"/>
              <a:t>, Peter Michaleas</a:t>
            </a:r>
            <a:r>
              <a:rPr lang="en-US" sz="1600" b="0" baseline="30000" dirty="0"/>
              <a:t>1</a:t>
            </a:r>
            <a:r>
              <a:rPr lang="en-US" sz="1600" b="0" dirty="0"/>
              <a:t>, Julie Mullen</a:t>
            </a:r>
            <a:r>
              <a:rPr lang="en-US" sz="1600" b="0" baseline="30000" dirty="0"/>
              <a:t>1</a:t>
            </a:r>
            <a:r>
              <a:rPr lang="en-US" sz="1600" b="0" dirty="0"/>
              <a:t>, Andrew Prout</a:t>
            </a:r>
            <a:r>
              <a:rPr lang="en-US" sz="1600" b="0" baseline="30000" dirty="0"/>
              <a:t>1</a:t>
            </a:r>
            <a:r>
              <a:rPr lang="en-US" sz="1600" b="0" dirty="0"/>
              <a:t>, Antonio Rosa</a:t>
            </a:r>
            <a:r>
              <a:rPr lang="en-US" sz="1600" b="0" baseline="30000" dirty="0"/>
              <a:t>1</a:t>
            </a:r>
            <a:r>
              <a:rPr lang="en-US" sz="1600" b="0" dirty="0"/>
              <a:t>, Charles Yee</a:t>
            </a:r>
            <a:r>
              <a:rPr lang="en-US" sz="1600" b="0" baseline="30000" dirty="0"/>
              <a:t>1</a:t>
            </a:r>
            <a:r>
              <a:rPr lang="en-US" sz="1600" b="0" dirty="0"/>
              <a:t>, Albert </a:t>
            </a:r>
            <a:r>
              <a:rPr lang="en-US" sz="1600" b="0" dirty="0" smtClean="0"/>
              <a:t>Reuther</a:t>
            </a:r>
            <a:r>
              <a:rPr lang="en-US" sz="1600" b="0" baseline="30000" dirty="0" smtClean="0"/>
              <a:t>1</a:t>
            </a:r>
          </a:p>
          <a:p>
            <a:r>
              <a:rPr lang="en-US" sz="1600" b="0" baseline="30000" dirty="0"/>
              <a:t>1</a:t>
            </a:r>
            <a:r>
              <a:rPr lang="en-US" sz="1600" b="0" dirty="0"/>
              <a:t>MIT Lincoln Laboratory, </a:t>
            </a:r>
            <a:r>
              <a:rPr lang="en-US" sz="1600" b="0" baseline="30000" dirty="0"/>
              <a:t>2</a:t>
            </a:r>
            <a:r>
              <a:rPr lang="en-US" sz="1600" b="0" dirty="0"/>
              <a:t>MIT Computer Science &amp; AI Laboratory</a:t>
            </a:r>
            <a:r>
              <a:rPr lang="en-US" sz="1600" b="0" dirty="0" smtClean="0"/>
              <a:t>,                                               </a:t>
            </a:r>
            <a:r>
              <a:rPr lang="en-US" sz="1600" b="0" baseline="30000" dirty="0" smtClean="0"/>
              <a:t>3</a:t>
            </a:r>
            <a:r>
              <a:rPr lang="en-US" sz="1600" b="0" dirty="0" smtClean="0"/>
              <a:t>MIT </a:t>
            </a:r>
            <a:r>
              <a:rPr lang="en-US" sz="1600" b="0" dirty="0"/>
              <a:t>Mathematics Department</a:t>
            </a:r>
          </a:p>
          <a:p>
            <a:endParaRPr lang="en-US" sz="1600" b="0" dirty="0"/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600" b="0" dirty="0"/>
          </a:p>
        </p:txBody>
      </p:sp>
      <p:sp>
        <p:nvSpPr>
          <p:cNvPr id="1271816" name="Rectangle 8"/>
          <p:cNvSpPr>
            <a:spLocks noChangeArrowheads="1"/>
          </p:cNvSpPr>
          <p:nvPr/>
        </p:nvSpPr>
        <p:spPr bwMode="auto">
          <a:xfrm>
            <a:off x="671513" y="3440275"/>
            <a:ext cx="8001000" cy="107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904" tIns="45952" rIns="91904" bIns="45952" anchor="ctr"/>
          <a:lstStyle/>
          <a:p>
            <a:pPr algn="ctr" defTabSz="91440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smtClean="0">
                <a:solidFill>
                  <a:srgbClr val="000000"/>
                </a:solidFill>
                <a:latin typeface="Arial" pitchFamily="-110" charset="0"/>
              </a:rPr>
              <a:t>September 17, 2015</a:t>
            </a:r>
            <a:endParaRPr lang="en-US" sz="2400" b="1" dirty="0">
              <a:solidFill>
                <a:srgbClr val="000000"/>
              </a:solidFill>
              <a:latin typeface="Arial" pitchFamily="-110" charset="0"/>
            </a:endParaRPr>
          </a:p>
        </p:txBody>
      </p:sp>
      <p:sp>
        <p:nvSpPr>
          <p:cNvPr id="1271817" name="Rectangle 9"/>
          <p:cNvSpPr>
            <a:spLocks noChangeArrowheads="1"/>
          </p:cNvSpPr>
          <p:nvPr/>
        </p:nvSpPr>
        <p:spPr bwMode="auto">
          <a:xfrm>
            <a:off x="1524000" y="4487863"/>
            <a:ext cx="5986460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904" tIns="45952" rIns="91904" bIns="45952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latin typeface="Arial" pitchFamily="-110" charset="0"/>
              </a:rPr>
              <a:t>This material is based upon work supported by the National Science Foundation under Grant No. DMS-1312831.  Any opinions, findings, and conclusions or recommendations expressed in this material are those of the author(s) and do not necessarily reflect the views of the National Science Foundation.</a:t>
            </a:r>
          </a:p>
        </p:txBody>
      </p:sp>
    </p:spTree>
    <p:extLst>
      <p:ext uri="{BB962C8B-B14F-4D97-AF65-F5344CB8AC3E}">
        <p14:creationId xmlns:p14="http://schemas.microsoft.com/office/powerpoint/2010/main" val="30956393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23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Common Big Data Architecture</a:t>
            </a:r>
            <a:br>
              <a:rPr lang="en-US" dirty="0" smtClean="0"/>
            </a:br>
            <a:r>
              <a:rPr lang="en-US" sz="2400" dirty="0"/>
              <a:t>- Data </a:t>
            </a:r>
            <a:r>
              <a:rPr lang="en-US" sz="2400" dirty="0" smtClean="0"/>
              <a:t>Veracity: Computing on Masked Data -</a:t>
            </a:r>
            <a:endParaRPr lang="en-US" sz="1400" dirty="0"/>
          </a:p>
        </p:txBody>
      </p:sp>
      <p:sp>
        <p:nvSpPr>
          <p:cNvPr id="105" name="Rectangular Callout 104"/>
          <p:cNvSpPr/>
          <p:nvPr/>
        </p:nvSpPr>
        <p:spPr bwMode="auto">
          <a:xfrm>
            <a:off x="533400" y="2514640"/>
            <a:ext cx="1447800" cy="457199"/>
          </a:xfrm>
          <a:prstGeom prst="wedgeRectCallout">
            <a:avLst>
              <a:gd name="adj1" fmla="val 64721"/>
              <a:gd name="adj2" fmla="val 33394"/>
            </a:avLst>
          </a:prstGeom>
          <a:solidFill>
            <a:srgbClr val="FFFFFF"/>
          </a:solidFill>
          <a:ln>
            <a:solidFill>
              <a:srgbClr val="009D00"/>
            </a:solidFill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 smtClean="0">
                <a:solidFill>
                  <a:srgbClr val="009D00"/>
                </a:solidFill>
                <a:latin typeface="Arial" pitchFamily="-110" charset="0"/>
              </a:rPr>
              <a:t>Compute on Encrypted Data</a:t>
            </a:r>
          </a:p>
        </p:txBody>
      </p:sp>
      <p:sp>
        <p:nvSpPr>
          <p:cNvPr id="106" name="Rectangular Callout 105"/>
          <p:cNvSpPr/>
          <p:nvPr/>
        </p:nvSpPr>
        <p:spPr bwMode="auto">
          <a:xfrm>
            <a:off x="5257800" y="3200424"/>
            <a:ext cx="1447800" cy="457199"/>
          </a:xfrm>
          <a:prstGeom prst="wedgeRectCallout">
            <a:avLst>
              <a:gd name="adj1" fmla="val 64721"/>
              <a:gd name="adj2" fmla="val 33394"/>
            </a:avLst>
          </a:prstGeom>
          <a:solidFill>
            <a:srgbClr val="FFFFFF"/>
          </a:solidFill>
          <a:ln>
            <a:solidFill>
              <a:srgbClr val="009D00"/>
            </a:solidFill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 smtClean="0">
                <a:solidFill>
                  <a:srgbClr val="009D00"/>
                </a:solidFill>
                <a:latin typeface="Arial" pitchFamily="-110" charset="0"/>
              </a:rPr>
              <a:t>Compute on Encrypted Data</a:t>
            </a:r>
          </a:p>
        </p:txBody>
      </p:sp>
      <p:sp>
        <p:nvSpPr>
          <p:cNvPr id="107" name="Rectangular Callout 106"/>
          <p:cNvSpPr/>
          <p:nvPr/>
        </p:nvSpPr>
        <p:spPr bwMode="auto">
          <a:xfrm>
            <a:off x="2438400" y="2057440"/>
            <a:ext cx="1447800" cy="457199"/>
          </a:xfrm>
          <a:prstGeom prst="wedgeRectCallout">
            <a:avLst>
              <a:gd name="adj1" fmla="val 64721"/>
              <a:gd name="adj2" fmla="val 33394"/>
            </a:avLst>
          </a:prstGeom>
          <a:solidFill>
            <a:srgbClr val="FFFFFF"/>
          </a:solidFill>
          <a:ln>
            <a:solidFill>
              <a:srgbClr val="009D00"/>
            </a:solidFill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 smtClean="0">
                <a:solidFill>
                  <a:srgbClr val="009D00"/>
                </a:solidFill>
                <a:latin typeface="Arial" pitchFamily="-110" charset="0"/>
              </a:rPr>
              <a:t>Compute on Encrypted Data</a:t>
            </a:r>
          </a:p>
        </p:txBody>
      </p:sp>
      <p:pic>
        <p:nvPicPr>
          <p:cNvPr id="108" name="Picture 107" descr="RedOpenLock.pn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6076" y="1798320"/>
            <a:ext cx="306324" cy="411480"/>
          </a:xfrm>
          <a:prstGeom prst="rect">
            <a:avLst/>
          </a:prstGeom>
        </p:spPr>
      </p:pic>
      <p:pic>
        <p:nvPicPr>
          <p:cNvPr id="109" name="Picture 108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2930" y="5532120"/>
            <a:ext cx="331470" cy="411480"/>
          </a:xfrm>
          <a:prstGeom prst="rect">
            <a:avLst/>
          </a:prstGeom>
        </p:spPr>
      </p:pic>
      <p:pic>
        <p:nvPicPr>
          <p:cNvPr id="110" name="Picture 109" descr="RedOpenLock.pn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5276" y="1798320"/>
            <a:ext cx="306324" cy="411480"/>
          </a:xfrm>
          <a:prstGeom prst="rect">
            <a:avLst/>
          </a:prstGeom>
        </p:spPr>
      </p:pic>
      <p:pic>
        <p:nvPicPr>
          <p:cNvPr id="111" name="Picture 110" descr="RedOpenLock.pn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1798320"/>
            <a:ext cx="306324" cy="411480"/>
          </a:xfrm>
          <a:prstGeom prst="rect">
            <a:avLst/>
          </a:prstGeom>
        </p:spPr>
      </p:pic>
      <p:pic>
        <p:nvPicPr>
          <p:cNvPr id="112" name="Picture 111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5532120"/>
            <a:ext cx="331470" cy="411480"/>
          </a:xfrm>
          <a:prstGeom prst="rect">
            <a:avLst/>
          </a:prstGeom>
        </p:spPr>
      </p:pic>
      <p:pic>
        <p:nvPicPr>
          <p:cNvPr id="113" name="Picture 112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1730" y="5532120"/>
            <a:ext cx="331470" cy="411480"/>
          </a:xfrm>
          <a:prstGeom prst="rect">
            <a:avLst/>
          </a:prstGeom>
        </p:spPr>
      </p:pic>
      <p:pic>
        <p:nvPicPr>
          <p:cNvPr id="114" name="Picture 113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5532120"/>
            <a:ext cx="331470" cy="411480"/>
          </a:xfrm>
          <a:prstGeom prst="rect">
            <a:avLst/>
          </a:prstGeom>
        </p:spPr>
      </p:pic>
      <p:sp>
        <p:nvSpPr>
          <p:cNvPr id="121" name="Rectangle 120"/>
          <p:cNvSpPr/>
          <p:nvPr/>
        </p:nvSpPr>
        <p:spPr>
          <a:xfrm>
            <a:off x="2362200" y="6324600"/>
            <a:ext cx="4267200" cy="452104"/>
          </a:xfrm>
          <a:prstGeom prst="rect">
            <a:avLst/>
          </a:prstGeom>
        </p:spPr>
        <p:txBody>
          <a:bodyPr wrap="square" lIns="81976" tIns="40986" rIns="81976" bIns="40986">
            <a:spAutoFit/>
          </a:bodyPr>
          <a:lstStyle/>
          <a:p>
            <a:pPr defTabSz="91226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latin typeface="Arial"/>
              </a:rPr>
              <a:t>Computing on Masked Data: a High Performance Method for Improving Big Data Veracity</a:t>
            </a:r>
            <a:r>
              <a:rPr lang="en-US" sz="1200" dirty="0">
                <a:solidFill>
                  <a:srgbClr val="000000"/>
                </a:solidFill>
                <a:latin typeface="Arial"/>
              </a:rPr>
              <a:t>, IEEE HPEC 2014 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914400" y="6400796"/>
            <a:ext cx="1350725" cy="404416"/>
            <a:chOff x="1769155" y="6409743"/>
            <a:chExt cx="1350725" cy="404416"/>
          </a:xfrm>
        </p:grpSpPr>
        <p:grpSp>
          <p:nvGrpSpPr>
            <p:cNvPr id="126" name="Group 125"/>
            <p:cNvGrpSpPr/>
            <p:nvPr/>
          </p:nvGrpSpPr>
          <p:grpSpPr>
            <a:xfrm>
              <a:off x="1848653" y="6409743"/>
              <a:ext cx="1242021" cy="404416"/>
              <a:chOff x="1814471" y="6345503"/>
              <a:chExt cx="1515875" cy="505879"/>
            </a:xfrm>
          </p:grpSpPr>
          <p:pic>
            <p:nvPicPr>
              <p:cNvPr id="129" name="Picture 128" descr="GreenClosedLock.png"/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14471" y="6408629"/>
                <a:ext cx="146603" cy="181989"/>
              </a:xfrm>
              <a:prstGeom prst="rect">
                <a:avLst/>
              </a:prstGeom>
            </p:spPr>
          </p:pic>
          <p:pic>
            <p:nvPicPr>
              <p:cNvPr id="130" name="Picture 129" descr="RedOpenLock.png"/>
              <p:cNvPicPr>
                <a:picLocks noChangeAspect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19892" y="6621398"/>
                <a:ext cx="136336" cy="183137"/>
              </a:xfrm>
              <a:prstGeom prst="rect">
                <a:avLst/>
              </a:prstGeom>
            </p:spPr>
          </p:pic>
          <p:sp>
            <p:nvSpPr>
              <p:cNvPr id="131" name="TextBox 130"/>
              <p:cNvSpPr txBox="1"/>
              <p:nvPr/>
            </p:nvSpPr>
            <p:spPr>
              <a:xfrm>
                <a:off x="1892702" y="6345503"/>
                <a:ext cx="1258687" cy="2887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900" b="1" dirty="0">
                    <a:solidFill>
                      <a:srgbClr val="000000"/>
                    </a:solidFill>
                  </a:rPr>
                  <a:t>Data Encrypted</a:t>
                </a: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1899499" y="6562637"/>
                <a:ext cx="1430847" cy="2887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900" b="1" dirty="0">
                    <a:solidFill>
                      <a:srgbClr val="000000"/>
                    </a:solidFill>
                  </a:rPr>
                  <a:t>Data Unencrypted</a:t>
                </a:r>
              </a:p>
            </p:txBody>
          </p:sp>
        </p:grpSp>
        <p:sp>
          <p:nvSpPr>
            <p:cNvPr id="128" name="Rounded Rectangle 127"/>
            <p:cNvSpPr/>
            <p:nvPr/>
          </p:nvSpPr>
          <p:spPr bwMode="auto">
            <a:xfrm>
              <a:off x="1769155" y="6430163"/>
              <a:ext cx="1350725" cy="369112"/>
            </a:xfrm>
            <a:prstGeom prst="roundRect">
              <a:avLst/>
            </a:prstGeom>
            <a:solidFill>
              <a:schemeClr val="accent5">
                <a:alpha val="15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0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33" name="Picture 132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2930" y="5532120"/>
            <a:ext cx="331470" cy="411480"/>
          </a:xfrm>
          <a:prstGeom prst="rect">
            <a:avLst/>
          </a:prstGeom>
        </p:spPr>
      </p:pic>
      <p:pic>
        <p:nvPicPr>
          <p:cNvPr id="134" name="Picture 133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8060" y="5532120"/>
            <a:ext cx="331470" cy="411480"/>
          </a:xfrm>
          <a:prstGeom prst="rect">
            <a:avLst/>
          </a:prstGeom>
        </p:spPr>
      </p:pic>
      <p:pic>
        <p:nvPicPr>
          <p:cNvPr id="135" name="Picture 134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6530" y="5532120"/>
            <a:ext cx="331470" cy="411480"/>
          </a:xfrm>
          <a:prstGeom prst="rect">
            <a:avLst/>
          </a:prstGeom>
        </p:spPr>
      </p:pic>
      <p:pic>
        <p:nvPicPr>
          <p:cNvPr id="136" name="Picture 135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8330" y="5532120"/>
            <a:ext cx="331470" cy="411480"/>
          </a:xfrm>
          <a:prstGeom prst="rect">
            <a:avLst/>
          </a:prstGeom>
        </p:spPr>
      </p:pic>
      <p:pic>
        <p:nvPicPr>
          <p:cNvPr id="137" name="Picture 136" descr="GreenClosedLock.png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5532120"/>
            <a:ext cx="331470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61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 bwMode="auto">
          <a:xfrm>
            <a:off x="152399" y="152400"/>
            <a:ext cx="1299149" cy="6858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291" tIns="45646" rIns="91291" bIns="45646" numCol="1" rtlCol="0" anchor="ctr" anchorCtr="0" compatLnSpc="1">
            <a:prstTxWarp prst="textNoShape">
              <a:avLst/>
            </a:prstTxWarp>
          </a:bodyPr>
          <a:lstStyle/>
          <a:p>
            <a:pPr algn="ctr" defTabSz="912903"/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8" name="Content Placeholder 35"/>
          <p:cNvSpPr>
            <a:spLocks noGrp="1"/>
          </p:cNvSpPr>
          <p:nvPr>
            <p:ph sz="quarter" idx="4294967295"/>
          </p:nvPr>
        </p:nvSpPr>
        <p:spPr>
          <a:xfrm>
            <a:off x="1693268" y="1446473"/>
            <a:ext cx="6957868" cy="4123460"/>
          </a:xfrm>
          <a:prstGeom prst="rect">
            <a:avLst/>
          </a:prstGeom>
        </p:spPr>
        <p:txBody>
          <a:bodyPr lIns="91429" tIns="45714" rIns="91429" bIns="45714"/>
          <a:lstStyle/>
          <a:p>
            <a:pPr>
              <a:lnSpc>
                <a:spcPct val="120000"/>
              </a:lnSpc>
            </a:pPr>
            <a:r>
              <a:rPr lang="en-US" dirty="0" smtClean="0"/>
              <a:t>Introduction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Volume, Velocity, Variety, Veracity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Big Data Storage APIs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Lustre</a:t>
            </a:r>
            <a:r>
              <a:rPr lang="en-US" dirty="0"/>
              <a:t>, </a:t>
            </a:r>
            <a:r>
              <a:rPr lang="en-US" dirty="0" err="1"/>
              <a:t>Hadoop</a:t>
            </a:r>
            <a:r>
              <a:rPr lang="en-US" dirty="0"/>
              <a:t>, </a:t>
            </a:r>
            <a:r>
              <a:rPr lang="en-US" dirty="0" err="1"/>
              <a:t>Accumulo</a:t>
            </a:r>
            <a:endParaRPr lang="en-US" dirty="0"/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Modeling Storage Performance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Mix n’ Match Solutions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Summary</a:t>
            </a:r>
          </a:p>
        </p:txBody>
      </p:sp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940532" y="185719"/>
            <a:ext cx="7262946" cy="816989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auto">
          <a:xfrm>
            <a:off x="1045515" y="2799581"/>
            <a:ext cx="519545" cy="280147"/>
          </a:xfrm>
          <a:prstGeom prst="right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81912" tIns="40955" rIns="81912" bIns="40955" anchor="ctr"/>
          <a:lstStyle/>
          <a:p>
            <a:pPr defTabSz="91258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789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Example Big Data APIs and </a:t>
            </a:r>
            <a:r>
              <a:rPr lang="en-US" dirty="0" err="1" smtClean="0"/>
              <a:t>Megastacks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04" name="Rectangular Callout 103"/>
          <p:cNvSpPr/>
          <p:nvPr/>
        </p:nvSpPr>
        <p:spPr bwMode="auto">
          <a:xfrm>
            <a:off x="268372" y="4305931"/>
            <a:ext cx="1404101" cy="647456"/>
          </a:xfrm>
          <a:prstGeom prst="wedgeRectCallout">
            <a:avLst>
              <a:gd name="adj1" fmla="val -12836"/>
              <a:gd name="adj2" fmla="val -130687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" name="Picture 12" descr="hdfs-logo.jpg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828" y="4361618"/>
            <a:ext cx="1194560" cy="548071"/>
          </a:xfrm>
          <a:prstGeom prst="rect">
            <a:avLst/>
          </a:prstGeom>
        </p:spPr>
      </p:pic>
      <p:sp>
        <p:nvSpPr>
          <p:cNvPr id="105" name="Rectangular Callout 104"/>
          <p:cNvSpPr/>
          <p:nvPr/>
        </p:nvSpPr>
        <p:spPr bwMode="auto">
          <a:xfrm>
            <a:off x="5188269" y="4914474"/>
            <a:ext cx="2202255" cy="647456"/>
          </a:xfrm>
          <a:prstGeom prst="wedgeRectCallout">
            <a:avLst>
              <a:gd name="adj1" fmla="val -31106"/>
              <a:gd name="adj2" fmla="val -126803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" name="Picture 17" descr="mapreduce-logo.jpg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9116" y="4986271"/>
            <a:ext cx="1949506" cy="533320"/>
          </a:xfrm>
          <a:prstGeom prst="rect">
            <a:avLst/>
          </a:prstGeom>
        </p:spPr>
      </p:pic>
      <p:sp>
        <p:nvSpPr>
          <p:cNvPr id="106" name="Rectangular Callout 105"/>
          <p:cNvSpPr/>
          <p:nvPr/>
        </p:nvSpPr>
        <p:spPr bwMode="auto">
          <a:xfrm>
            <a:off x="854085" y="1950768"/>
            <a:ext cx="2202255" cy="647456"/>
          </a:xfrm>
          <a:prstGeom prst="wedgeRectCallout">
            <a:avLst>
              <a:gd name="adj1" fmla="val 12856"/>
              <a:gd name="adj2" fmla="val 92665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" name="Picture 23" descr="logo_spark_2x.png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89" t="6183" r="5955" b="6321"/>
          <a:stretch/>
        </p:blipFill>
        <p:spPr>
          <a:xfrm>
            <a:off x="1457511" y="1993029"/>
            <a:ext cx="1104654" cy="561569"/>
          </a:xfrm>
          <a:prstGeom prst="rect">
            <a:avLst/>
          </a:prstGeom>
        </p:spPr>
      </p:pic>
      <p:sp>
        <p:nvSpPr>
          <p:cNvPr id="108" name="Rectangular Callout 107"/>
          <p:cNvSpPr/>
          <p:nvPr/>
        </p:nvSpPr>
        <p:spPr bwMode="auto">
          <a:xfrm>
            <a:off x="3511733" y="1077713"/>
            <a:ext cx="5078999" cy="2972656"/>
          </a:xfrm>
          <a:prstGeom prst="wedgeRectCallout">
            <a:avLst>
              <a:gd name="adj1" fmla="val 20620"/>
              <a:gd name="adj2" fmla="val 37971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" name="Picture 25" descr="BDAS.png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2306" y="1110159"/>
            <a:ext cx="3313539" cy="2176832"/>
          </a:xfrm>
          <a:prstGeom prst="rect">
            <a:avLst/>
          </a:prstGeom>
        </p:spPr>
      </p:pic>
      <p:pic>
        <p:nvPicPr>
          <p:cNvPr id="27" name="Picture 26" descr="Cloudera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4307" y="1704210"/>
            <a:ext cx="3720496" cy="2054700"/>
          </a:xfrm>
          <a:prstGeom prst="rect">
            <a:avLst/>
          </a:prstGeom>
        </p:spPr>
      </p:pic>
      <p:pic>
        <p:nvPicPr>
          <p:cNvPr id="28" name="Picture 27" descr="Hortonworks.png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2735" y="1974795"/>
            <a:ext cx="2502437" cy="2000343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618793" y="1085737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Berkeley</a:t>
            </a:r>
            <a:endParaRPr lang="en-US" b="1" dirty="0"/>
          </a:p>
        </p:txBody>
      </p:sp>
      <p:sp>
        <p:nvSpPr>
          <p:cNvPr id="109" name="Rectangle 108"/>
          <p:cNvSpPr/>
          <p:nvPr/>
        </p:nvSpPr>
        <p:spPr>
          <a:xfrm>
            <a:off x="4217256" y="2213454"/>
            <a:ext cx="118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Cloudera</a:t>
            </a:r>
            <a:endParaRPr lang="en-US" b="1" dirty="0"/>
          </a:p>
        </p:txBody>
      </p:sp>
      <p:sp>
        <p:nvSpPr>
          <p:cNvPr id="110" name="Rectangle 109"/>
          <p:cNvSpPr/>
          <p:nvPr/>
        </p:nvSpPr>
        <p:spPr>
          <a:xfrm>
            <a:off x="5962735" y="2893237"/>
            <a:ext cx="1642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HortonWorks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09529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Example Big Data Database APIs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93" name="Rectangular Callout 92"/>
          <p:cNvSpPr/>
          <p:nvPr/>
        </p:nvSpPr>
        <p:spPr bwMode="auto">
          <a:xfrm>
            <a:off x="1873629" y="4172903"/>
            <a:ext cx="2202255" cy="647456"/>
          </a:xfrm>
          <a:prstGeom prst="wedgeRectCallout">
            <a:avLst>
              <a:gd name="adj1" fmla="val 49827"/>
              <a:gd name="adj2" fmla="val -140117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Picture 3" descr="accumulo-logo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4288" y="4260096"/>
            <a:ext cx="1990098" cy="508580"/>
          </a:xfrm>
          <a:prstGeom prst="rect">
            <a:avLst/>
          </a:prstGeom>
        </p:spPr>
      </p:pic>
      <p:sp>
        <p:nvSpPr>
          <p:cNvPr id="108" name="Rectangular Callout 107"/>
          <p:cNvSpPr/>
          <p:nvPr/>
        </p:nvSpPr>
        <p:spPr bwMode="auto">
          <a:xfrm>
            <a:off x="4320127" y="4158861"/>
            <a:ext cx="2202255" cy="647456"/>
          </a:xfrm>
          <a:prstGeom prst="wedgeRectCallout">
            <a:avLst>
              <a:gd name="adj1" fmla="val -50544"/>
              <a:gd name="adj2" fmla="val -136345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" name="Picture 24" descr="scidb_logo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046" y="4307344"/>
            <a:ext cx="2064959" cy="414836"/>
          </a:xfrm>
          <a:prstGeom prst="rect">
            <a:avLst/>
          </a:prstGeom>
        </p:spPr>
      </p:pic>
      <p:sp>
        <p:nvSpPr>
          <p:cNvPr id="112" name="Rectangular Callout 111"/>
          <p:cNvSpPr/>
          <p:nvPr/>
        </p:nvSpPr>
        <p:spPr bwMode="auto">
          <a:xfrm>
            <a:off x="6644266" y="1810993"/>
            <a:ext cx="2202255" cy="647456"/>
          </a:xfrm>
          <a:prstGeom prst="wedgeRectCallout">
            <a:avLst>
              <a:gd name="adj1" fmla="val 11564"/>
              <a:gd name="adj2" fmla="val 110721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1" name="Picture 110" descr="110111-D4Mlogo.png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7862" y="1895068"/>
            <a:ext cx="2043147" cy="481578"/>
          </a:xfrm>
          <a:prstGeom prst="rect">
            <a:avLst/>
          </a:prstGeom>
        </p:spPr>
      </p:pic>
      <p:sp>
        <p:nvSpPr>
          <p:cNvPr id="113" name="Rectangular Callout 112"/>
          <p:cNvSpPr/>
          <p:nvPr/>
        </p:nvSpPr>
        <p:spPr bwMode="auto">
          <a:xfrm>
            <a:off x="4247226" y="1810993"/>
            <a:ext cx="2202255" cy="647456"/>
          </a:xfrm>
          <a:prstGeom prst="wedgeRectCallout">
            <a:avLst>
              <a:gd name="adj1" fmla="val 49828"/>
              <a:gd name="adj2" fmla="val 137125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4" name="Picture 113" descr="141212-GraphuloLogo.pdf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6" t="18889" r="3004" b="17875"/>
          <a:stretch/>
        </p:blipFill>
        <p:spPr>
          <a:xfrm>
            <a:off x="4299022" y="1904869"/>
            <a:ext cx="2071836" cy="44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3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Example Supercomputing APIs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93" name="Rectangular Callout 92"/>
          <p:cNvSpPr/>
          <p:nvPr/>
        </p:nvSpPr>
        <p:spPr bwMode="auto">
          <a:xfrm>
            <a:off x="851008" y="4172903"/>
            <a:ext cx="2202255" cy="647456"/>
          </a:xfrm>
          <a:prstGeom prst="wedgeRectCallout">
            <a:avLst>
              <a:gd name="adj1" fmla="val -40008"/>
              <a:gd name="adj2" fmla="val -153319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Rectangular Callout 103"/>
          <p:cNvSpPr/>
          <p:nvPr/>
        </p:nvSpPr>
        <p:spPr bwMode="auto">
          <a:xfrm>
            <a:off x="5954247" y="4725620"/>
            <a:ext cx="1293029" cy="816329"/>
          </a:xfrm>
          <a:prstGeom prst="wedgeRectCallout">
            <a:avLst>
              <a:gd name="adj1" fmla="val -52208"/>
              <a:gd name="adj2" fmla="val -92967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Rectangular Callout 104"/>
          <p:cNvSpPr/>
          <p:nvPr/>
        </p:nvSpPr>
        <p:spPr bwMode="auto">
          <a:xfrm>
            <a:off x="2305916" y="2150504"/>
            <a:ext cx="2202255" cy="647456"/>
          </a:xfrm>
          <a:prstGeom prst="wedgeRectCallout">
            <a:avLst>
              <a:gd name="adj1" fmla="val -23372"/>
              <a:gd name="adj2" fmla="val 178616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Picture 3" descr="lustre-logo-RGB_0.pn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653" y="4311079"/>
            <a:ext cx="1921691" cy="404819"/>
          </a:xfrm>
          <a:prstGeom prst="rect">
            <a:avLst/>
          </a:prstGeom>
        </p:spPr>
      </p:pic>
      <p:pic>
        <p:nvPicPr>
          <p:cNvPr id="18" name="Picture 17" descr="MPI2.gif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8315" y="2204052"/>
            <a:ext cx="2043245" cy="489528"/>
          </a:xfrm>
          <a:prstGeom prst="rect">
            <a:avLst/>
          </a:prstGeom>
        </p:spPr>
      </p:pic>
      <p:pic>
        <p:nvPicPr>
          <p:cNvPr id="24" name="Picture 23" descr="slurm_logo.png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719" y="4799106"/>
            <a:ext cx="831838" cy="66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88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Lustre</a:t>
            </a:r>
            <a:r>
              <a:rPr lang="en-US" dirty="0" smtClean="0"/>
              <a:t> Parallel File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094" y="4813471"/>
            <a:ext cx="7726680" cy="1512567"/>
          </a:xfrm>
        </p:spPr>
        <p:txBody>
          <a:bodyPr/>
          <a:lstStyle/>
          <a:p>
            <a:r>
              <a:rPr lang="en-US" dirty="0" smtClean="0"/>
              <a:t>High performance general purpose file system</a:t>
            </a:r>
          </a:p>
          <a:p>
            <a:r>
              <a:rPr lang="en-US" dirty="0" smtClean="0"/>
              <a:t>Uses standard RAID for redundancy</a:t>
            </a:r>
          </a:p>
          <a:p>
            <a:r>
              <a:rPr lang="en-US" dirty="0" smtClean="0"/>
              <a:t>Supports any parallel programming model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78" y="1447903"/>
            <a:ext cx="7382250" cy="277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80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78" y="1445611"/>
            <a:ext cx="7382250" cy="34656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Hadoop</a:t>
            </a:r>
            <a:r>
              <a:rPr lang="en-US" dirty="0"/>
              <a:t> Distribute File System (HDFS)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094" y="4813471"/>
            <a:ext cx="7726680" cy="1512567"/>
          </a:xfrm>
        </p:spPr>
        <p:txBody>
          <a:bodyPr/>
          <a:lstStyle/>
          <a:p>
            <a:r>
              <a:rPr lang="en-US" dirty="0"/>
              <a:t>Special purpose file system</a:t>
            </a:r>
          </a:p>
          <a:p>
            <a:r>
              <a:rPr lang="en-US" dirty="0"/>
              <a:t>Uses replication for </a:t>
            </a:r>
            <a:r>
              <a:rPr lang="en-US" dirty="0" smtClean="0"/>
              <a:t>redundancy (typically 3x)</a:t>
            </a:r>
            <a:endParaRPr lang="en-US" dirty="0"/>
          </a:p>
          <a:p>
            <a:r>
              <a:rPr lang="en-US" dirty="0"/>
              <a:t>Java map/reduce programming model</a:t>
            </a:r>
          </a:p>
        </p:txBody>
      </p:sp>
    </p:spTree>
    <p:extLst>
      <p:ext uri="{BB962C8B-B14F-4D97-AF65-F5344CB8AC3E}">
        <p14:creationId xmlns:p14="http://schemas.microsoft.com/office/powerpoint/2010/main" val="2416727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78" y="1445611"/>
            <a:ext cx="7382250" cy="34656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Accumulo</a:t>
            </a:r>
            <a:r>
              <a:rPr lang="en-US" dirty="0" smtClean="0"/>
              <a:t>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094" y="4813471"/>
            <a:ext cx="7726680" cy="1512567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High </a:t>
            </a:r>
            <a:r>
              <a:rPr lang="en-US" dirty="0"/>
              <a:t>performance parallel database</a:t>
            </a:r>
          </a:p>
          <a:p>
            <a:r>
              <a:rPr lang="en-US" dirty="0"/>
              <a:t>Uses </a:t>
            </a:r>
            <a:r>
              <a:rPr lang="en-US" dirty="0" err="1"/>
              <a:t>Hadoop</a:t>
            </a:r>
            <a:r>
              <a:rPr lang="en-US" dirty="0"/>
              <a:t> as its file system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52678" y="3341397"/>
            <a:ext cx="2059052" cy="1359522"/>
            <a:chOff x="895201" y="1181100"/>
            <a:chExt cx="2514600" cy="1660305"/>
          </a:xfrm>
          <a:effectLst/>
        </p:grpSpPr>
        <p:cxnSp>
          <p:nvCxnSpPr>
            <p:cNvPr id="6" name="Straight Arrow Connector 5"/>
            <p:cNvCxnSpPr/>
            <p:nvPr/>
          </p:nvCxnSpPr>
          <p:spPr>
            <a:xfrm>
              <a:off x="1684441" y="1976311"/>
              <a:ext cx="506160" cy="12"/>
            </a:xfrm>
            <a:prstGeom prst="straightConnector1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895201" y="1181100"/>
              <a:ext cx="2514600" cy="1660305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/>
              <a:r>
                <a:rPr lang="en-US" sz="1200" dirty="0">
                  <a:solidFill>
                    <a:schemeClr val="tx1"/>
                  </a:solidFill>
                </a:rPr>
                <a:t>t</a:t>
              </a:r>
              <a:r>
                <a:rPr lang="en-US" sz="1200" dirty="0" smtClean="0">
                  <a:solidFill>
                    <a:schemeClr val="tx1"/>
                  </a:solidFill>
                </a:rPr>
                <a:t>ablet </a:t>
              </a:r>
              <a:r>
                <a:rPr lang="en-US" sz="1200" dirty="0">
                  <a:solidFill>
                    <a:schemeClr val="tx1"/>
                  </a:solidFill>
                </a:rPr>
                <a:t>s</a:t>
              </a:r>
              <a:r>
                <a:rPr lang="en-US" sz="1200" dirty="0" smtClean="0">
                  <a:solidFill>
                    <a:schemeClr val="tx1"/>
                  </a:solidFill>
                </a:rPr>
                <a:t>erver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7601" y="1257300"/>
              <a:ext cx="1066800" cy="144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Accumulo</a:t>
              </a:r>
              <a:r>
                <a:rPr lang="en-US" sz="1200" dirty="0" smtClean="0">
                  <a:solidFill>
                    <a:schemeClr val="tx1"/>
                  </a:solidFill>
                </a:rPr>
                <a:t> </a:t>
              </a:r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dirty="0" smtClean="0">
                  <a:solidFill>
                    <a:schemeClr val="tx1"/>
                  </a:solidFill>
                </a:rPr>
                <a:t>lients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66801" y="17907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43001" y="18669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419201" y="19431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495401" y="20193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571601" y="20955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</a:t>
              </a:r>
              <a:r>
                <a:rPr lang="en-US" sz="1200" dirty="0" smtClean="0">
                  <a:solidFill>
                    <a:schemeClr val="tx1"/>
                  </a:solidFill>
                </a:rPr>
                <a:t>ablet</a:t>
              </a:r>
            </a:p>
          </p:txBody>
        </p:sp>
        <p:cxnSp>
          <p:nvCxnSpPr>
            <p:cNvPr id="14" name="Straight Arrow Connector 13"/>
            <p:cNvCxnSpPr>
              <a:stCxn id="20" idx="3"/>
              <a:endCxn id="13" idx="1"/>
            </p:cNvCxnSpPr>
            <p:nvPr/>
          </p:nvCxnSpPr>
          <p:spPr>
            <a:xfrm>
              <a:off x="2065441" y="2362188"/>
              <a:ext cx="506160" cy="12"/>
            </a:xfrm>
            <a:prstGeom prst="straightConnector1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1427915" y="2167236"/>
              <a:ext cx="762686" cy="563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Base Graph</a:t>
              </a:r>
            </a:p>
          </p:txBody>
        </p:sp>
        <p:pic>
          <p:nvPicPr>
            <p:cNvPr id="16" name="Picture 15" descr="A_10percent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0001" y="17907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17" name="Picture 16" descr="A_10percent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6201" y="18669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18" name="Picture 17" descr="A_10percent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2401" y="19431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19" name="Picture 18" descr="A_10percent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8601" y="20193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20" name="Picture 19" descr="A_10percent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4801" y="20955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sp>
          <p:nvSpPr>
            <p:cNvPr id="21" name="Rectangle 20"/>
            <p:cNvSpPr/>
            <p:nvPr/>
          </p:nvSpPr>
          <p:spPr>
            <a:xfrm>
              <a:off x="1412248" y="2088905"/>
              <a:ext cx="762686" cy="563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s</a:t>
              </a:r>
              <a:r>
                <a:rPr lang="en-US" sz="1200" dirty="0" smtClean="0"/>
                <a:t>ub </a:t>
              </a:r>
              <a:r>
                <a:rPr lang="en-US" sz="1200" dirty="0"/>
                <a:t>g</a:t>
              </a:r>
              <a:r>
                <a:rPr lang="en-US" sz="1200" dirty="0" smtClean="0"/>
                <a:t>raph</a:t>
              </a:r>
              <a:endParaRPr lang="en-US" sz="1200" dirty="0"/>
            </a:p>
          </p:txBody>
        </p:sp>
      </p:grpSp>
      <p:cxnSp>
        <p:nvCxnSpPr>
          <p:cNvPr id="22" name="Straight Arrow Connector 21"/>
          <p:cNvCxnSpPr/>
          <p:nvPr/>
        </p:nvCxnSpPr>
        <p:spPr bwMode="auto">
          <a:xfrm>
            <a:off x="2982600" y="4162365"/>
            <a:ext cx="2650280" cy="36452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4885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 bwMode="auto">
          <a:xfrm>
            <a:off x="152399" y="152400"/>
            <a:ext cx="1299149" cy="6858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291" tIns="45646" rIns="91291" bIns="45646" numCol="1" rtlCol="0" anchor="ctr" anchorCtr="0" compatLnSpc="1">
            <a:prstTxWarp prst="textNoShape">
              <a:avLst/>
            </a:prstTxWarp>
          </a:bodyPr>
          <a:lstStyle/>
          <a:p>
            <a:pPr algn="ctr" defTabSz="912903"/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8" name="Content Placeholder 35"/>
          <p:cNvSpPr>
            <a:spLocks noGrp="1"/>
          </p:cNvSpPr>
          <p:nvPr>
            <p:ph sz="quarter" idx="4294967295"/>
          </p:nvPr>
        </p:nvSpPr>
        <p:spPr>
          <a:xfrm>
            <a:off x="1693268" y="1446473"/>
            <a:ext cx="6957868" cy="4123460"/>
          </a:xfrm>
          <a:prstGeom prst="rect">
            <a:avLst/>
          </a:prstGeom>
        </p:spPr>
        <p:txBody>
          <a:bodyPr lIns="91429" tIns="45714" rIns="91429" bIns="45714"/>
          <a:lstStyle/>
          <a:p>
            <a:pPr>
              <a:lnSpc>
                <a:spcPct val="120000"/>
              </a:lnSpc>
            </a:pPr>
            <a:r>
              <a:rPr lang="en-US" dirty="0" smtClean="0"/>
              <a:t>Introduction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Volume, Velocity, Variety, Veracity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Big Data Storage APIs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Lustre</a:t>
            </a:r>
            <a:r>
              <a:rPr lang="en-US" dirty="0"/>
              <a:t>, </a:t>
            </a:r>
            <a:r>
              <a:rPr lang="en-US" dirty="0" err="1"/>
              <a:t>Hadoop</a:t>
            </a:r>
            <a:r>
              <a:rPr lang="en-US" dirty="0"/>
              <a:t>, </a:t>
            </a:r>
            <a:r>
              <a:rPr lang="en-US" dirty="0" err="1"/>
              <a:t>Accumulo</a:t>
            </a:r>
            <a:endParaRPr lang="en-US" dirty="0"/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Modeling Storage Performance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Mix n’ Match Solutions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Summary</a:t>
            </a:r>
          </a:p>
        </p:txBody>
      </p:sp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940532" y="185719"/>
            <a:ext cx="7262946" cy="816989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auto">
          <a:xfrm>
            <a:off x="1045515" y="4082214"/>
            <a:ext cx="519545" cy="280147"/>
          </a:xfrm>
          <a:prstGeom prst="right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81912" tIns="40955" rIns="81912" bIns="40955" anchor="ctr"/>
          <a:lstStyle/>
          <a:p>
            <a:pPr defTabSz="91258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5499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Compare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289304"/>
            <a:ext cx="8193024" cy="1238238"/>
          </a:xfrm>
        </p:spPr>
        <p:txBody>
          <a:bodyPr/>
          <a:lstStyle/>
          <a:p>
            <a:r>
              <a:rPr lang="en-US" dirty="0" smtClean="0"/>
              <a:t>Full-scale head-to-head comparison of Big Data Storage systems is expensive and time-consuming</a:t>
            </a:r>
          </a:p>
          <a:p>
            <a:r>
              <a:rPr lang="en-US" dirty="0" smtClean="0"/>
              <a:t>Much can be learned from simple systems analysis</a:t>
            </a:r>
            <a:endParaRPr lang="en-US" dirty="0"/>
          </a:p>
          <a:p>
            <a:r>
              <a:rPr lang="en-US" dirty="0" smtClean="0"/>
              <a:t>Model System Parameters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b="0" dirty="0" err="1" smtClean="0"/>
              <a:t>n</a:t>
            </a:r>
            <a:r>
              <a:rPr lang="en-US" b="0" baseline="-25000" dirty="0" err="1" smtClean="0"/>
              <a:t>c</a:t>
            </a:r>
            <a:r>
              <a:rPr lang="en-US" b="0" dirty="0" smtClean="0"/>
              <a:t> </a:t>
            </a:r>
            <a:r>
              <a:rPr lang="en-US" b="0" dirty="0"/>
              <a:t>	= </a:t>
            </a:r>
            <a:r>
              <a:rPr lang="en-US" b="0" dirty="0" smtClean="0"/>
              <a:t>100		</a:t>
            </a:r>
            <a:r>
              <a:rPr lang="en-US" dirty="0" smtClean="0"/>
              <a:t>Number of compute nodes</a:t>
            </a:r>
            <a:endParaRPr lang="en-US" dirty="0"/>
          </a:p>
          <a:p>
            <a:pPr marL="0" indent="0">
              <a:buNone/>
            </a:pPr>
            <a:r>
              <a:rPr lang="en-US" b="0" dirty="0" smtClean="0"/>
              <a:t>	</a:t>
            </a:r>
            <a:r>
              <a:rPr lang="en-US" b="0" dirty="0" err="1" smtClean="0"/>
              <a:t>B</a:t>
            </a:r>
            <a:r>
              <a:rPr lang="en-US" b="0" baseline="-25000" dirty="0" err="1" smtClean="0"/>
              <a:t>c</a:t>
            </a:r>
            <a:r>
              <a:rPr lang="en-US" b="0" dirty="0" smtClean="0"/>
              <a:t> </a:t>
            </a:r>
            <a:r>
              <a:rPr lang="en-US" b="0" dirty="0"/>
              <a:t>	= 1 GB/</a:t>
            </a:r>
            <a:r>
              <a:rPr lang="en-US" b="0" dirty="0" smtClean="0"/>
              <a:t>sec	</a:t>
            </a:r>
            <a:r>
              <a:rPr lang="en-US" dirty="0" smtClean="0"/>
              <a:t>Compute node network link</a:t>
            </a:r>
            <a:endParaRPr lang="en-US" b="0" dirty="0"/>
          </a:p>
          <a:p>
            <a:pPr marL="0" indent="0">
              <a:buNone/>
            </a:pPr>
            <a:r>
              <a:rPr lang="en-US" b="0" dirty="0" smtClean="0"/>
              <a:t>	n</a:t>
            </a:r>
            <a:r>
              <a:rPr lang="en-US" b="0" baseline="-25000" dirty="0" smtClean="0"/>
              <a:t>s</a:t>
            </a:r>
            <a:r>
              <a:rPr lang="en-US" b="0" dirty="0" smtClean="0"/>
              <a:t> </a:t>
            </a:r>
            <a:r>
              <a:rPr lang="en-US" b="0" dirty="0"/>
              <a:t>	= </a:t>
            </a:r>
            <a:r>
              <a:rPr lang="en-US" b="0" dirty="0" smtClean="0"/>
              <a:t>10		</a:t>
            </a:r>
            <a:r>
              <a:rPr lang="en-US" dirty="0" smtClean="0"/>
              <a:t>Number of central servers</a:t>
            </a:r>
            <a:endParaRPr lang="en-US" b="0" dirty="0"/>
          </a:p>
          <a:p>
            <a:pPr marL="0" indent="0">
              <a:buNone/>
            </a:pPr>
            <a:r>
              <a:rPr lang="en-US" b="0" dirty="0" smtClean="0"/>
              <a:t>	</a:t>
            </a:r>
            <a:r>
              <a:rPr lang="en-US" b="0" dirty="0" err="1" smtClean="0"/>
              <a:t>B</a:t>
            </a:r>
            <a:r>
              <a:rPr lang="en-US" b="0" baseline="-25000" dirty="0" err="1" smtClean="0"/>
              <a:t>s</a:t>
            </a:r>
            <a:r>
              <a:rPr lang="en-US" b="0" dirty="0" smtClean="0"/>
              <a:t> </a:t>
            </a:r>
            <a:r>
              <a:rPr lang="en-US" b="0" dirty="0"/>
              <a:t>	= 4 GB/</a:t>
            </a:r>
            <a:r>
              <a:rPr lang="en-US" b="0" dirty="0" smtClean="0"/>
              <a:t>s</a:t>
            </a:r>
            <a:r>
              <a:rPr lang="en-US" b="0" dirty="0"/>
              <a:t>	</a:t>
            </a:r>
            <a:r>
              <a:rPr lang="en-US" dirty="0" smtClean="0"/>
              <a:t>Central server network link</a:t>
            </a:r>
            <a:endParaRPr lang="en-US" b="0" dirty="0"/>
          </a:p>
          <a:p>
            <a:pPr marL="0" indent="0">
              <a:buNone/>
            </a:pPr>
            <a:r>
              <a:rPr lang="en-US" b="0" dirty="0" smtClean="0"/>
              <a:t>	</a:t>
            </a:r>
            <a:r>
              <a:rPr lang="en-US" b="0" dirty="0" err="1" smtClean="0"/>
              <a:t>n</a:t>
            </a:r>
            <a:r>
              <a:rPr lang="en-US" b="0" baseline="-25000" dirty="0" err="1" smtClean="0"/>
              <a:t>d</a:t>
            </a:r>
            <a:r>
              <a:rPr lang="en-US" b="0" dirty="0" smtClean="0"/>
              <a:t> </a:t>
            </a:r>
            <a:r>
              <a:rPr lang="en-US" b="0" dirty="0"/>
              <a:t>	= </a:t>
            </a:r>
            <a:r>
              <a:rPr lang="en-US" b="0" dirty="0" smtClean="0"/>
              <a:t>1000		</a:t>
            </a:r>
            <a:r>
              <a:rPr lang="en-US" dirty="0" smtClean="0"/>
              <a:t>Number of disks in systems</a:t>
            </a:r>
          </a:p>
          <a:p>
            <a:pPr marL="0" indent="0">
              <a:buNone/>
            </a:pPr>
            <a:r>
              <a:rPr lang="en-US" b="0" dirty="0"/>
              <a:t>	</a:t>
            </a:r>
            <a:r>
              <a:rPr lang="en-US" b="0" dirty="0" err="1"/>
              <a:t>V</a:t>
            </a:r>
            <a:r>
              <a:rPr lang="en-US" b="0" baseline="-25000" dirty="0" err="1" smtClean="0"/>
              <a:t>d</a:t>
            </a:r>
            <a:r>
              <a:rPr lang="en-US" b="0" dirty="0" smtClean="0"/>
              <a:t> </a:t>
            </a:r>
            <a:r>
              <a:rPr lang="en-US" b="0" dirty="0"/>
              <a:t>	= </a:t>
            </a:r>
            <a:r>
              <a:rPr lang="en-US" b="0" dirty="0" smtClean="0"/>
              <a:t>6 TB</a:t>
            </a:r>
            <a:r>
              <a:rPr lang="en-US" b="0" dirty="0"/>
              <a:t>		</a:t>
            </a:r>
            <a:r>
              <a:rPr lang="en-US" dirty="0" smtClean="0"/>
              <a:t>Disk capacity</a:t>
            </a:r>
            <a:endParaRPr lang="en-US" dirty="0"/>
          </a:p>
          <a:p>
            <a:pPr marL="0" indent="0">
              <a:buNone/>
            </a:pPr>
            <a:r>
              <a:rPr lang="en-US" b="0" dirty="0" smtClean="0"/>
              <a:t>	</a:t>
            </a:r>
            <a:r>
              <a:rPr lang="en-US" b="0" dirty="0" err="1"/>
              <a:t>B</a:t>
            </a:r>
            <a:r>
              <a:rPr lang="en-US" b="0" baseline="-25000" dirty="0" err="1"/>
              <a:t>d</a:t>
            </a:r>
            <a:r>
              <a:rPr lang="en-US" b="0" dirty="0"/>
              <a:t> 	= 0.1 GB/</a:t>
            </a:r>
            <a:r>
              <a:rPr lang="en-US" b="0" dirty="0" smtClean="0"/>
              <a:t>sec	</a:t>
            </a:r>
            <a:r>
              <a:rPr lang="en-US" dirty="0" smtClean="0"/>
              <a:t>Disk I/O 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b="0" dirty="0" smtClean="0"/>
          </a:p>
          <a:p>
            <a:endParaRPr lang="en-US" b="0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588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 bwMode="auto">
          <a:xfrm>
            <a:off x="152399" y="152400"/>
            <a:ext cx="1299149" cy="6858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291" tIns="45646" rIns="91291" bIns="45646" numCol="1" rtlCol="0" anchor="ctr" anchorCtr="0" compatLnSpc="1">
            <a:prstTxWarp prst="textNoShape">
              <a:avLst/>
            </a:prstTxWarp>
          </a:bodyPr>
          <a:lstStyle/>
          <a:p>
            <a:pPr algn="ctr" defTabSz="912903"/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8" name="Content Placeholder 35"/>
          <p:cNvSpPr>
            <a:spLocks noGrp="1"/>
          </p:cNvSpPr>
          <p:nvPr>
            <p:ph sz="quarter" idx="4294967295"/>
          </p:nvPr>
        </p:nvSpPr>
        <p:spPr>
          <a:xfrm>
            <a:off x="1693268" y="1446473"/>
            <a:ext cx="6957868" cy="4123460"/>
          </a:xfrm>
          <a:prstGeom prst="rect">
            <a:avLst/>
          </a:prstGeom>
        </p:spPr>
        <p:txBody>
          <a:bodyPr lIns="91429" tIns="45714" rIns="91429" bIns="45714"/>
          <a:lstStyle/>
          <a:p>
            <a:pPr>
              <a:lnSpc>
                <a:spcPct val="120000"/>
              </a:lnSpc>
            </a:pPr>
            <a:r>
              <a:rPr lang="en-US" dirty="0" smtClean="0"/>
              <a:t>Introduction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Volume, Velocity, Variety, Veracity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Big Data Storage APIs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Lustre</a:t>
            </a:r>
            <a:r>
              <a:rPr lang="en-US" dirty="0"/>
              <a:t>, </a:t>
            </a:r>
            <a:r>
              <a:rPr lang="en-US" dirty="0" err="1"/>
              <a:t>Hadoop</a:t>
            </a:r>
            <a:r>
              <a:rPr lang="en-US" dirty="0"/>
              <a:t>, </a:t>
            </a:r>
            <a:r>
              <a:rPr lang="en-US" dirty="0" err="1"/>
              <a:t>Accumulo</a:t>
            </a:r>
            <a:endParaRPr lang="en-US" dirty="0"/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Modeling Storage Performance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Mix n’ Match Solutions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smtClean="0"/>
              <a:t>Summary</a:t>
            </a:r>
          </a:p>
        </p:txBody>
      </p:sp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940532" y="185719"/>
            <a:ext cx="7262946" cy="816989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auto">
          <a:xfrm>
            <a:off x="1045515" y="1554673"/>
            <a:ext cx="519545" cy="280147"/>
          </a:xfrm>
          <a:prstGeom prst="right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81912" tIns="40955" rIns="81912" bIns="40955" anchor="ctr"/>
          <a:lstStyle/>
          <a:p>
            <a:pPr defTabSz="91258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6373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Capacity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Lustre</a:t>
            </a:r>
            <a:endParaRPr lang="en-US" dirty="0" smtClean="0"/>
          </a:p>
          <a:p>
            <a:pPr lvl="1"/>
            <a:r>
              <a:rPr lang="en-US" dirty="0" smtClean="0"/>
              <a:t>100 x 6 TB x (0.66 RAID) = 4 PB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 </a:t>
            </a:r>
            <a:r>
              <a:rPr lang="en-US" dirty="0" err="1" smtClean="0"/>
              <a:t>Hadoop</a:t>
            </a:r>
            <a:endParaRPr lang="en-US" dirty="0" smtClean="0"/>
          </a:p>
          <a:p>
            <a:pPr lvl="1"/>
            <a:r>
              <a:rPr lang="en-US" dirty="0" smtClean="0"/>
              <a:t>100 x 6 TB x (0.33 Redundancy) = 2 PB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err="1" smtClean="0"/>
              <a:t>Accumulo</a:t>
            </a:r>
            <a:r>
              <a:rPr lang="en-US" dirty="0" smtClean="0"/>
              <a:t> on </a:t>
            </a:r>
            <a:r>
              <a:rPr lang="en-US" dirty="0" err="1" smtClean="0"/>
              <a:t>Hadoop</a:t>
            </a:r>
            <a:endParaRPr lang="en-US" dirty="0" smtClean="0"/>
          </a:p>
          <a:p>
            <a:pPr lvl="1"/>
            <a:r>
              <a:rPr lang="en-US" dirty="0" smtClean="0"/>
              <a:t>Same as </a:t>
            </a:r>
            <a:r>
              <a:rPr lang="en-US" dirty="0" err="1" smtClean="0"/>
              <a:t>Hadoop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732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Disk Failure Data Loss Probability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062954"/>
            <a:ext cx="8193024" cy="4828032"/>
          </a:xfrm>
        </p:spPr>
        <p:txBody>
          <a:bodyPr/>
          <a:lstStyle/>
          <a:p>
            <a:r>
              <a:rPr lang="en-US" dirty="0" err="1" smtClean="0"/>
              <a:t>Lustre</a:t>
            </a:r>
            <a:endParaRPr lang="en-US" dirty="0" smtClean="0"/>
          </a:p>
          <a:p>
            <a:pPr lvl="1"/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/>
              <a:t>≈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n</a:t>
            </a:r>
            <a:r>
              <a:rPr lang="en-US" baseline="-25000" dirty="0" err="1"/>
              <a:t>d</a:t>
            </a:r>
            <a:r>
              <a:rPr lang="en-US" dirty="0"/>
              <a:t> P</a:t>
            </a:r>
            <a:r>
              <a:rPr lang="en-US" baseline="-25000" dirty="0"/>
              <a:t>1</a:t>
            </a:r>
            <a:r>
              <a:rPr lang="en-US" dirty="0"/>
              <a:t>)</a:t>
            </a:r>
            <a:r>
              <a:rPr lang="en-US" baseline="30000" dirty="0"/>
              <a:t>3</a:t>
            </a:r>
            <a:r>
              <a:rPr lang="en-US" dirty="0"/>
              <a:t> / </a:t>
            </a:r>
            <a:r>
              <a:rPr lang="en-US" dirty="0" smtClean="0"/>
              <a:t>100</a:t>
            </a:r>
          </a:p>
          <a:p>
            <a:pPr marL="282969" lvl="1" indent="0">
              <a:buNone/>
            </a:pPr>
            <a:r>
              <a:rPr lang="en-US" dirty="0" smtClean="0"/>
              <a:t>where</a:t>
            </a:r>
          </a:p>
          <a:p>
            <a:pPr lvl="1"/>
            <a:r>
              <a:rPr lang="en-US" dirty="0"/>
              <a:t>P</a:t>
            </a:r>
            <a:r>
              <a:rPr lang="en-US" baseline="-25000" dirty="0"/>
              <a:t>3</a:t>
            </a:r>
            <a:r>
              <a:rPr lang="en-US" dirty="0"/>
              <a:t>	= probability that 3 drives fail in the same </a:t>
            </a:r>
            <a:r>
              <a:rPr lang="en-US" dirty="0" smtClean="0"/>
              <a:t>OSS</a:t>
            </a:r>
            <a:endParaRPr lang="en-US" dirty="0"/>
          </a:p>
          <a:p>
            <a:pPr lvl="1"/>
            <a:r>
              <a:rPr lang="en-US" dirty="0"/>
              <a:t>P</a:t>
            </a:r>
            <a:r>
              <a:rPr lang="en-US" baseline="-25000" dirty="0"/>
              <a:t>1</a:t>
            </a:r>
            <a:r>
              <a:rPr lang="en-US" dirty="0"/>
              <a:t>	= probability that a single drive fails</a:t>
            </a:r>
          </a:p>
          <a:p>
            <a:pPr marL="282969" lvl="1" indent="0">
              <a:buNone/>
            </a:pPr>
            <a:endParaRPr lang="en-US" dirty="0"/>
          </a:p>
          <a:p>
            <a:r>
              <a:rPr lang="en-US" dirty="0" smtClean="0"/>
              <a:t> </a:t>
            </a:r>
            <a:r>
              <a:rPr lang="en-US" dirty="0" err="1" smtClean="0"/>
              <a:t>Hadoop</a:t>
            </a:r>
            <a:endParaRPr lang="en-US" dirty="0" smtClean="0"/>
          </a:p>
          <a:p>
            <a:pPr lvl="1"/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en-US" dirty="0"/>
              <a:t>≈ (</a:t>
            </a:r>
            <a:r>
              <a:rPr lang="en-US" dirty="0" err="1"/>
              <a:t>n</a:t>
            </a:r>
            <a:r>
              <a:rPr lang="en-US" baseline="-25000" dirty="0" err="1"/>
              <a:t>d</a:t>
            </a:r>
            <a:r>
              <a:rPr lang="en-US" dirty="0"/>
              <a:t> P</a:t>
            </a:r>
            <a:r>
              <a:rPr lang="en-US" baseline="-25000" dirty="0"/>
              <a:t>1</a:t>
            </a:r>
            <a:r>
              <a:rPr lang="en-US" dirty="0"/>
              <a:t>)</a:t>
            </a:r>
            <a:r>
              <a:rPr lang="en-US" baseline="30000" dirty="0"/>
              <a:t>3</a:t>
            </a:r>
            <a:endParaRPr lang="en-US" dirty="0"/>
          </a:p>
          <a:p>
            <a:pPr marL="282969" lvl="1" indent="0">
              <a:buNone/>
            </a:pPr>
            <a:r>
              <a:rPr lang="en-US" dirty="0"/>
              <a:t>where</a:t>
            </a:r>
          </a:p>
          <a:p>
            <a:pPr lvl="1"/>
            <a:r>
              <a:rPr lang="en-US" dirty="0"/>
              <a:t>P</a:t>
            </a:r>
            <a:r>
              <a:rPr lang="en-US" baseline="-25000" dirty="0"/>
              <a:t>3</a:t>
            </a:r>
            <a:r>
              <a:rPr lang="en-US" dirty="0"/>
              <a:t>	= probability that 3 drives </a:t>
            </a:r>
            <a:r>
              <a:rPr lang="en-US" dirty="0" smtClean="0"/>
              <a:t>fail</a:t>
            </a:r>
            <a:endParaRPr lang="en-US" dirty="0"/>
          </a:p>
          <a:p>
            <a:pPr lvl="1"/>
            <a:r>
              <a:rPr lang="en-US" dirty="0"/>
              <a:t>P</a:t>
            </a:r>
            <a:r>
              <a:rPr lang="en-US" baseline="-25000" dirty="0"/>
              <a:t>1</a:t>
            </a:r>
            <a:r>
              <a:rPr lang="en-US" dirty="0"/>
              <a:t>	= probability that a single drive fails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err="1" smtClean="0"/>
              <a:t>Accumulo</a:t>
            </a:r>
            <a:r>
              <a:rPr lang="en-US" dirty="0" smtClean="0"/>
              <a:t> on </a:t>
            </a:r>
            <a:r>
              <a:rPr lang="en-US" dirty="0" err="1" smtClean="0"/>
              <a:t>Hadoop</a:t>
            </a:r>
            <a:endParaRPr lang="en-US" dirty="0" smtClean="0"/>
          </a:p>
          <a:p>
            <a:pPr lvl="1"/>
            <a:r>
              <a:rPr lang="en-US" dirty="0" smtClean="0"/>
              <a:t>Same as </a:t>
            </a:r>
            <a:r>
              <a:rPr lang="en-US" dirty="0" err="1" smtClean="0"/>
              <a:t>Hadoop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94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Peak Read/Write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062954"/>
            <a:ext cx="8193024" cy="4828032"/>
          </a:xfrm>
        </p:spPr>
        <p:txBody>
          <a:bodyPr/>
          <a:lstStyle/>
          <a:p>
            <a:r>
              <a:rPr lang="en-US" dirty="0" err="1" smtClean="0"/>
              <a:t>Lustre</a:t>
            </a:r>
            <a:endParaRPr lang="en-US" dirty="0" smtClean="0"/>
          </a:p>
          <a:p>
            <a:pPr lvl="1"/>
            <a:r>
              <a:rPr lang="en-US" dirty="0"/>
              <a:t>B</a:t>
            </a:r>
            <a:r>
              <a:rPr lang="en-US" baseline="30000" dirty="0"/>
              <a:t>-1</a:t>
            </a:r>
            <a:r>
              <a:rPr lang="en-US" dirty="0"/>
              <a:t> 	= (</a:t>
            </a:r>
            <a:r>
              <a:rPr lang="en-US" dirty="0" err="1"/>
              <a:t>n</a:t>
            </a:r>
            <a:r>
              <a:rPr lang="en-US" baseline="-25000" dirty="0" err="1"/>
              <a:t>c</a:t>
            </a:r>
            <a:r>
              <a:rPr lang="en-US" dirty="0"/>
              <a:t> </a:t>
            </a:r>
            <a:r>
              <a:rPr lang="en-US" dirty="0" err="1"/>
              <a:t>B</a:t>
            </a:r>
            <a:r>
              <a:rPr lang="en-US" baseline="-25000" dirty="0" err="1"/>
              <a:t>c</a:t>
            </a:r>
            <a:r>
              <a:rPr lang="en-US" dirty="0"/>
              <a:t>)</a:t>
            </a:r>
            <a:r>
              <a:rPr lang="en-US" baseline="30000" dirty="0"/>
              <a:t>-1</a:t>
            </a:r>
            <a:r>
              <a:rPr lang="en-US" dirty="0"/>
              <a:t> + (</a:t>
            </a:r>
            <a:r>
              <a:rPr lang="en-US" dirty="0" err="1"/>
              <a:t>B</a:t>
            </a:r>
            <a:r>
              <a:rPr lang="en-US" baseline="-25000" dirty="0" err="1"/>
              <a:t>n</a:t>
            </a:r>
            <a:r>
              <a:rPr lang="en-US" dirty="0"/>
              <a:t>)</a:t>
            </a:r>
            <a:r>
              <a:rPr lang="en-US" baseline="30000" dirty="0"/>
              <a:t>-1</a:t>
            </a:r>
            <a:r>
              <a:rPr lang="en-US" dirty="0"/>
              <a:t> + (n</a:t>
            </a:r>
            <a:r>
              <a:rPr lang="en-US" baseline="-25000" dirty="0"/>
              <a:t>s</a:t>
            </a:r>
            <a:r>
              <a:rPr lang="en-US" dirty="0"/>
              <a:t> </a:t>
            </a:r>
            <a:r>
              <a:rPr lang="en-US" dirty="0" err="1"/>
              <a:t>B</a:t>
            </a:r>
            <a:r>
              <a:rPr lang="en-US" baseline="-25000" dirty="0" err="1"/>
              <a:t>s</a:t>
            </a:r>
            <a:r>
              <a:rPr lang="en-US" dirty="0"/>
              <a:t>)</a:t>
            </a:r>
            <a:r>
              <a:rPr lang="en-US" baseline="30000" dirty="0"/>
              <a:t>-1</a:t>
            </a:r>
            <a:r>
              <a:rPr lang="en-US" dirty="0"/>
              <a:t> + (</a:t>
            </a:r>
            <a:r>
              <a:rPr lang="en-US" dirty="0" err="1"/>
              <a:t>n</a:t>
            </a:r>
            <a:r>
              <a:rPr lang="en-US" baseline="-25000" dirty="0" err="1"/>
              <a:t>d</a:t>
            </a:r>
            <a:r>
              <a:rPr lang="en-US" dirty="0"/>
              <a:t> </a:t>
            </a:r>
            <a:r>
              <a:rPr lang="en-US" dirty="0" err="1"/>
              <a:t>B</a:t>
            </a:r>
            <a:r>
              <a:rPr lang="en-US" baseline="-25000" dirty="0" err="1"/>
              <a:t>d</a:t>
            </a:r>
            <a:r>
              <a:rPr lang="en-US" dirty="0"/>
              <a:t>)</a:t>
            </a:r>
            <a:r>
              <a:rPr lang="en-US" baseline="30000" dirty="0"/>
              <a:t>-</a:t>
            </a:r>
            <a:r>
              <a:rPr lang="en-US" baseline="30000" dirty="0" smtClean="0"/>
              <a:t>1</a:t>
            </a:r>
            <a:endParaRPr lang="en-US" dirty="0"/>
          </a:p>
          <a:p>
            <a:pPr lvl="1"/>
            <a:r>
              <a:rPr lang="en-US" dirty="0"/>
              <a:t>B 	= 22 GB/</a:t>
            </a:r>
            <a:r>
              <a:rPr lang="en-US" dirty="0" smtClean="0"/>
              <a:t>sec</a:t>
            </a:r>
          </a:p>
          <a:p>
            <a:pPr marL="282969" lvl="1" indent="0">
              <a:buNone/>
            </a:pPr>
            <a:endParaRPr lang="en-US" dirty="0"/>
          </a:p>
          <a:p>
            <a:r>
              <a:rPr lang="en-US" dirty="0" smtClean="0"/>
              <a:t> </a:t>
            </a:r>
            <a:r>
              <a:rPr lang="en-US" dirty="0" err="1" smtClean="0"/>
              <a:t>Hadoop</a:t>
            </a:r>
            <a:endParaRPr lang="en-US" dirty="0" smtClean="0"/>
          </a:p>
          <a:p>
            <a:pPr lvl="1"/>
            <a:r>
              <a:rPr lang="en-US" dirty="0" err="1"/>
              <a:t>B</a:t>
            </a:r>
            <a:r>
              <a:rPr lang="en-US" baseline="-25000" dirty="0" err="1"/>
              <a:t>write</a:t>
            </a:r>
            <a:r>
              <a:rPr lang="en-US" dirty="0"/>
              <a:t> = min(</a:t>
            </a:r>
            <a:r>
              <a:rPr lang="en-US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,n</a:t>
            </a:r>
            <a:r>
              <a:rPr lang="en-US" baseline="-25000" dirty="0" err="1"/>
              <a:t>d</a:t>
            </a:r>
            <a:r>
              <a:rPr lang="en-US" dirty="0"/>
              <a:t>)</a:t>
            </a:r>
            <a:r>
              <a:rPr lang="en-US" dirty="0" err="1"/>
              <a:t>B</a:t>
            </a:r>
            <a:r>
              <a:rPr lang="en-US" baseline="-25000" dirty="0" err="1"/>
              <a:t>d</a:t>
            </a:r>
            <a:r>
              <a:rPr lang="en-US" dirty="0"/>
              <a:t>/</a:t>
            </a:r>
            <a:r>
              <a:rPr lang="en-US" dirty="0" smtClean="0"/>
              <a:t>R  =  </a:t>
            </a:r>
            <a:r>
              <a:rPr lang="en-US" dirty="0"/>
              <a:t>33 GB/</a:t>
            </a:r>
            <a:r>
              <a:rPr lang="en-US" dirty="0" smtClean="0"/>
              <a:t>sec</a:t>
            </a:r>
            <a:endParaRPr lang="en-US" dirty="0"/>
          </a:p>
          <a:p>
            <a:pPr lvl="1"/>
            <a:r>
              <a:rPr lang="en-US" dirty="0"/>
              <a:t>B</a:t>
            </a:r>
            <a:r>
              <a:rPr lang="en-US" baseline="-25000" dirty="0"/>
              <a:t>read</a:t>
            </a:r>
            <a:r>
              <a:rPr lang="en-US" dirty="0"/>
              <a:t> = min(</a:t>
            </a:r>
            <a:r>
              <a:rPr lang="en-US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,n</a:t>
            </a:r>
            <a:r>
              <a:rPr lang="en-US" baseline="-25000" dirty="0" err="1"/>
              <a:t>d</a:t>
            </a:r>
            <a:r>
              <a:rPr lang="en-US" dirty="0"/>
              <a:t>)</a:t>
            </a:r>
            <a:r>
              <a:rPr lang="en-US" dirty="0" err="1"/>
              <a:t>B</a:t>
            </a:r>
            <a:r>
              <a:rPr lang="en-US" baseline="-25000" dirty="0" err="1"/>
              <a:t>d</a:t>
            </a:r>
            <a:r>
              <a:rPr lang="en-US" dirty="0"/>
              <a:t>/(1 + r</a:t>
            </a:r>
            <a:r>
              <a:rPr lang="en-US" dirty="0" smtClean="0"/>
              <a:t>) = 100 GB/sec (perfect load balancing)</a:t>
            </a:r>
            <a:endParaRPr lang="en-US" dirty="0"/>
          </a:p>
          <a:p>
            <a:pPr marL="282969" lvl="1" indent="0">
              <a:buNone/>
            </a:pPr>
            <a:endParaRPr lang="en-US" dirty="0"/>
          </a:p>
          <a:p>
            <a:r>
              <a:rPr lang="en-US" dirty="0" err="1" smtClean="0"/>
              <a:t>Accumulo</a:t>
            </a:r>
            <a:r>
              <a:rPr lang="en-US" dirty="0" smtClean="0"/>
              <a:t> on </a:t>
            </a:r>
            <a:r>
              <a:rPr lang="en-US" dirty="0" err="1" smtClean="0"/>
              <a:t>Hadoop</a:t>
            </a:r>
            <a:endParaRPr lang="en-US" dirty="0" smtClean="0"/>
          </a:p>
          <a:p>
            <a:pPr lvl="1"/>
            <a:r>
              <a:rPr lang="en-US" dirty="0" smtClean="0"/>
              <a:t>B = 30 MB/s </a:t>
            </a:r>
            <a:r>
              <a:rPr lang="en-US" dirty="0" err="1"/>
              <a:t>n</a:t>
            </a:r>
            <a:r>
              <a:rPr lang="en-US" baseline="-25000" dirty="0" err="1"/>
              <a:t>c</a:t>
            </a:r>
            <a:r>
              <a:rPr lang="en-US" dirty="0"/>
              <a:t> </a:t>
            </a:r>
            <a:r>
              <a:rPr lang="en-US" dirty="0" smtClean="0"/>
              <a:t>= 3 GB/sec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193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 Estimate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4806071"/>
            <a:ext cx="8193024" cy="1213950"/>
          </a:xfrm>
        </p:spPr>
        <p:txBody>
          <a:bodyPr/>
          <a:lstStyle/>
          <a:p>
            <a:r>
              <a:rPr lang="en-US" dirty="0" smtClean="0"/>
              <a:t>Simple model allows estimates of </a:t>
            </a:r>
            <a:r>
              <a:rPr lang="en-US" dirty="0" err="1" smtClean="0"/>
              <a:t>Lustre</a:t>
            </a:r>
            <a:r>
              <a:rPr lang="en-US" dirty="0" smtClean="0"/>
              <a:t>, </a:t>
            </a:r>
            <a:r>
              <a:rPr lang="en-US" dirty="0" err="1" smtClean="0"/>
              <a:t>Hadoop</a:t>
            </a:r>
            <a:r>
              <a:rPr lang="en-US" dirty="0" smtClean="0"/>
              <a:t>, and </a:t>
            </a:r>
            <a:r>
              <a:rPr lang="en-US" dirty="0" err="1" smtClean="0"/>
              <a:t>Accumulo</a:t>
            </a:r>
            <a:r>
              <a:rPr lang="en-US" dirty="0" smtClean="0"/>
              <a:t> </a:t>
            </a:r>
            <a:r>
              <a:rPr lang="en-US" dirty="0" err="1" smtClean="0"/>
              <a:t>capabilites</a:t>
            </a:r>
            <a:r>
              <a:rPr lang="en-US" dirty="0" smtClean="0"/>
              <a:t> for a “common” system consisting of</a:t>
            </a:r>
          </a:p>
          <a:p>
            <a:pPr lvl="1"/>
            <a:r>
              <a:rPr lang="en-US" dirty="0" smtClean="0"/>
              <a:t>100 compute nodes, 1 GB/s links, and 1000 6TB disks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179753"/>
              </p:ext>
            </p:extLst>
          </p:nvPr>
        </p:nvGraphicFramePr>
        <p:xfrm>
          <a:off x="708314" y="1246609"/>
          <a:ext cx="7707567" cy="2977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2649"/>
                <a:gridCol w="1828306"/>
                <a:gridCol w="1828306"/>
                <a:gridCol w="1828306"/>
              </a:tblGrid>
              <a:tr h="401875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Lustre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Hadoop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Acummulo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7997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Raw capacity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PB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6 PB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6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6 PB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3909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Usable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capacity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4 PB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 PB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 PB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106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Drive data loss probability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80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</a:t>
                      </a:r>
                      <a:r>
                        <a:rPr lang="en-US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1fail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100</a:t>
                      </a:r>
                      <a:r>
                        <a:rPr lang="en-US" dirty="0" smtClean="0">
                          <a:effectLst/>
                        </a:rPr>
                        <a:t> 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80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</a:t>
                      </a:r>
                      <a:r>
                        <a:rPr lang="en-US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1fail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800" kern="120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</a:t>
                      </a:r>
                      <a:r>
                        <a:rPr lang="en-US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1fail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135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Peak write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GB/s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33 GB/s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3 GB/s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47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Peak read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GB/s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100 GB/s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3 GB/s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385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Find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any string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1 day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3 hours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msec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12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 n’ Match 1:</a:t>
            </a:r>
            <a:br>
              <a:rPr lang="en-US" dirty="0"/>
            </a:br>
            <a:r>
              <a:rPr lang="en-US" dirty="0" err="1"/>
              <a:t>Hadoop</a:t>
            </a:r>
            <a:r>
              <a:rPr lang="en-US" dirty="0"/>
              <a:t>/</a:t>
            </a:r>
            <a:r>
              <a:rPr lang="en-US" dirty="0" err="1"/>
              <a:t>Accumulo</a:t>
            </a:r>
            <a:r>
              <a:rPr lang="en-US" dirty="0"/>
              <a:t> on </a:t>
            </a:r>
            <a:r>
              <a:rPr lang="en-US" dirty="0" err="1"/>
              <a:t>Lustre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053593"/>
            <a:ext cx="4323967" cy="4828032"/>
          </a:xfrm>
        </p:spPr>
        <p:txBody>
          <a:bodyPr/>
          <a:lstStyle/>
          <a:p>
            <a:r>
              <a:rPr lang="en-US" dirty="0" err="1"/>
              <a:t>Hadoop</a:t>
            </a:r>
            <a:r>
              <a:rPr lang="en-US" dirty="0"/>
              <a:t> Map/Reduce </a:t>
            </a:r>
            <a:r>
              <a:rPr lang="en-US" dirty="0" smtClean="0"/>
              <a:t>is popular</a:t>
            </a:r>
            <a:endParaRPr lang="en-US" dirty="0"/>
          </a:p>
          <a:p>
            <a:pPr lvl="1"/>
            <a:r>
              <a:rPr lang="en-US" dirty="0" smtClean="0"/>
              <a:t>Many applications</a:t>
            </a:r>
          </a:p>
          <a:p>
            <a:pPr lvl="1"/>
            <a:r>
              <a:rPr lang="en-US" dirty="0" smtClean="0"/>
              <a:t>Strong commercial </a:t>
            </a:r>
            <a:r>
              <a:rPr lang="en-US" dirty="0"/>
              <a:t>interest in </a:t>
            </a:r>
            <a:r>
              <a:rPr lang="en-US" dirty="0" err="1"/>
              <a:t>Lustre</a:t>
            </a:r>
            <a:r>
              <a:rPr lang="en-US" dirty="0"/>
              <a:t> community</a:t>
            </a:r>
            <a:r>
              <a:rPr lang="en-US" baseline="30000" dirty="0"/>
              <a:t>1</a:t>
            </a:r>
            <a:r>
              <a:rPr lang="en-US" baseline="30000" dirty="0" smtClean="0"/>
              <a:t>-6 </a:t>
            </a:r>
            <a:endParaRPr lang="en-US" dirty="0" smtClean="0"/>
          </a:p>
          <a:p>
            <a:r>
              <a:rPr lang="en-US" dirty="0" smtClean="0"/>
              <a:t>Principal benefits</a:t>
            </a:r>
          </a:p>
          <a:p>
            <a:pPr lvl="1"/>
            <a:r>
              <a:rPr lang="en-US" dirty="0" smtClean="0"/>
              <a:t>Better $/byte</a:t>
            </a:r>
          </a:p>
          <a:p>
            <a:pPr lvl="1"/>
            <a:r>
              <a:rPr lang="en-US" dirty="0" smtClean="0"/>
              <a:t>Better reliability</a:t>
            </a:r>
          </a:p>
          <a:p>
            <a:pPr lvl="1"/>
            <a:r>
              <a:rPr lang="en-US" dirty="0" smtClean="0"/>
              <a:t>Support Map/Reduce and other applications</a:t>
            </a:r>
          </a:p>
          <a:p>
            <a:r>
              <a:rPr lang="en-US" dirty="0" smtClean="0"/>
              <a:t>Principal challenge</a:t>
            </a:r>
          </a:p>
          <a:p>
            <a:pPr lvl="1"/>
            <a:r>
              <a:rPr lang="en-US" dirty="0" err="1" smtClean="0"/>
              <a:t>Accumulo</a:t>
            </a:r>
            <a:r>
              <a:rPr lang="en-US" dirty="0" smtClean="0"/>
              <a:t> tolerance to MDS load (actively being worked</a:t>
            </a:r>
            <a:r>
              <a:rPr lang="en-US" baseline="30000" dirty="0" smtClean="0"/>
              <a:t>7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5136350" y="1100939"/>
            <a:ext cx="3916188" cy="1465221"/>
            <a:chOff x="5033718" y="1088111"/>
            <a:chExt cx="3916188" cy="1465221"/>
          </a:xfrm>
        </p:grpSpPr>
        <p:sp>
          <p:nvSpPr>
            <p:cNvPr id="4" name="Rectangle 3"/>
            <p:cNvSpPr/>
            <p:nvPr/>
          </p:nvSpPr>
          <p:spPr>
            <a:xfrm>
              <a:off x="5759102" y="1248828"/>
              <a:ext cx="143396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metadata: filename, permissions, …</a:t>
              </a:r>
              <a:endParaRPr lang="en-US" sz="1200" dirty="0"/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7618331" y="1189132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m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etadata server (MDS)</a:t>
              </a:r>
            </a:p>
          </p:txBody>
        </p:sp>
        <p:sp>
          <p:nvSpPr>
            <p:cNvPr id="6" name="Folded Corner 5"/>
            <p:cNvSpPr/>
            <p:nvPr/>
          </p:nvSpPr>
          <p:spPr bwMode="auto">
            <a:xfrm>
              <a:off x="5033718" y="1309883"/>
              <a:ext cx="523447" cy="624498"/>
            </a:xfrm>
            <a:prstGeom prst="foldedCorner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f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ile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83525" y="1752786"/>
              <a:ext cx="1824757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object: 01011010110 …</a:t>
              </a:r>
              <a:endParaRPr lang="en-US" sz="1200" dirty="0"/>
            </a:p>
          </p:txBody>
        </p:sp>
        <p:cxnSp>
          <p:nvCxnSpPr>
            <p:cNvPr id="8" name="Straight Arrow Connector 7"/>
            <p:cNvCxnSpPr>
              <a:stCxn id="6" idx="3"/>
              <a:endCxn id="4" idx="1"/>
            </p:cNvCxnSpPr>
            <p:nvPr/>
          </p:nvCxnSpPr>
          <p:spPr bwMode="auto">
            <a:xfrm flipV="1">
              <a:off x="5557165" y="1433494"/>
              <a:ext cx="201937" cy="18863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9" name="Straight Arrow Connector 8"/>
            <p:cNvCxnSpPr>
              <a:stCxn id="6" idx="3"/>
            </p:cNvCxnSpPr>
            <p:nvPr/>
          </p:nvCxnSpPr>
          <p:spPr bwMode="auto">
            <a:xfrm>
              <a:off x="5557165" y="1622132"/>
              <a:ext cx="165300" cy="2229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sp>
          <p:nvSpPr>
            <p:cNvPr id="10" name="Can 9"/>
            <p:cNvSpPr/>
            <p:nvPr/>
          </p:nvSpPr>
          <p:spPr bwMode="auto">
            <a:xfrm>
              <a:off x="7618331" y="1627145"/>
              <a:ext cx="1331575" cy="926187"/>
            </a:xfrm>
            <a:prstGeom prst="can">
              <a:avLst>
                <a:gd name="adj" fmla="val 9935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object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s</a:t>
              </a:r>
              <a:r>
                <a:rPr lang="en-US" sz="1200" dirty="0" smtClean="0">
                  <a:latin typeface="Arial" pitchFamily="-110" charset="0"/>
                </a:rPr>
                <a:t>torage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server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(OSS)</a:t>
              </a:r>
            </a:p>
          </p:txBody>
        </p:sp>
        <p:cxnSp>
          <p:nvCxnSpPr>
            <p:cNvPr id="11" name="Straight Arrow Connector 10"/>
            <p:cNvCxnSpPr>
              <a:stCxn id="4" idx="3"/>
              <a:endCxn id="5" idx="2"/>
            </p:cNvCxnSpPr>
            <p:nvPr/>
          </p:nvCxnSpPr>
          <p:spPr bwMode="auto">
            <a:xfrm flipV="1">
              <a:off x="7193064" y="1389236"/>
              <a:ext cx="425267" cy="442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7371966" y="1825926"/>
              <a:ext cx="244776" cy="6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6135710" y="1088111"/>
              <a:ext cx="123055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5136350" y="2969833"/>
            <a:ext cx="3916188" cy="1834493"/>
            <a:chOff x="5136350" y="3136597"/>
            <a:chExt cx="3916188" cy="1834493"/>
          </a:xfrm>
        </p:grpSpPr>
        <p:sp>
          <p:nvSpPr>
            <p:cNvPr id="16" name="Rectangle 15"/>
            <p:cNvSpPr/>
            <p:nvPr/>
          </p:nvSpPr>
          <p:spPr>
            <a:xfrm>
              <a:off x="5861734" y="3297314"/>
              <a:ext cx="143396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/>
                <a:t>metadata: filename, replicas, …</a:t>
              </a:r>
            </a:p>
          </p:txBody>
        </p:sp>
        <p:sp>
          <p:nvSpPr>
            <p:cNvPr id="17" name="Can 16"/>
            <p:cNvSpPr/>
            <p:nvPr/>
          </p:nvSpPr>
          <p:spPr bwMode="auto">
            <a:xfrm>
              <a:off x="7720963" y="3237618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solidFill>
                    <a:schemeClr val="bg2"/>
                  </a:solidFill>
                  <a:latin typeface="Arial" pitchFamily="-110" charset="0"/>
                </a:rPr>
                <a:t>n</a:t>
              </a:r>
              <a:r>
                <a:rPr lang="en-US" sz="1200" dirty="0" smtClean="0">
                  <a:solidFill>
                    <a:schemeClr val="bg2"/>
                  </a:solidFill>
                  <a:latin typeface="Arial" pitchFamily="-110" charset="0"/>
                </a:rPr>
                <a:t>ame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18" name="Folded Corner 17"/>
            <p:cNvSpPr/>
            <p:nvPr/>
          </p:nvSpPr>
          <p:spPr bwMode="auto">
            <a:xfrm>
              <a:off x="5136350" y="3358369"/>
              <a:ext cx="523447" cy="624498"/>
            </a:xfrm>
            <a:prstGeom prst="foldedCorner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f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ile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886157" y="3801272"/>
              <a:ext cx="1824757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object: 01011010110 …</a:t>
              </a:r>
              <a:endParaRPr lang="en-US" sz="1200" dirty="0"/>
            </a:p>
          </p:txBody>
        </p:sp>
        <p:cxnSp>
          <p:nvCxnSpPr>
            <p:cNvPr id="20" name="Straight Arrow Connector 19"/>
            <p:cNvCxnSpPr>
              <a:stCxn id="18" idx="3"/>
              <a:endCxn id="16" idx="1"/>
            </p:cNvCxnSpPr>
            <p:nvPr/>
          </p:nvCxnSpPr>
          <p:spPr bwMode="auto">
            <a:xfrm flipV="1">
              <a:off x="5659797" y="3481980"/>
              <a:ext cx="201937" cy="18863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8" idx="3"/>
            </p:cNvCxnSpPr>
            <p:nvPr/>
          </p:nvCxnSpPr>
          <p:spPr bwMode="auto">
            <a:xfrm>
              <a:off x="5659797" y="3670618"/>
              <a:ext cx="165300" cy="2229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6" idx="3"/>
              <a:endCxn id="17" idx="2"/>
            </p:cNvCxnSpPr>
            <p:nvPr/>
          </p:nvCxnSpPr>
          <p:spPr bwMode="auto">
            <a:xfrm flipV="1">
              <a:off x="7295696" y="3437722"/>
              <a:ext cx="425267" cy="442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7474598" y="3874412"/>
              <a:ext cx="244776" cy="6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6238342" y="3136597"/>
              <a:ext cx="123055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26" name="Can 25"/>
            <p:cNvSpPr/>
            <p:nvPr/>
          </p:nvSpPr>
          <p:spPr bwMode="auto">
            <a:xfrm>
              <a:off x="7719374" y="3693501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2"/>
                  </a:solidFill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27" name="Can 26"/>
            <p:cNvSpPr/>
            <p:nvPr/>
          </p:nvSpPr>
          <p:spPr bwMode="auto">
            <a:xfrm>
              <a:off x="7710914" y="4132192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2"/>
                  </a:solidFill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28" name="Can 27"/>
            <p:cNvSpPr/>
            <p:nvPr/>
          </p:nvSpPr>
          <p:spPr bwMode="auto">
            <a:xfrm>
              <a:off x="7702454" y="4570883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bg2"/>
                  </a:solidFill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-110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918301" y="4925826"/>
            <a:ext cx="2059052" cy="1359522"/>
            <a:chOff x="895201" y="1181100"/>
            <a:chExt cx="2514600" cy="1660305"/>
          </a:xfrm>
          <a:effectLst/>
        </p:grpSpPr>
        <p:cxnSp>
          <p:nvCxnSpPr>
            <p:cNvPr id="31" name="Straight Arrow Connector 30"/>
            <p:cNvCxnSpPr/>
            <p:nvPr/>
          </p:nvCxnSpPr>
          <p:spPr>
            <a:xfrm>
              <a:off x="1684441" y="1976311"/>
              <a:ext cx="506160" cy="12"/>
            </a:xfrm>
            <a:prstGeom prst="straightConnector1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95201" y="1181100"/>
              <a:ext cx="2514600" cy="1660305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/>
              <a:r>
                <a:rPr lang="en-US" sz="1200" dirty="0">
                  <a:solidFill>
                    <a:schemeClr val="tx1"/>
                  </a:solidFill>
                </a:rPr>
                <a:t>t</a:t>
              </a:r>
              <a:r>
                <a:rPr lang="en-US" sz="1200" dirty="0" smtClean="0">
                  <a:solidFill>
                    <a:schemeClr val="tx1"/>
                  </a:solidFill>
                </a:rPr>
                <a:t>ablet </a:t>
              </a:r>
              <a:r>
                <a:rPr lang="en-US" sz="1200" dirty="0">
                  <a:solidFill>
                    <a:schemeClr val="tx1"/>
                  </a:solidFill>
                </a:rPr>
                <a:t>s</a:t>
              </a:r>
              <a:r>
                <a:rPr lang="en-US" sz="1200" dirty="0" smtClean="0">
                  <a:solidFill>
                    <a:schemeClr val="tx1"/>
                  </a:solidFill>
                </a:rPr>
                <a:t>erver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047601" y="1257300"/>
              <a:ext cx="1066800" cy="144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Accumulo</a:t>
              </a:r>
              <a:r>
                <a:rPr lang="en-US" sz="1200" dirty="0" smtClean="0">
                  <a:solidFill>
                    <a:schemeClr val="tx1"/>
                  </a:solidFill>
                </a:rPr>
                <a:t> </a:t>
              </a:r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dirty="0" smtClean="0">
                  <a:solidFill>
                    <a:schemeClr val="tx1"/>
                  </a:solidFill>
                </a:rPr>
                <a:t>lients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266801" y="17907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343001" y="18669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419201" y="19431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495401" y="20193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571601" y="20955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</a:t>
              </a:r>
              <a:r>
                <a:rPr lang="en-US" sz="1200" dirty="0" smtClean="0">
                  <a:solidFill>
                    <a:schemeClr val="tx1"/>
                  </a:solidFill>
                </a:rPr>
                <a:t>ablet</a:t>
              </a:r>
            </a:p>
          </p:txBody>
        </p:sp>
        <p:cxnSp>
          <p:nvCxnSpPr>
            <p:cNvPr id="40" name="Straight Arrow Connector 39"/>
            <p:cNvCxnSpPr>
              <a:stCxn id="47" idx="3"/>
              <a:endCxn id="39" idx="1"/>
            </p:cNvCxnSpPr>
            <p:nvPr/>
          </p:nvCxnSpPr>
          <p:spPr>
            <a:xfrm>
              <a:off x="2065441" y="2362188"/>
              <a:ext cx="506160" cy="12"/>
            </a:xfrm>
            <a:prstGeom prst="straightConnector1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/>
            <p:cNvSpPr/>
            <p:nvPr/>
          </p:nvSpPr>
          <p:spPr>
            <a:xfrm>
              <a:off x="1427915" y="2167236"/>
              <a:ext cx="762686" cy="563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Base Graph</a:t>
              </a:r>
            </a:p>
          </p:txBody>
        </p:sp>
        <p:pic>
          <p:nvPicPr>
            <p:cNvPr id="43" name="Picture 42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0001" y="17907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4" name="Picture 43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6201" y="18669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5" name="Picture 44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2401" y="19431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6" name="Picture 45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8601" y="20193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7" name="Picture 46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4801" y="20955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sp>
          <p:nvSpPr>
            <p:cNvPr id="48" name="Rectangle 47"/>
            <p:cNvSpPr/>
            <p:nvPr/>
          </p:nvSpPr>
          <p:spPr>
            <a:xfrm>
              <a:off x="1412248" y="2088905"/>
              <a:ext cx="762686" cy="563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s</a:t>
              </a:r>
              <a:r>
                <a:rPr lang="en-US" sz="1200" dirty="0" smtClean="0"/>
                <a:t>ub </a:t>
              </a:r>
              <a:r>
                <a:rPr lang="en-US" sz="1200" dirty="0"/>
                <a:t>g</a:t>
              </a:r>
              <a:r>
                <a:rPr lang="en-US" sz="1200" dirty="0" smtClean="0"/>
                <a:t>raph</a:t>
              </a:r>
              <a:endParaRPr lang="en-US" sz="1200" dirty="0"/>
            </a:p>
          </p:txBody>
        </p:sp>
      </p:grpSp>
      <p:cxnSp>
        <p:nvCxnSpPr>
          <p:cNvPr id="55" name="Straight Arrow Connector 54"/>
          <p:cNvCxnSpPr/>
          <p:nvPr/>
        </p:nvCxnSpPr>
        <p:spPr bwMode="auto">
          <a:xfrm flipV="1">
            <a:off x="7048223" y="4925826"/>
            <a:ext cx="1300489" cy="8209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49" name="Straight Arrow Connector 48"/>
          <p:cNvCxnSpPr/>
          <p:nvPr/>
        </p:nvCxnSpPr>
        <p:spPr bwMode="auto">
          <a:xfrm flipV="1">
            <a:off x="8348712" y="2735263"/>
            <a:ext cx="0" cy="20126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50" name="Rectangle 49"/>
          <p:cNvSpPr/>
          <p:nvPr/>
        </p:nvSpPr>
        <p:spPr>
          <a:xfrm>
            <a:off x="-23947" y="5218062"/>
            <a:ext cx="4848303" cy="1606276"/>
          </a:xfrm>
          <a:prstGeom prst="rect">
            <a:avLst/>
          </a:prstGeom>
          <a:solidFill>
            <a:schemeClr val="bg1"/>
          </a:solidFill>
        </p:spPr>
        <p:txBody>
          <a:bodyPr wrap="square" lIns="81985" tIns="40991" rIns="81985" bIns="40991">
            <a:spAutoFit/>
          </a:bodyPr>
          <a:lstStyle/>
          <a:p>
            <a:pPr defTabSz="912370"/>
            <a:r>
              <a:rPr lang="en-US" sz="1100" baseline="300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US" sz="1100" i="1" dirty="0" smtClean="0">
                <a:solidFill>
                  <a:srgbClr val="000000"/>
                </a:solidFill>
                <a:latin typeface="Arial"/>
                <a:cs typeface="Arial"/>
              </a:rPr>
              <a:t>Map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/Reduce on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Lustre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Hadoop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Hadoop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 Performance in HPC Environments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100" dirty="0" err="1" smtClean="0">
                <a:solidFill>
                  <a:srgbClr val="000000"/>
                </a:solidFill>
                <a:latin typeface="Arial"/>
                <a:cs typeface="Arial"/>
              </a:rPr>
              <a:t>Rutman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100" dirty="0" err="1" smtClean="0">
                <a:solidFill>
                  <a:srgbClr val="000000"/>
                </a:solidFill>
                <a:latin typeface="Arial"/>
                <a:cs typeface="Arial"/>
              </a:rPr>
              <a:t>Xyratex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2011</a:t>
            </a:r>
            <a:endParaRPr lang="en-US" sz="11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defTabSz="912370"/>
            <a:r>
              <a:rPr lang="en-US" sz="1100" baseline="300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n-US" sz="1100" i="1" dirty="0" smtClean="0">
                <a:solidFill>
                  <a:srgbClr val="000000"/>
                </a:solidFill>
                <a:latin typeface="Arial"/>
                <a:cs typeface="Arial"/>
              </a:rPr>
              <a:t>Hadoop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MapReduce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 over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Lustre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100" dirty="0" err="1" smtClean="0">
                <a:solidFill>
                  <a:srgbClr val="000000"/>
                </a:solidFill>
                <a:latin typeface="Arial"/>
                <a:cs typeface="Arial"/>
              </a:rPr>
              <a:t>Kulkarni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100" dirty="0" err="1" smtClean="0">
                <a:solidFill>
                  <a:srgbClr val="000000"/>
                </a:solidFill>
                <a:latin typeface="Arial"/>
                <a:cs typeface="Arial"/>
              </a:rPr>
              <a:t>Lustre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User’s Group, 2013</a:t>
            </a:r>
            <a:endParaRPr lang="en-US" sz="11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defTabSz="912370"/>
            <a:r>
              <a:rPr lang="en-US" sz="1100" baseline="300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Modernizing </a:t>
            </a:r>
            <a:r>
              <a:rPr lang="en-US" sz="1100" dirty="0" err="1">
                <a:solidFill>
                  <a:srgbClr val="000000"/>
                </a:solidFill>
                <a:latin typeface="Arial"/>
                <a:cs typeface="Arial"/>
              </a:rPr>
              <a:t>Hadoop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 Architecture for Superior Scalability, Efficiency &amp; Productive Throughput, 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DDN, 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2013 </a:t>
            </a:r>
          </a:p>
          <a:p>
            <a:pPr defTabSz="912370"/>
            <a:r>
              <a:rPr lang="en-US" sz="1100" baseline="300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n-US" sz="1100" i="1" dirty="0" smtClean="0">
                <a:solidFill>
                  <a:srgbClr val="000000"/>
                </a:solidFill>
                <a:latin typeface="Arial"/>
                <a:cs typeface="Arial"/>
              </a:rPr>
              <a:t>System 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Fabric Works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Lustre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 Solutions for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Hadoop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100" i="1" dirty="0" smtClean="0">
                <a:solidFill>
                  <a:srgbClr val="000000"/>
                </a:solidFill>
                <a:latin typeface="Arial"/>
                <a:cs typeface="Arial"/>
              </a:rPr>
              <a:t>Storage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2014 </a:t>
            </a:r>
          </a:p>
          <a:p>
            <a:pPr defTabSz="912370"/>
            <a:r>
              <a:rPr lang="en-US" sz="1100" baseline="300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n-US" sz="1100" i="1" dirty="0" smtClean="0">
                <a:solidFill>
                  <a:srgbClr val="000000"/>
                </a:solidFill>
                <a:latin typeface="Arial"/>
                <a:cs typeface="Arial"/>
              </a:rPr>
              <a:t>Inside 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the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Hadoop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 Workflow Accelerator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Seagate, 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2014</a:t>
            </a:r>
            <a:endParaRPr lang="en-US" sz="11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defTabSz="912370"/>
            <a:r>
              <a:rPr lang="en-US" sz="1100" baseline="30000" dirty="0" smtClean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r>
              <a:rPr lang="en-US" sz="1100" i="1" dirty="0" smtClean="0">
                <a:solidFill>
                  <a:srgbClr val="000000"/>
                </a:solidFill>
                <a:latin typeface="Arial"/>
                <a:cs typeface="Arial"/>
              </a:rPr>
              <a:t>Lustre </a:t>
            </a:r>
            <a:r>
              <a:rPr lang="en-US" sz="1100" i="1" dirty="0" err="1" smtClean="0">
                <a:solidFill>
                  <a:srgbClr val="000000"/>
                </a:solidFill>
                <a:latin typeface="Arial"/>
                <a:cs typeface="Arial"/>
              </a:rPr>
              <a:t>Hadoop</a:t>
            </a:r>
            <a:r>
              <a:rPr lang="en-US" sz="1100" i="1" dirty="0" smtClean="0">
                <a:solidFill>
                  <a:srgbClr val="000000"/>
                </a:solidFill>
                <a:latin typeface="Arial"/>
                <a:cs typeface="Arial"/>
              </a:rPr>
              <a:t> Plugin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, Seagate, 2015</a:t>
            </a:r>
          </a:p>
          <a:p>
            <a:pPr defTabSz="912370"/>
            <a:r>
              <a:rPr lang="en-US" sz="1100" baseline="30000" dirty="0" smtClean="0">
                <a:solidFill>
                  <a:srgbClr val="000000"/>
                </a:solidFill>
                <a:latin typeface="Arial"/>
                <a:cs typeface="Arial"/>
              </a:rPr>
              <a:t>7</a:t>
            </a:r>
            <a:r>
              <a:rPr lang="en-US" sz="1100" i="1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Guide to Running </a:t>
            </a:r>
            <a:r>
              <a:rPr lang="en-US" sz="1100" i="1" dirty="0" err="1">
                <a:solidFill>
                  <a:srgbClr val="000000"/>
                </a:solidFill>
                <a:latin typeface="Arial"/>
                <a:cs typeface="Arial"/>
              </a:rPr>
              <a:t>Accumulo</a:t>
            </a:r>
            <a:r>
              <a:rPr lang="en-US" sz="1100" i="1" dirty="0">
                <a:solidFill>
                  <a:srgbClr val="000000"/>
                </a:solidFill>
                <a:latin typeface="Arial"/>
                <a:cs typeface="Arial"/>
              </a:rPr>
              <a:t> in a VM Environment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Fuchs, </a:t>
            </a:r>
            <a:r>
              <a:rPr lang="en-US" sz="1100" dirty="0">
                <a:solidFill>
                  <a:srgbClr val="000000"/>
                </a:solidFill>
                <a:latin typeface="Arial"/>
                <a:cs typeface="Arial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1965220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 n’ Match </a:t>
            </a:r>
            <a:r>
              <a:rPr lang="en-US" dirty="0" smtClean="0"/>
              <a:t>2: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Accumulo</a:t>
            </a:r>
            <a:r>
              <a:rPr lang="en-US" dirty="0" smtClean="0"/>
              <a:t> Checkpoint on </a:t>
            </a:r>
            <a:r>
              <a:rPr lang="en-US" dirty="0" err="1"/>
              <a:t>Lustre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053593"/>
            <a:ext cx="4323967" cy="2673248"/>
          </a:xfrm>
        </p:spPr>
        <p:txBody>
          <a:bodyPr/>
          <a:lstStyle/>
          <a:p>
            <a:r>
              <a:rPr lang="en-US" dirty="0" smtClean="0"/>
              <a:t>Use </a:t>
            </a:r>
            <a:r>
              <a:rPr lang="en-US" dirty="0" err="1" smtClean="0"/>
              <a:t>Lustre</a:t>
            </a:r>
            <a:r>
              <a:rPr lang="en-US" dirty="0" smtClean="0"/>
              <a:t> to backup </a:t>
            </a:r>
            <a:r>
              <a:rPr lang="en-US" dirty="0" err="1" smtClean="0"/>
              <a:t>Accumulo</a:t>
            </a:r>
            <a:endParaRPr lang="en-US" dirty="0" smtClean="0"/>
          </a:p>
          <a:p>
            <a:pPr lvl="1"/>
            <a:r>
              <a:rPr lang="en-US" dirty="0"/>
              <a:t>L</a:t>
            </a:r>
            <a:r>
              <a:rPr lang="en-US" dirty="0" smtClean="0"/>
              <a:t>aunch on </a:t>
            </a:r>
            <a:r>
              <a:rPr lang="en-US" dirty="0" err="1" smtClean="0"/>
              <a:t>Hadoop</a:t>
            </a:r>
            <a:r>
              <a:rPr lang="en-US" dirty="0" smtClean="0"/>
              <a:t> as needed</a:t>
            </a:r>
          </a:p>
          <a:p>
            <a:r>
              <a:rPr lang="en-US" dirty="0" smtClean="0"/>
              <a:t>Principal benefits</a:t>
            </a:r>
          </a:p>
          <a:p>
            <a:pPr lvl="1"/>
            <a:r>
              <a:rPr lang="en-US" dirty="0" smtClean="0"/>
              <a:t>Start, stop, checkpoint, clone, migrate, restart an arbitrary number of </a:t>
            </a:r>
            <a:r>
              <a:rPr lang="en-US" dirty="0" err="1" smtClean="0"/>
              <a:t>Accumulo</a:t>
            </a:r>
            <a:r>
              <a:rPr lang="en-US" dirty="0" smtClean="0"/>
              <a:t> instances</a:t>
            </a:r>
          </a:p>
          <a:p>
            <a:pPr lvl="1"/>
            <a:r>
              <a:rPr lang="en-US" dirty="0" smtClean="0"/>
              <a:t>Can develop at scale</a:t>
            </a:r>
          </a:p>
          <a:p>
            <a:pPr lvl="1"/>
            <a:r>
              <a:rPr lang="en-US" dirty="0" smtClean="0"/>
              <a:t>Dynamic migration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136350" y="1100939"/>
            <a:ext cx="3916188" cy="1465221"/>
            <a:chOff x="5033718" y="1088111"/>
            <a:chExt cx="3916188" cy="1465221"/>
          </a:xfrm>
        </p:grpSpPr>
        <p:sp>
          <p:nvSpPr>
            <p:cNvPr id="4" name="Rectangle 3"/>
            <p:cNvSpPr/>
            <p:nvPr/>
          </p:nvSpPr>
          <p:spPr>
            <a:xfrm>
              <a:off x="5759102" y="1248828"/>
              <a:ext cx="143396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metadata: filename, permissions, …</a:t>
              </a:r>
              <a:endParaRPr lang="en-US" sz="1200" dirty="0"/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7618331" y="1189132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m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etadata server (MDS)</a:t>
              </a:r>
            </a:p>
          </p:txBody>
        </p:sp>
        <p:sp>
          <p:nvSpPr>
            <p:cNvPr id="6" name="Folded Corner 5"/>
            <p:cNvSpPr/>
            <p:nvPr/>
          </p:nvSpPr>
          <p:spPr bwMode="auto">
            <a:xfrm>
              <a:off x="5033718" y="1309883"/>
              <a:ext cx="523447" cy="624498"/>
            </a:xfrm>
            <a:prstGeom prst="foldedCorner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f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ile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83525" y="1752786"/>
              <a:ext cx="1824757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object: 01011010110 …</a:t>
              </a:r>
              <a:endParaRPr lang="en-US" sz="1200" dirty="0"/>
            </a:p>
          </p:txBody>
        </p:sp>
        <p:cxnSp>
          <p:nvCxnSpPr>
            <p:cNvPr id="8" name="Straight Arrow Connector 7"/>
            <p:cNvCxnSpPr>
              <a:stCxn id="6" idx="3"/>
              <a:endCxn id="4" idx="1"/>
            </p:cNvCxnSpPr>
            <p:nvPr/>
          </p:nvCxnSpPr>
          <p:spPr bwMode="auto">
            <a:xfrm flipV="1">
              <a:off x="5557165" y="1433494"/>
              <a:ext cx="201937" cy="18863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9" name="Straight Arrow Connector 8"/>
            <p:cNvCxnSpPr>
              <a:stCxn id="6" idx="3"/>
            </p:cNvCxnSpPr>
            <p:nvPr/>
          </p:nvCxnSpPr>
          <p:spPr bwMode="auto">
            <a:xfrm>
              <a:off x="5557165" y="1622132"/>
              <a:ext cx="165300" cy="2229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sp>
          <p:nvSpPr>
            <p:cNvPr id="10" name="Can 9"/>
            <p:cNvSpPr/>
            <p:nvPr/>
          </p:nvSpPr>
          <p:spPr bwMode="auto">
            <a:xfrm>
              <a:off x="7618331" y="1627145"/>
              <a:ext cx="1331575" cy="926187"/>
            </a:xfrm>
            <a:prstGeom prst="can">
              <a:avLst>
                <a:gd name="adj" fmla="val 9935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object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s</a:t>
              </a:r>
              <a:r>
                <a:rPr lang="en-US" sz="1200" dirty="0" smtClean="0">
                  <a:latin typeface="Arial" pitchFamily="-110" charset="0"/>
                </a:rPr>
                <a:t>torage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server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(OSS)</a:t>
              </a:r>
            </a:p>
          </p:txBody>
        </p:sp>
        <p:cxnSp>
          <p:nvCxnSpPr>
            <p:cNvPr id="11" name="Straight Arrow Connector 10"/>
            <p:cNvCxnSpPr>
              <a:stCxn id="4" idx="3"/>
              <a:endCxn id="5" idx="2"/>
            </p:cNvCxnSpPr>
            <p:nvPr/>
          </p:nvCxnSpPr>
          <p:spPr bwMode="auto">
            <a:xfrm flipV="1">
              <a:off x="7193064" y="1389236"/>
              <a:ext cx="425267" cy="442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7371966" y="1825926"/>
              <a:ext cx="244776" cy="6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6135710" y="1088111"/>
              <a:ext cx="123055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5136350" y="2969833"/>
            <a:ext cx="3916188" cy="1834493"/>
            <a:chOff x="5136350" y="3136597"/>
            <a:chExt cx="3916188" cy="1834493"/>
          </a:xfrm>
        </p:grpSpPr>
        <p:sp>
          <p:nvSpPr>
            <p:cNvPr id="16" name="Rectangle 15"/>
            <p:cNvSpPr/>
            <p:nvPr/>
          </p:nvSpPr>
          <p:spPr>
            <a:xfrm>
              <a:off x="5861734" y="3297314"/>
              <a:ext cx="143396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/>
                <a:t>metadata: filename, replicas, …</a:t>
              </a:r>
            </a:p>
          </p:txBody>
        </p:sp>
        <p:sp>
          <p:nvSpPr>
            <p:cNvPr id="17" name="Can 16"/>
            <p:cNvSpPr/>
            <p:nvPr/>
          </p:nvSpPr>
          <p:spPr bwMode="auto">
            <a:xfrm>
              <a:off x="7720963" y="3237618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n</a:t>
              </a:r>
              <a:r>
                <a:rPr lang="en-US" sz="1200" dirty="0" smtClean="0">
                  <a:latin typeface="Arial" pitchFamily="-110" charset="0"/>
                </a:rPr>
                <a:t>ame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-110" charset="0"/>
              </a:endParaRPr>
            </a:p>
          </p:txBody>
        </p:sp>
        <p:sp>
          <p:nvSpPr>
            <p:cNvPr id="18" name="Folded Corner 17"/>
            <p:cNvSpPr/>
            <p:nvPr/>
          </p:nvSpPr>
          <p:spPr bwMode="auto">
            <a:xfrm>
              <a:off x="5136350" y="3358369"/>
              <a:ext cx="523447" cy="624498"/>
            </a:xfrm>
            <a:prstGeom prst="foldedCorner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f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ile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886157" y="3801272"/>
              <a:ext cx="1824757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object: 01011010110 …</a:t>
              </a:r>
              <a:endParaRPr lang="en-US" sz="1200" dirty="0"/>
            </a:p>
          </p:txBody>
        </p:sp>
        <p:cxnSp>
          <p:nvCxnSpPr>
            <p:cNvPr id="20" name="Straight Arrow Connector 19"/>
            <p:cNvCxnSpPr>
              <a:stCxn id="18" idx="3"/>
              <a:endCxn id="16" idx="1"/>
            </p:cNvCxnSpPr>
            <p:nvPr/>
          </p:nvCxnSpPr>
          <p:spPr bwMode="auto">
            <a:xfrm flipV="1">
              <a:off x="5659797" y="3481980"/>
              <a:ext cx="201937" cy="18863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8" idx="3"/>
            </p:cNvCxnSpPr>
            <p:nvPr/>
          </p:nvCxnSpPr>
          <p:spPr bwMode="auto">
            <a:xfrm>
              <a:off x="5659797" y="3670618"/>
              <a:ext cx="165300" cy="2229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6" idx="3"/>
              <a:endCxn id="17" idx="2"/>
            </p:cNvCxnSpPr>
            <p:nvPr/>
          </p:nvCxnSpPr>
          <p:spPr bwMode="auto">
            <a:xfrm flipV="1">
              <a:off x="7295696" y="3437722"/>
              <a:ext cx="425267" cy="442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7474598" y="3874412"/>
              <a:ext cx="244776" cy="6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6238342" y="3136597"/>
              <a:ext cx="123055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26" name="Can 25"/>
            <p:cNvSpPr/>
            <p:nvPr/>
          </p:nvSpPr>
          <p:spPr bwMode="auto">
            <a:xfrm>
              <a:off x="7719374" y="3693501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-110" charset="0"/>
              </a:endParaRPr>
            </a:p>
          </p:txBody>
        </p:sp>
        <p:sp>
          <p:nvSpPr>
            <p:cNvPr id="27" name="Can 26"/>
            <p:cNvSpPr/>
            <p:nvPr/>
          </p:nvSpPr>
          <p:spPr bwMode="auto">
            <a:xfrm>
              <a:off x="7710914" y="4132192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-110" charset="0"/>
              </a:endParaRPr>
            </a:p>
          </p:txBody>
        </p:sp>
        <p:sp>
          <p:nvSpPr>
            <p:cNvPr id="28" name="Can 27"/>
            <p:cNvSpPr/>
            <p:nvPr/>
          </p:nvSpPr>
          <p:spPr bwMode="auto">
            <a:xfrm>
              <a:off x="7702454" y="4570883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effectLst/>
                <a:latin typeface="Arial" pitchFamily="-110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918301" y="4925826"/>
            <a:ext cx="2059052" cy="1359522"/>
            <a:chOff x="895201" y="1181100"/>
            <a:chExt cx="2514600" cy="1660305"/>
          </a:xfrm>
          <a:effectLst/>
        </p:grpSpPr>
        <p:cxnSp>
          <p:nvCxnSpPr>
            <p:cNvPr id="31" name="Straight Arrow Connector 30"/>
            <p:cNvCxnSpPr/>
            <p:nvPr/>
          </p:nvCxnSpPr>
          <p:spPr>
            <a:xfrm>
              <a:off x="1684441" y="1976311"/>
              <a:ext cx="506160" cy="12"/>
            </a:xfrm>
            <a:prstGeom prst="straightConnector1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95201" y="1181100"/>
              <a:ext cx="2514600" cy="1660305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/>
              <a:r>
                <a:rPr lang="en-US" sz="1200" dirty="0">
                  <a:solidFill>
                    <a:schemeClr val="tx1"/>
                  </a:solidFill>
                </a:rPr>
                <a:t>t</a:t>
              </a:r>
              <a:r>
                <a:rPr lang="en-US" sz="1200" dirty="0" smtClean="0">
                  <a:solidFill>
                    <a:schemeClr val="tx1"/>
                  </a:solidFill>
                </a:rPr>
                <a:t>ablet </a:t>
              </a:r>
              <a:r>
                <a:rPr lang="en-US" sz="1200" dirty="0">
                  <a:solidFill>
                    <a:schemeClr val="tx1"/>
                  </a:solidFill>
                </a:rPr>
                <a:t>s</a:t>
              </a:r>
              <a:r>
                <a:rPr lang="en-US" sz="1200" dirty="0" smtClean="0">
                  <a:solidFill>
                    <a:schemeClr val="tx1"/>
                  </a:solidFill>
                </a:rPr>
                <a:t>erver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047601" y="1257300"/>
              <a:ext cx="1066800" cy="144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Accumulo</a:t>
              </a:r>
              <a:r>
                <a:rPr lang="en-US" sz="1200" dirty="0" smtClean="0">
                  <a:solidFill>
                    <a:schemeClr val="tx1"/>
                  </a:solidFill>
                </a:rPr>
                <a:t> </a:t>
              </a:r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dirty="0" smtClean="0">
                  <a:solidFill>
                    <a:schemeClr val="tx1"/>
                  </a:solidFill>
                </a:rPr>
                <a:t>lients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266801" y="17907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343001" y="18669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419201" y="19431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495401" y="20193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571601" y="20955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</a:t>
              </a:r>
              <a:r>
                <a:rPr lang="en-US" sz="1200" dirty="0" smtClean="0">
                  <a:solidFill>
                    <a:schemeClr val="tx1"/>
                  </a:solidFill>
                </a:rPr>
                <a:t>ablet</a:t>
              </a:r>
            </a:p>
          </p:txBody>
        </p:sp>
        <p:cxnSp>
          <p:nvCxnSpPr>
            <p:cNvPr id="40" name="Straight Arrow Connector 39"/>
            <p:cNvCxnSpPr>
              <a:stCxn id="47" idx="3"/>
              <a:endCxn id="39" idx="1"/>
            </p:cNvCxnSpPr>
            <p:nvPr/>
          </p:nvCxnSpPr>
          <p:spPr>
            <a:xfrm>
              <a:off x="2065441" y="2362188"/>
              <a:ext cx="506160" cy="12"/>
            </a:xfrm>
            <a:prstGeom prst="straightConnector1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/>
            <p:cNvSpPr/>
            <p:nvPr/>
          </p:nvSpPr>
          <p:spPr>
            <a:xfrm>
              <a:off x="1427915" y="2167236"/>
              <a:ext cx="762686" cy="563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Base Graph</a:t>
              </a:r>
            </a:p>
          </p:txBody>
        </p:sp>
        <p:pic>
          <p:nvPicPr>
            <p:cNvPr id="43" name="Picture 42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0001" y="17907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4" name="Picture 43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6201" y="18669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5" name="Picture 44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2401" y="19431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6" name="Picture 45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8601" y="20193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7" name="Picture 46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4801" y="20955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sp>
          <p:nvSpPr>
            <p:cNvPr id="48" name="Rectangle 47"/>
            <p:cNvSpPr/>
            <p:nvPr/>
          </p:nvSpPr>
          <p:spPr>
            <a:xfrm>
              <a:off x="1412248" y="2088905"/>
              <a:ext cx="762686" cy="563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s</a:t>
              </a:r>
              <a:r>
                <a:rPr lang="en-US" sz="1200" dirty="0" smtClean="0"/>
                <a:t>ub </a:t>
              </a:r>
              <a:r>
                <a:rPr lang="en-US" sz="1200" dirty="0"/>
                <a:t>g</a:t>
              </a:r>
              <a:r>
                <a:rPr lang="en-US" sz="1200" dirty="0" smtClean="0"/>
                <a:t>raph</a:t>
              </a:r>
              <a:endParaRPr lang="en-US" sz="1200" dirty="0"/>
            </a:p>
          </p:txBody>
        </p:sp>
      </p:grpSp>
      <p:cxnSp>
        <p:nvCxnSpPr>
          <p:cNvPr id="55" name="Straight Arrow Connector 54"/>
          <p:cNvCxnSpPr/>
          <p:nvPr/>
        </p:nvCxnSpPr>
        <p:spPr bwMode="auto">
          <a:xfrm flipV="1">
            <a:off x="7048223" y="4925826"/>
            <a:ext cx="1300489" cy="8209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 flipV="1">
            <a:off x="8348712" y="2735263"/>
            <a:ext cx="0" cy="201264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/>
          </a:ln>
          <a:effectLst/>
        </p:spPr>
      </p:cxnSp>
      <p:pic>
        <p:nvPicPr>
          <p:cNvPr id="1025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93" y="3785780"/>
            <a:ext cx="3700625" cy="247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1632805" y="6400380"/>
            <a:ext cx="7511195" cy="482892"/>
          </a:xfrm>
          <a:prstGeom prst="rect">
            <a:avLst/>
          </a:prstGeom>
        </p:spPr>
        <p:txBody>
          <a:bodyPr wrap="square" lIns="81985" tIns="40991" rIns="81985" bIns="40991">
            <a:spAutoFit/>
          </a:bodyPr>
          <a:lstStyle/>
          <a:p>
            <a:pPr defTabSz="912370"/>
            <a:r>
              <a:rPr lang="en-US" sz="1300" dirty="0" err="1">
                <a:solidFill>
                  <a:srgbClr val="000000"/>
                </a:solidFill>
              </a:rPr>
              <a:t>Prout</a:t>
            </a:r>
            <a:r>
              <a:rPr lang="en-US" sz="1300" dirty="0">
                <a:solidFill>
                  <a:srgbClr val="000000"/>
                </a:solidFill>
              </a:rPr>
              <a:t> et al, </a:t>
            </a:r>
            <a:r>
              <a:rPr lang="en-US" sz="1300" dirty="0" smtClean="0">
                <a:solidFill>
                  <a:srgbClr val="000000"/>
                </a:solidFill>
              </a:rPr>
              <a:t>“</a:t>
            </a:r>
            <a:r>
              <a:rPr lang="en-US" sz="1300" dirty="0" smtClean="0">
                <a:solidFill>
                  <a:srgbClr val="000000"/>
                </a:solidFill>
              </a:rPr>
              <a:t>Enabling </a:t>
            </a:r>
            <a:r>
              <a:rPr lang="en-US" sz="1300" dirty="0">
                <a:solidFill>
                  <a:srgbClr val="000000"/>
                </a:solidFill>
              </a:rPr>
              <a:t>On-Demand Database Computing with MIT </a:t>
            </a:r>
            <a:r>
              <a:rPr lang="en-US" sz="1300" dirty="0" err="1">
                <a:solidFill>
                  <a:srgbClr val="000000"/>
                </a:solidFill>
              </a:rPr>
              <a:t>SuperCloud</a:t>
            </a:r>
            <a:r>
              <a:rPr lang="en-US" sz="1300" dirty="0">
                <a:solidFill>
                  <a:srgbClr val="000000"/>
                </a:solidFill>
              </a:rPr>
              <a:t> Database Management System</a:t>
            </a:r>
            <a:r>
              <a:rPr lang="en-US" sz="1300" dirty="0" smtClean="0">
                <a:solidFill>
                  <a:srgbClr val="000000"/>
                </a:solidFill>
                <a:latin typeface="Arial"/>
              </a:rPr>
              <a:t>,” </a:t>
            </a:r>
            <a:r>
              <a:rPr lang="en-US" sz="1300" i="1" dirty="0" smtClean="0">
                <a:solidFill>
                  <a:srgbClr val="000000"/>
                </a:solidFill>
                <a:latin typeface="Arial"/>
              </a:rPr>
              <a:t>IEEE </a:t>
            </a:r>
            <a:r>
              <a:rPr lang="en-US" sz="1300" i="1" dirty="0">
                <a:solidFill>
                  <a:srgbClr val="000000"/>
                </a:solidFill>
                <a:latin typeface="Arial"/>
              </a:rPr>
              <a:t>HPEC </a:t>
            </a:r>
            <a:r>
              <a:rPr lang="en-US" sz="1300" dirty="0" smtClean="0">
                <a:solidFill>
                  <a:srgbClr val="000000"/>
                </a:solidFill>
                <a:latin typeface="Arial"/>
              </a:rPr>
              <a:t>2015</a:t>
            </a:r>
            <a:r>
              <a:rPr lang="en-US" sz="1300" dirty="0" smtClean="0">
                <a:solidFill>
                  <a:srgbClr val="000000"/>
                </a:solidFill>
                <a:latin typeface="Arial"/>
              </a:rPr>
              <a:t>. </a:t>
            </a:r>
            <a:r>
              <a:rPr lang="en-US" sz="1300" dirty="0" smtClean="0">
                <a:solidFill>
                  <a:srgbClr val="000000"/>
                </a:solidFill>
                <a:latin typeface="Arial"/>
              </a:rPr>
              <a:t> </a:t>
            </a:r>
            <a:endParaRPr lang="en-US" sz="13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Rectangular Callout 41"/>
          <p:cNvSpPr/>
          <p:nvPr/>
        </p:nvSpPr>
        <p:spPr bwMode="auto">
          <a:xfrm>
            <a:off x="3827571" y="4084292"/>
            <a:ext cx="1514108" cy="607245"/>
          </a:xfrm>
          <a:prstGeom prst="wedgeRectCallout">
            <a:avLst>
              <a:gd name="adj1" fmla="val -65622"/>
              <a:gd name="adj2" fmla="val 137914"/>
            </a:avLst>
          </a:prstGeom>
          <a:solidFill>
            <a:schemeClr val="accent5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z="1100" dirty="0" smtClean="0">
              <a:latin typeface="Cambria"/>
              <a:ea typeface="ＭＳ 明朝"/>
              <a:cs typeface="Times New Roman"/>
              <a:sym typeface="Symbol"/>
            </a:endParaRPr>
          </a:p>
          <a:p>
            <a:r>
              <a:rPr lang="en-US" sz="1100" dirty="0" smtClean="0">
                <a:latin typeface="Cambria"/>
                <a:ea typeface="ＭＳ 明朝"/>
                <a:cs typeface="Times New Roman"/>
                <a:sym typeface="Symbol"/>
              </a:rPr>
              <a:t> </a:t>
            </a:r>
            <a:r>
              <a:rPr kumimoji="0" lang="en-US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rPr>
              <a:t>100 node 100 TB </a:t>
            </a:r>
            <a:r>
              <a:rPr kumimoji="0" lang="en-US" sz="11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rPr>
              <a:t>Accumulo</a:t>
            </a:r>
            <a:r>
              <a:rPr kumimoji="0" lang="en-US" sz="11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rPr>
              <a:t> migration in ~1 hour</a:t>
            </a:r>
            <a:endParaRPr kumimoji="0" lang="en-US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173136" y="5431071"/>
            <a:ext cx="4984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accent2"/>
                </a:solidFill>
                <a:latin typeface="Arial" pitchFamily="-110" charset="0"/>
              </a:rPr>
              <a:t>node</a:t>
            </a:r>
            <a:endParaRPr lang="en-US" sz="1100" dirty="0">
              <a:solidFill>
                <a:schemeClr val="accent2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161780" y="4198197"/>
            <a:ext cx="4984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3366FF"/>
                </a:solidFill>
                <a:latin typeface="Arial" pitchFamily="-110" charset="0"/>
              </a:rPr>
              <a:t>node</a:t>
            </a:r>
            <a:endParaRPr lang="en-US" sz="11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302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 n’ Match </a:t>
            </a:r>
            <a:r>
              <a:rPr lang="en-US" dirty="0" smtClean="0"/>
              <a:t>3: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Lustre</a:t>
            </a:r>
            <a:r>
              <a:rPr lang="en-US" dirty="0" smtClean="0"/>
              <a:t> Metadata in </a:t>
            </a:r>
            <a:r>
              <a:rPr lang="en-US" dirty="0" err="1" smtClean="0"/>
              <a:t>Accumulo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9" y="1053593"/>
            <a:ext cx="3933172" cy="4828032"/>
          </a:xfrm>
        </p:spPr>
        <p:txBody>
          <a:bodyPr/>
          <a:lstStyle/>
          <a:p>
            <a:r>
              <a:rPr lang="en-US" dirty="0" err="1" smtClean="0"/>
              <a:t>Lustre</a:t>
            </a:r>
            <a:r>
              <a:rPr lang="en-US" dirty="0" smtClean="0"/>
              <a:t> systems can easily have 100M+ files </a:t>
            </a:r>
          </a:p>
          <a:p>
            <a:pPr lvl="1"/>
            <a:r>
              <a:rPr lang="en-US" dirty="0" smtClean="0"/>
              <a:t>Metadata is difficult to analyze</a:t>
            </a:r>
          </a:p>
          <a:p>
            <a:r>
              <a:rPr lang="en-US" dirty="0" err="1" smtClean="0"/>
              <a:t>Accumulo</a:t>
            </a:r>
            <a:r>
              <a:rPr lang="en-US" dirty="0" smtClean="0"/>
              <a:t> can easily ingest this this metadata</a:t>
            </a:r>
          </a:p>
          <a:p>
            <a:pPr lvl="1"/>
            <a:r>
              <a:rPr lang="en-US" dirty="0" smtClean="0"/>
              <a:t>Ingested metadata on 50M files in ~3 hours on a single </a:t>
            </a:r>
            <a:r>
              <a:rPr lang="en-US" dirty="0" err="1" smtClean="0"/>
              <a:t>Accumulo</a:t>
            </a:r>
            <a:r>
              <a:rPr lang="en-US" dirty="0" smtClean="0"/>
              <a:t> node</a:t>
            </a:r>
          </a:p>
          <a:p>
            <a:pPr lvl="1"/>
            <a:r>
              <a:rPr lang="en-US" dirty="0" smtClean="0"/>
              <a:t>Complex metadata queries in minutes instead of days (“show all users who created over 100 50MB files in March”)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136350" y="1100939"/>
            <a:ext cx="3916188" cy="1465221"/>
            <a:chOff x="5033718" y="1088111"/>
            <a:chExt cx="3916188" cy="1465221"/>
          </a:xfrm>
        </p:grpSpPr>
        <p:sp>
          <p:nvSpPr>
            <p:cNvPr id="4" name="Rectangle 3"/>
            <p:cNvSpPr/>
            <p:nvPr/>
          </p:nvSpPr>
          <p:spPr>
            <a:xfrm>
              <a:off x="5759102" y="1248828"/>
              <a:ext cx="143396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metadata: filename, permissions, …</a:t>
              </a:r>
              <a:endParaRPr lang="en-US" sz="1200" dirty="0"/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7618331" y="1189132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m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etadata server (MDS)</a:t>
              </a:r>
            </a:p>
          </p:txBody>
        </p:sp>
        <p:sp>
          <p:nvSpPr>
            <p:cNvPr id="6" name="Folded Corner 5"/>
            <p:cNvSpPr/>
            <p:nvPr/>
          </p:nvSpPr>
          <p:spPr bwMode="auto">
            <a:xfrm>
              <a:off x="5033718" y="1309883"/>
              <a:ext cx="523447" cy="624498"/>
            </a:xfrm>
            <a:prstGeom prst="foldedCorner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f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ile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83525" y="1752786"/>
              <a:ext cx="1824757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object: 01011010110 …</a:t>
              </a:r>
              <a:endParaRPr lang="en-US" sz="1200" dirty="0"/>
            </a:p>
          </p:txBody>
        </p:sp>
        <p:cxnSp>
          <p:nvCxnSpPr>
            <p:cNvPr id="8" name="Straight Arrow Connector 7"/>
            <p:cNvCxnSpPr>
              <a:stCxn id="6" idx="3"/>
              <a:endCxn id="4" idx="1"/>
            </p:cNvCxnSpPr>
            <p:nvPr/>
          </p:nvCxnSpPr>
          <p:spPr bwMode="auto">
            <a:xfrm flipV="1">
              <a:off x="5557165" y="1433494"/>
              <a:ext cx="201937" cy="18863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9" name="Straight Arrow Connector 8"/>
            <p:cNvCxnSpPr>
              <a:stCxn id="6" idx="3"/>
            </p:cNvCxnSpPr>
            <p:nvPr/>
          </p:nvCxnSpPr>
          <p:spPr bwMode="auto">
            <a:xfrm>
              <a:off x="5557165" y="1622132"/>
              <a:ext cx="165300" cy="2229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sp>
          <p:nvSpPr>
            <p:cNvPr id="10" name="Can 9"/>
            <p:cNvSpPr/>
            <p:nvPr/>
          </p:nvSpPr>
          <p:spPr bwMode="auto">
            <a:xfrm>
              <a:off x="7618331" y="1627145"/>
              <a:ext cx="1331575" cy="926187"/>
            </a:xfrm>
            <a:prstGeom prst="can">
              <a:avLst>
                <a:gd name="adj" fmla="val 9935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object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s</a:t>
              </a:r>
              <a:r>
                <a:rPr lang="en-US" sz="1200" dirty="0" smtClean="0">
                  <a:latin typeface="Arial" pitchFamily="-110" charset="0"/>
                </a:rPr>
                <a:t>torage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server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(OSS)</a:t>
              </a:r>
            </a:p>
          </p:txBody>
        </p:sp>
        <p:cxnSp>
          <p:nvCxnSpPr>
            <p:cNvPr id="11" name="Straight Arrow Connector 10"/>
            <p:cNvCxnSpPr>
              <a:stCxn id="4" idx="3"/>
              <a:endCxn id="5" idx="2"/>
            </p:cNvCxnSpPr>
            <p:nvPr/>
          </p:nvCxnSpPr>
          <p:spPr bwMode="auto">
            <a:xfrm flipV="1">
              <a:off x="7193064" y="1389236"/>
              <a:ext cx="425267" cy="442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7371966" y="1825926"/>
              <a:ext cx="244776" cy="6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6135710" y="1088111"/>
              <a:ext cx="123055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5136350" y="2969833"/>
            <a:ext cx="3916188" cy="1834493"/>
            <a:chOff x="5136350" y="3136597"/>
            <a:chExt cx="3916188" cy="1834493"/>
          </a:xfrm>
        </p:grpSpPr>
        <p:sp>
          <p:nvSpPr>
            <p:cNvPr id="16" name="Rectangle 15"/>
            <p:cNvSpPr/>
            <p:nvPr/>
          </p:nvSpPr>
          <p:spPr>
            <a:xfrm>
              <a:off x="5861734" y="3297314"/>
              <a:ext cx="143396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/>
                <a:t>metadata: filename, replicas, …</a:t>
              </a:r>
            </a:p>
          </p:txBody>
        </p:sp>
        <p:sp>
          <p:nvSpPr>
            <p:cNvPr id="17" name="Can 16"/>
            <p:cNvSpPr/>
            <p:nvPr/>
          </p:nvSpPr>
          <p:spPr bwMode="auto">
            <a:xfrm>
              <a:off x="7720963" y="3237618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n</a:t>
              </a:r>
              <a:r>
                <a:rPr lang="en-US" sz="1200" dirty="0" smtClean="0">
                  <a:latin typeface="Arial" pitchFamily="-110" charset="0"/>
                </a:rPr>
                <a:t>ame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18" name="Folded Corner 17"/>
            <p:cNvSpPr/>
            <p:nvPr/>
          </p:nvSpPr>
          <p:spPr bwMode="auto">
            <a:xfrm>
              <a:off x="5136350" y="3358369"/>
              <a:ext cx="523447" cy="624498"/>
            </a:xfrm>
            <a:prstGeom prst="foldedCorner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f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ile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886157" y="3801272"/>
              <a:ext cx="1824757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object: 01011010110 …</a:t>
              </a:r>
              <a:endParaRPr lang="en-US" sz="1200" dirty="0"/>
            </a:p>
          </p:txBody>
        </p:sp>
        <p:cxnSp>
          <p:nvCxnSpPr>
            <p:cNvPr id="20" name="Straight Arrow Connector 19"/>
            <p:cNvCxnSpPr>
              <a:stCxn id="18" idx="3"/>
              <a:endCxn id="16" idx="1"/>
            </p:cNvCxnSpPr>
            <p:nvPr/>
          </p:nvCxnSpPr>
          <p:spPr bwMode="auto">
            <a:xfrm flipV="1">
              <a:off x="5659797" y="3481980"/>
              <a:ext cx="201937" cy="18863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8" idx="3"/>
            </p:cNvCxnSpPr>
            <p:nvPr/>
          </p:nvCxnSpPr>
          <p:spPr bwMode="auto">
            <a:xfrm>
              <a:off x="5659797" y="3670618"/>
              <a:ext cx="165300" cy="2229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6" idx="3"/>
              <a:endCxn id="17" idx="2"/>
            </p:cNvCxnSpPr>
            <p:nvPr/>
          </p:nvCxnSpPr>
          <p:spPr bwMode="auto">
            <a:xfrm flipV="1">
              <a:off x="7295696" y="3437722"/>
              <a:ext cx="425267" cy="442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7474598" y="3874412"/>
              <a:ext cx="244776" cy="6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6238342" y="3136597"/>
              <a:ext cx="123055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26" name="Can 25"/>
            <p:cNvSpPr/>
            <p:nvPr/>
          </p:nvSpPr>
          <p:spPr bwMode="auto">
            <a:xfrm>
              <a:off x="7719374" y="3693501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27" name="Can 26"/>
            <p:cNvSpPr/>
            <p:nvPr/>
          </p:nvSpPr>
          <p:spPr bwMode="auto">
            <a:xfrm>
              <a:off x="7710914" y="4132192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  <p:sp>
          <p:nvSpPr>
            <p:cNvPr id="28" name="Can 27"/>
            <p:cNvSpPr/>
            <p:nvPr/>
          </p:nvSpPr>
          <p:spPr bwMode="auto">
            <a:xfrm>
              <a:off x="7702454" y="4570883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data node</a:t>
              </a:r>
              <a:endParaRPr kumimoji="0" 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918301" y="4925826"/>
            <a:ext cx="2059052" cy="1359522"/>
            <a:chOff x="895201" y="1181100"/>
            <a:chExt cx="2514600" cy="1660305"/>
          </a:xfrm>
          <a:effectLst/>
        </p:grpSpPr>
        <p:cxnSp>
          <p:nvCxnSpPr>
            <p:cNvPr id="31" name="Straight Arrow Connector 30"/>
            <p:cNvCxnSpPr/>
            <p:nvPr/>
          </p:nvCxnSpPr>
          <p:spPr>
            <a:xfrm>
              <a:off x="1684441" y="1976311"/>
              <a:ext cx="506160" cy="12"/>
            </a:xfrm>
            <a:prstGeom prst="straightConnector1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95201" y="1181100"/>
              <a:ext cx="2514600" cy="1660305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/>
              <a:r>
                <a:rPr lang="en-US" sz="1200" dirty="0">
                  <a:solidFill>
                    <a:schemeClr val="tx1"/>
                  </a:solidFill>
                </a:rPr>
                <a:t>t</a:t>
              </a:r>
              <a:r>
                <a:rPr lang="en-US" sz="1200" dirty="0" smtClean="0">
                  <a:solidFill>
                    <a:schemeClr val="tx1"/>
                  </a:solidFill>
                </a:rPr>
                <a:t>ablet </a:t>
              </a:r>
              <a:r>
                <a:rPr lang="en-US" sz="1200" dirty="0">
                  <a:solidFill>
                    <a:schemeClr val="tx1"/>
                  </a:solidFill>
                </a:rPr>
                <a:t>s</a:t>
              </a:r>
              <a:r>
                <a:rPr lang="en-US" sz="1200" dirty="0" smtClean="0">
                  <a:solidFill>
                    <a:schemeClr val="tx1"/>
                  </a:solidFill>
                </a:rPr>
                <a:t>erver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047601" y="1257300"/>
              <a:ext cx="1066800" cy="14478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sz="1200" dirty="0" err="1" smtClean="0">
                  <a:solidFill>
                    <a:schemeClr val="tx1"/>
                  </a:solidFill>
                </a:rPr>
                <a:t>Accumulo</a:t>
              </a:r>
              <a:r>
                <a:rPr lang="en-US" sz="1200" dirty="0" smtClean="0">
                  <a:solidFill>
                    <a:schemeClr val="tx1"/>
                  </a:solidFill>
                </a:rPr>
                <a:t> </a:t>
              </a:r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dirty="0" smtClean="0">
                  <a:solidFill>
                    <a:schemeClr val="tx1"/>
                  </a:solidFill>
                </a:rPr>
                <a:t>lients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266801" y="17907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343001" y="18669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419201" y="19431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495401" y="20193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Tablet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571601" y="2095500"/>
              <a:ext cx="762000" cy="5334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t</a:t>
              </a:r>
              <a:r>
                <a:rPr lang="en-US" sz="1200" dirty="0" smtClean="0">
                  <a:solidFill>
                    <a:schemeClr val="tx1"/>
                  </a:solidFill>
                </a:rPr>
                <a:t>ablet</a:t>
              </a:r>
            </a:p>
          </p:txBody>
        </p:sp>
        <p:cxnSp>
          <p:nvCxnSpPr>
            <p:cNvPr id="40" name="Straight Arrow Connector 39"/>
            <p:cNvCxnSpPr>
              <a:stCxn id="47" idx="3"/>
              <a:endCxn id="39" idx="1"/>
            </p:cNvCxnSpPr>
            <p:nvPr/>
          </p:nvCxnSpPr>
          <p:spPr>
            <a:xfrm>
              <a:off x="2065441" y="2362188"/>
              <a:ext cx="506160" cy="12"/>
            </a:xfrm>
            <a:prstGeom prst="straightConnector1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/>
            <p:cNvSpPr/>
            <p:nvPr/>
          </p:nvSpPr>
          <p:spPr>
            <a:xfrm>
              <a:off x="1427915" y="2167236"/>
              <a:ext cx="762686" cy="563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/>
                <a:t>Base Graph</a:t>
              </a:r>
            </a:p>
          </p:txBody>
        </p:sp>
        <p:pic>
          <p:nvPicPr>
            <p:cNvPr id="43" name="Picture 42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0001" y="17907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4" name="Picture 43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6201" y="18669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5" name="Picture 44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2401" y="19431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6" name="Picture 45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8601" y="20193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pic>
          <p:nvPicPr>
            <p:cNvPr id="47" name="Picture 46" descr="A_10percen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4801" y="2095500"/>
              <a:ext cx="560640" cy="53337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pic>
        <p:sp>
          <p:nvSpPr>
            <p:cNvPr id="48" name="Rectangle 47"/>
            <p:cNvSpPr/>
            <p:nvPr/>
          </p:nvSpPr>
          <p:spPr>
            <a:xfrm>
              <a:off x="1412248" y="2088905"/>
              <a:ext cx="762686" cy="5638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/>
                <a:t>s</a:t>
              </a:r>
              <a:r>
                <a:rPr lang="en-US" sz="1200" dirty="0" smtClean="0"/>
                <a:t>ub </a:t>
              </a:r>
              <a:r>
                <a:rPr lang="en-US" sz="1200" dirty="0"/>
                <a:t>g</a:t>
              </a:r>
              <a:r>
                <a:rPr lang="en-US" sz="1200" dirty="0" smtClean="0"/>
                <a:t>raph</a:t>
              </a:r>
              <a:endParaRPr lang="en-US" sz="1200" dirty="0"/>
            </a:p>
          </p:txBody>
        </p:sp>
      </p:grpSp>
      <p:cxnSp>
        <p:nvCxnSpPr>
          <p:cNvPr id="49" name="Straight Arrow Connector 48"/>
          <p:cNvCxnSpPr/>
          <p:nvPr/>
        </p:nvCxnSpPr>
        <p:spPr bwMode="auto">
          <a:xfrm flipV="1">
            <a:off x="7048223" y="4925826"/>
            <a:ext cx="1300489" cy="8209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Elbow Connector 21"/>
          <p:cNvCxnSpPr>
            <a:stCxn id="5" idx="1"/>
            <a:endCxn id="32" idx="1"/>
          </p:cNvCxnSpPr>
          <p:nvPr/>
        </p:nvCxnSpPr>
        <p:spPr bwMode="auto">
          <a:xfrm rot="16200000" flipH="1" flipV="1">
            <a:off x="4450712" y="1669548"/>
            <a:ext cx="4403627" cy="3468450"/>
          </a:xfrm>
          <a:prstGeom prst="bentConnector4">
            <a:avLst>
              <a:gd name="adj1" fmla="val -3805"/>
              <a:gd name="adj2" fmla="val 110816"/>
            </a:avLst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43374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 n’ Match 4:</a:t>
            </a:r>
            <a:br>
              <a:rPr lang="en-US" dirty="0"/>
            </a:br>
            <a:r>
              <a:rPr lang="en-US" dirty="0" smtClean="0"/>
              <a:t>Map/Reduce </a:t>
            </a:r>
            <a:r>
              <a:rPr lang="en-US" dirty="0"/>
              <a:t>on </a:t>
            </a:r>
            <a:r>
              <a:rPr lang="en-US" dirty="0" err="1"/>
              <a:t>Lustre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9" y="1053593"/>
            <a:ext cx="4470514" cy="4828032"/>
          </a:xfrm>
        </p:spPr>
        <p:txBody>
          <a:bodyPr/>
          <a:lstStyle/>
          <a:p>
            <a:r>
              <a:rPr lang="en-US" dirty="0" err="1" smtClean="0"/>
              <a:t>LLMapReduce</a:t>
            </a:r>
            <a:r>
              <a:rPr lang="en-US" dirty="0" smtClean="0"/>
              <a:t> wraps schedulers (SGE, SLURM, …) in familiar Map/Reduce syntax</a:t>
            </a:r>
          </a:p>
          <a:p>
            <a:r>
              <a:rPr lang="en-US" dirty="0" smtClean="0"/>
              <a:t>Supports all languages</a:t>
            </a:r>
          </a:p>
          <a:p>
            <a:r>
              <a:rPr lang="en-US" dirty="0" smtClean="0"/>
              <a:t>No changes to user program</a:t>
            </a:r>
          </a:p>
          <a:p>
            <a:r>
              <a:rPr lang="en-US" dirty="0" smtClean="0"/>
              <a:t>Scales to 1000s of cores</a:t>
            </a:r>
          </a:p>
          <a:p>
            <a:pPr lvl="1"/>
            <a:r>
              <a:rPr lang="en-US" dirty="0" smtClean="0"/>
              <a:t>In production use for 3 years</a:t>
            </a:r>
          </a:p>
          <a:p>
            <a:r>
              <a:rPr lang="en-US" dirty="0" smtClean="0"/>
              <a:t>Readily accepted by Java &amp; Python Map/Reduce users</a:t>
            </a:r>
          </a:p>
          <a:p>
            <a:r>
              <a:rPr lang="en-US" dirty="0" smtClean="0"/>
              <a:t>3 Files, 300 lines of Python, can run/install user space</a:t>
            </a:r>
            <a:endParaRPr lang="en-US" i="1" dirty="0" smtClean="0">
              <a:solidFill>
                <a:srgbClr val="0000FF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136350" y="1100939"/>
            <a:ext cx="3916188" cy="1465221"/>
            <a:chOff x="5033718" y="1088111"/>
            <a:chExt cx="3916188" cy="1465221"/>
          </a:xfrm>
        </p:grpSpPr>
        <p:sp>
          <p:nvSpPr>
            <p:cNvPr id="4" name="Rectangle 3"/>
            <p:cNvSpPr/>
            <p:nvPr/>
          </p:nvSpPr>
          <p:spPr>
            <a:xfrm>
              <a:off x="5759102" y="1248828"/>
              <a:ext cx="143396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metadata: filename, permissions, …</a:t>
              </a:r>
              <a:endParaRPr lang="en-US" sz="1200" dirty="0"/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7618331" y="1189132"/>
              <a:ext cx="1331575" cy="400207"/>
            </a:xfrm>
            <a:prstGeom prst="can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m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etadata server (MDS)</a:t>
              </a:r>
            </a:p>
          </p:txBody>
        </p:sp>
        <p:sp>
          <p:nvSpPr>
            <p:cNvPr id="6" name="Folded Corner 5"/>
            <p:cNvSpPr/>
            <p:nvPr/>
          </p:nvSpPr>
          <p:spPr bwMode="auto">
            <a:xfrm>
              <a:off x="5033718" y="1309883"/>
              <a:ext cx="523447" cy="624498"/>
            </a:xfrm>
            <a:prstGeom prst="foldedCorner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f</a:t>
              </a: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ile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83525" y="1752786"/>
              <a:ext cx="1824757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200" dirty="0" smtClean="0"/>
                <a:t>object: 01011010110 …</a:t>
              </a:r>
              <a:endParaRPr lang="en-US" sz="1200" dirty="0"/>
            </a:p>
          </p:txBody>
        </p:sp>
        <p:cxnSp>
          <p:nvCxnSpPr>
            <p:cNvPr id="8" name="Straight Arrow Connector 7"/>
            <p:cNvCxnSpPr>
              <a:stCxn id="6" idx="3"/>
              <a:endCxn id="4" idx="1"/>
            </p:cNvCxnSpPr>
            <p:nvPr/>
          </p:nvCxnSpPr>
          <p:spPr bwMode="auto">
            <a:xfrm flipV="1">
              <a:off x="5557165" y="1433494"/>
              <a:ext cx="201937" cy="18863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9" name="Straight Arrow Connector 8"/>
            <p:cNvCxnSpPr>
              <a:stCxn id="6" idx="3"/>
            </p:cNvCxnSpPr>
            <p:nvPr/>
          </p:nvCxnSpPr>
          <p:spPr bwMode="auto">
            <a:xfrm>
              <a:off x="5557165" y="1622132"/>
              <a:ext cx="165300" cy="22298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sp>
          <p:nvSpPr>
            <p:cNvPr id="10" name="Can 9"/>
            <p:cNvSpPr/>
            <p:nvPr/>
          </p:nvSpPr>
          <p:spPr bwMode="auto">
            <a:xfrm>
              <a:off x="7618331" y="1627145"/>
              <a:ext cx="1331575" cy="926187"/>
            </a:xfrm>
            <a:prstGeom prst="can">
              <a:avLst>
                <a:gd name="adj" fmla="val 9935"/>
              </a:avLst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latin typeface="Arial" pitchFamily="-110" charset="0"/>
                </a:rPr>
                <a:t>object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>
                  <a:latin typeface="Arial" pitchFamily="-110" charset="0"/>
                </a:rPr>
                <a:t>s</a:t>
              </a:r>
              <a:r>
                <a:rPr lang="en-US" sz="1200" dirty="0" smtClean="0">
                  <a:latin typeface="Arial" pitchFamily="-110" charset="0"/>
                </a:rPr>
                <a:t>torage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server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10" charset="0"/>
                </a:rPr>
                <a:t>(OSS)</a:t>
              </a:r>
            </a:p>
          </p:txBody>
        </p:sp>
        <p:cxnSp>
          <p:nvCxnSpPr>
            <p:cNvPr id="11" name="Straight Arrow Connector 10"/>
            <p:cNvCxnSpPr>
              <a:stCxn id="4" idx="3"/>
              <a:endCxn id="5" idx="2"/>
            </p:cNvCxnSpPr>
            <p:nvPr/>
          </p:nvCxnSpPr>
          <p:spPr bwMode="auto">
            <a:xfrm flipV="1">
              <a:off x="7193064" y="1389236"/>
              <a:ext cx="425267" cy="442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 bwMode="auto">
            <a:xfrm>
              <a:off x="7371966" y="1825926"/>
              <a:ext cx="244776" cy="66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6135710" y="1088111"/>
              <a:ext cx="1230559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cxnSp>
        <p:nvCxnSpPr>
          <p:cNvPr id="49" name="Straight Arrow Connector 48"/>
          <p:cNvCxnSpPr/>
          <p:nvPr/>
        </p:nvCxnSpPr>
        <p:spPr bwMode="auto">
          <a:xfrm flipV="1">
            <a:off x="6472548" y="2222401"/>
            <a:ext cx="1147961" cy="132204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9834" y="3536819"/>
            <a:ext cx="4054166" cy="159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" name="Straight Arrow Connector 50"/>
          <p:cNvCxnSpPr/>
          <p:nvPr/>
        </p:nvCxnSpPr>
        <p:spPr bwMode="auto">
          <a:xfrm flipV="1">
            <a:off x="7620509" y="2667865"/>
            <a:ext cx="713233" cy="82139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52" name="Rectangle 3"/>
          <p:cNvSpPr>
            <a:spLocks noChangeArrowheads="1"/>
          </p:cNvSpPr>
          <p:nvPr/>
        </p:nvSpPr>
        <p:spPr bwMode="auto">
          <a:xfrm>
            <a:off x="357891" y="5453878"/>
            <a:ext cx="8184695" cy="809260"/>
          </a:xfrm>
          <a:prstGeom prst="rect">
            <a:avLst/>
          </a:prstGeom>
          <a:solidFill>
            <a:srgbClr val="D2DCF2"/>
          </a:solidFill>
          <a:ln w="12700" cmpd="sng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829" tIns="45914" rIns="91829" bIns="45914" anchor="ctr">
            <a:noAutofit/>
          </a:bodyPr>
          <a:lstStyle/>
          <a:p>
            <a:pPr marL="342019" indent="-342019">
              <a:lnSpc>
                <a:spcPct val="90000"/>
              </a:lnSpc>
              <a:spcBef>
                <a:spcPct val="25000"/>
              </a:spcBef>
              <a:buSzPct val="125000"/>
              <a:buFontTx/>
              <a:buChar char="•"/>
            </a:pPr>
            <a:r>
              <a:rPr lang="en-US" b="1" dirty="0" smtClean="0"/>
              <a:t>Parallel computing in 1 line of code; no change to user program</a:t>
            </a:r>
          </a:p>
          <a:p>
            <a:pPr marL="0" lvl="1" algn="ctr">
              <a:lnSpc>
                <a:spcPct val="90000"/>
              </a:lnSpc>
              <a:spcBef>
                <a:spcPct val="25000"/>
              </a:spcBef>
              <a:buSzPct val="125000"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LLMapReduce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--input input --output output --mapper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Mapper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1647537" y="6400380"/>
            <a:ext cx="7511195" cy="282837"/>
          </a:xfrm>
          <a:prstGeom prst="rect">
            <a:avLst/>
          </a:prstGeom>
        </p:spPr>
        <p:txBody>
          <a:bodyPr wrap="square" lIns="81985" tIns="40991" rIns="81985" bIns="40991">
            <a:spAutoFit/>
          </a:bodyPr>
          <a:lstStyle/>
          <a:p>
            <a:pPr defTabSz="912370"/>
            <a:r>
              <a:rPr lang="en-US" sz="1300" dirty="0" err="1">
                <a:solidFill>
                  <a:srgbClr val="000000"/>
                </a:solidFill>
              </a:rPr>
              <a:t>Byun</a:t>
            </a:r>
            <a:r>
              <a:rPr lang="en-US" sz="1300" dirty="0">
                <a:solidFill>
                  <a:srgbClr val="000000"/>
                </a:solidFill>
              </a:rPr>
              <a:t> et al, </a:t>
            </a:r>
            <a:r>
              <a:rPr lang="en-US" sz="1300" dirty="0" smtClean="0">
                <a:solidFill>
                  <a:srgbClr val="000000"/>
                </a:solidFill>
              </a:rPr>
              <a:t>“</a:t>
            </a:r>
            <a:r>
              <a:rPr lang="en-US" sz="1300" dirty="0" smtClean="0">
                <a:solidFill>
                  <a:srgbClr val="000000"/>
                </a:solidFill>
              </a:rPr>
              <a:t>Portable </a:t>
            </a:r>
            <a:r>
              <a:rPr lang="en-US" sz="1300" dirty="0">
                <a:solidFill>
                  <a:srgbClr val="000000"/>
                </a:solidFill>
              </a:rPr>
              <a:t>Map-Reduce Utility for MIT </a:t>
            </a:r>
            <a:r>
              <a:rPr lang="en-US" sz="1300" dirty="0" err="1">
                <a:solidFill>
                  <a:srgbClr val="000000"/>
                </a:solidFill>
              </a:rPr>
              <a:t>SuperCloud</a:t>
            </a:r>
            <a:r>
              <a:rPr lang="en-US" sz="1300" dirty="0">
                <a:solidFill>
                  <a:srgbClr val="000000"/>
                </a:solidFill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</a:rPr>
              <a:t>Enviornment</a:t>
            </a:r>
            <a:r>
              <a:rPr lang="en-US" sz="1300" dirty="0" smtClean="0">
                <a:solidFill>
                  <a:srgbClr val="000000"/>
                </a:solidFill>
                <a:latin typeface="Arial"/>
              </a:rPr>
              <a:t>,” </a:t>
            </a:r>
            <a:r>
              <a:rPr lang="en-US" sz="1300" i="1" dirty="0" smtClean="0">
                <a:solidFill>
                  <a:srgbClr val="000000"/>
                </a:solidFill>
                <a:latin typeface="Arial"/>
              </a:rPr>
              <a:t>IEEE HPEC </a:t>
            </a:r>
            <a:r>
              <a:rPr lang="en-US" sz="1300" dirty="0" smtClean="0">
                <a:solidFill>
                  <a:srgbClr val="000000"/>
                </a:solidFill>
                <a:latin typeface="Arial"/>
              </a:rPr>
              <a:t>2015</a:t>
            </a:r>
            <a:r>
              <a:rPr lang="en-US" sz="1300" dirty="0" smtClean="0">
                <a:solidFill>
                  <a:srgbClr val="000000"/>
                </a:solidFill>
                <a:latin typeface="Arial"/>
              </a:rPr>
              <a:t>. </a:t>
            </a:r>
            <a:endParaRPr lang="en-US" sz="13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5313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634728"/>
            <a:ext cx="8193024" cy="4172480"/>
          </a:xfrm>
        </p:spPr>
        <p:txBody>
          <a:bodyPr/>
          <a:lstStyle/>
          <a:p>
            <a:r>
              <a:rPr lang="en-US" dirty="0" smtClean="0"/>
              <a:t>Storage systems are a critical part of Big Data systems</a:t>
            </a:r>
          </a:p>
          <a:p>
            <a:endParaRPr lang="en-US" dirty="0"/>
          </a:p>
          <a:p>
            <a:r>
              <a:rPr lang="en-US" dirty="0" err="1" smtClean="0"/>
              <a:t>Lustre</a:t>
            </a:r>
            <a:r>
              <a:rPr lang="en-US" dirty="0" smtClean="0"/>
              <a:t>, </a:t>
            </a:r>
            <a:r>
              <a:rPr lang="en-US" dirty="0" err="1" smtClean="0"/>
              <a:t>Hadoop</a:t>
            </a:r>
            <a:r>
              <a:rPr lang="en-US" dirty="0" smtClean="0"/>
              <a:t>, and </a:t>
            </a:r>
            <a:r>
              <a:rPr lang="en-US" dirty="0" err="1" smtClean="0"/>
              <a:t>Accumulo</a:t>
            </a:r>
            <a:r>
              <a:rPr lang="en-US" dirty="0" smtClean="0"/>
              <a:t> are three important storage technologies</a:t>
            </a:r>
          </a:p>
          <a:p>
            <a:endParaRPr lang="en-US" dirty="0"/>
          </a:p>
          <a:p>
            <a:r>
              <a:rPr lang="en-US" dirty="0"/>
              <a:t>Full-scale head-to-head comparison of Big Data Storage systems is expensive and time-</a:t>
            </a:r>
            <a:r>
              <a:rPr lang="en-US" dirty="0" smtClean="0"/>
              <a:t>consuming</a:t>
            </a:r>
          </a:p>
          <a:p>
            <a:endParaRPr lang="en-US" dirty="0"/>
          </a:p>
          <a:p>
            <a:r>
              <a:rPr lang="en-US" dirty="0"/>
              <a:t>Much can be learned from simple systems </a:t>
            </a:r>
            <a:r>
              <a:rPr lang="en-US" dirty="0" smtClean="0"/>
              <a:t>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022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7924800" cy="813816"/>
          </a:xfrm>
        </p:spPr>
        <p:txBody>
          <a:bodyPr/>
          <a:lstStyle/>
          <a:p>
            <a:r>
              <a:rPr lang="en-US" dirty="0" smtClean="0"/>
              <a:t>Common Big Data Challenge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15" name="Rectangle 4"/>
          <p:cNvSpPr>
            <a:spLocks noChangeArrowheads="1"/>
          </p:cNvSpPr>
          <p:nvPr/>
        </p:nvSpPr>
        <p:spPr bwMode="auto">
          <a:xfrm>
            <a:off x="545471" y="2444071"/>
            <a:ext cx="8154664" cy="2277636"/>
          </a:xfrm>
          <a:prstGeom prst="rect">
            <a:avLst/>
          </a:prstGeom>
          <a:solidFill>
            <a:srgbClr val="FFFFFF"/>
          </a:solidFill>
          <a:ln w="12700" cmpd="sng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none" lIns="91089" tIns="45547" rIns="91089" bIns="45547" anchor="ctr"/>
          <a:lstStyle/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16" name="Freeform 47"/>
          <p:cNvSpPr>
            <a:spLocks/>
          </p:cNvSpPr>
          <p:nvPr/>
        </p:nvSpPr>
        <p:spPr bwMode="auto">
          <a:xfrm>
            <a:off x="555571" y="2444069"/>
            <a:ext cx="7290022" cy="2063910"/>
          </a:xfrm>
          <a:custGeom>
            <a:avLst/>
            <a:gdLst>
              <a:gd name="connsiteX0" fmla="*/ 0 w 10000"/>
              <a:gd name="connsiteY0" fmla="*/ 10000 h 10000"/>
              <a:gd name="connsiteX1" fmla="*/ 6650 w 10000"/>
              <a:gd name="connsiteY1" fmla="*/ 6272 h 10000"/>
              <a:gd name="connsiteX2" fmla="*/ 10000 w 10000"/>
              <a:gd name="connsiteY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1109" y="9553"/>
                  <a:pt x="4983" y="7937"/>
                  <a:pt x="6650" y="6272"/>
                </a:cubicBezTo>
                <a:cubicBezTo>
                  <a:pt x="8316" y="4608"/>
                  <a:pt x="9303" y="1525"/>
                  <a:pt x="10000" y="0"/>
                </a:cubicBezTo>
              </a:path>
            </a:pathLst>
          </a:custGeom>
          <a:noFill/>
          <a:ln w="76320">
            <a:solidFill>
              <a:srgbClr val="008000"/>
            </a:solidFill>
            <a:round/>
            <a:headEnd/>
            <a:tailEnd type="triangle" w="med" len="med"/>
          </a:ln>
          <a:effectLst>
            <a:outerShdw dist="17819" dir="2700000" algn="ctr" rotWithShape="0">
              <a:srgbClr val="FFFFFF"/>
            </a:outerShdw>
          </a:effectLst>
        </p:spPr>
        <p:txBody>
          <a:bodyPr wrap="none" lIns="91089" tIns="45547" rIns="91089" bIns="45547" anchor="ctr"/>
          <a:lstStyle/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20" name="Freeform 47"/>
          <p:cNvSpPr>
            <a:spLocks/>
          </p:cNvSpPr>
          <p:nvPr/>
        </p:nvSpPr>
        <p:spPr bwMode="auto">
          <a:xfrm>
            <a:off x="555575" y="4491046"/>
            <a:ext cx="7290022" cy="152144"/>
          </a:xfrm>
          <a:custGeom>
            <a:avLst/>
            <a:gdLst>
              <a:gd name="connsiteX0" fmla="*/ 0 w 10000"/>
              <a:gd name="connsiteY0" fmla="*/ 10000 h 10000"/>
              <a:gd name="connsiteX1" fmla="*/ 6650 w 10000"/>
              <a:gd name="connsiteY1" fmla="*/ 6272 h 10000"/>
              <a:gd name="connsiteX2" fmla="*/ 10000 w 10000"/>
              <a:gd name="connsiteY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1109" y="9553"/>
                  <a:pt x="4983" y="7937"/>
                  <a:pt x="6650" y="6272"/>
                </a:cubicBezTo>
                <a:cubicBezTo>
                  <a:pt x="8316" y="4608"/>
                  <a:pt x="9303" y="1525"/>
                  <a:pt x="10000" y="0"/>
                </a:cubicBezTo>
              </a:path>
            </a:pathLst>
          </a:custGeom>
          <a:noFill/>
          <a:ln w="28575" cmpd="sng">
            <a:solidFill>
              <a:srgbClr val="800040"/>
            </a:solidFill>
            <a:round/>
            <a:headEnd/>
            <a:tailEnd type="triangle" w="med" len="med"/>
          </a:ln>
          <a:effectLst>
            <a:outerShdw dist="17819" dir="2700000" algn="ctr" rotWithShape="0">
              <a:srgbClr val="FFFFFF"/>
            </a:outerShdw>
          </a:effectLst>
        </p:spPr>
        <p:txBody>
          <a:bodyPr wrap="none" lIns="91089" tIns="45547" rIns="91089" bIns="45547" anchor="ctr"/>
          <a:lstStyle/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21" name="TextBox 39"/>
          <p:cNvSpPr txBox="1">
            <a:spLocks noChangeArrowheads="1"/>
          </p:cNvSpPr>
          <p:nvPr/>
        </p:nvSpPr>
        <p:spPr bwMode="auto">
          <a:xfrm>
            <a:off x="5960506" y="2935619"/>
            <a:ext cx="1257418" cy="338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089" tIns="45547" rIns="91089" bIns="45547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sp>
        <p:nvSpPr>
          <p:cNvPr id="122" name="TextBox 39"/>
          <p:cNvSpPr txBox="1">
            <a:spLocks noChangeArrowheads="1"/>
          </p:cNvSpPr>
          <p:nvPr/>
        </p:nvSpPr>
        <p:spPr bwMode="auto">
          <a:xfrm>
            <a:off x="5894610" y="4245917"/>
            <a:ext cx="1678010" cy="338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9" tIns="45547" rIns="91089" bIns="45547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cxnSp>
        <p:nvCxnSpPr>
          <p:cNvPr id="123" name="Straight Arrow Connector 122"/>
          <p:cNvCxnSpPr/>
          <p:nvPr/>
        </p:nvCxnSpPr>
        <p:spPr bwMode="auto">
          <a:xfrm>
            <a:off x="7559674" y="2819839"/>
            <a:ext cx="0" cy="158200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25" name="Rectangle 124"/>
          <p:cNvSpPr/>
          <p:nvPr/>
        </p:nvSpPr>
        <p:spPr>
          <a:xfrm>
            <a:off x="7571302" y="3392308"/>
            <a:ext cx="632886" cy="368982"/>
          </a:xfrm>
          <a:prstGeom prst="rect">
            <a:avLst/>
          </a:prstGeom>
        </p:spPr>
        <p:txBody>
          <a:bodyPr wrap="none" lIns="91089" tIns="45547" rIns="91089" bIns="45547">
            <a:spAutoFit/>
          </a:bodyPr>
          <a:lstStyle/>
          <a:p>
            <a:pPr algn="ctr"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Gap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360693" y="4674008"/>
            <a:ext cx="583355" cy="307427"/>
          </a:xfrm>
          <a:prstGeom prst="rect">
            <a:avLst/>
          </a:prstGeom>
        </p:spPr>
        <p:txBody>
          <a:bodyPr wrap="none" lIns="91089" tIns="45547" rIns="91089" bIns="45547">
            <a:spAutoFit/>
          </a:bodyPr>
          <a:lstStyle/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solidFill>
                  <a:srgbClr val="003767"/>
                </a:solidFill>
                <a:latin typeface="Arial"/>
                <a:cs typeface="MS Gothic" charset="0"/>
              </a:rPr>
              <a:t>2000</a:t>
            </a:r>
            <a:endParaRPr lang="en-US" sz="1400" dirty="0">
              <a:solidFill>
                <a:srgbClr val="003767"/>
              </a:solidFill>
              <a:latin typeface="Arial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2735798" y="4674008"/>
            <a:ext cx="583355" cy="307427"/>
          </a:xfrm>
          <a:prstGeom prst="rect">
            <a:avLst/>
          </a:prstGeom>
        </p:spPr>
        <p:txBody>
          <a:bodyPr wrap="none" lIns="91089" tIns="45547" rIns="91089" bIns="45547">
            <a:spAutoFit/>
          </a:bodyPr>
          <a:lstStyle/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solidFill>
                  <a:srgbClr val="003767"/>
                </a:solidFill>
                <a:latin typeface="Arial"/>
                <a:cs typeface="MS Gothic" charset="0"/>
              </a:rPr>
              <a:t>2005</a:t>
            </a:r>
            <a:endParaRPr lang="en-US" sz="1400" dirty="0">
              <a:solidFill>
                <a:srgbClr val="003767"/>
              </a:solidFill>
              <a:latin typeface="Arial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5026196" y="4674008"/>
            <a:ext cx="583355" cy="307427"/>
          </a:xfrm>
          <a:prstGeom prst="rect">
            <a:avLst/>
          </a:prstGeom>
        </p:spPr>
        <p:txBody>
          <a:bodyPr wrap="none" lIns="91089" tIns="45547" rIns="91089" bIns="45547">
            <a:spAutoFit/>
          </a:bodyPr>
          <a:lstStyle/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solidFill>
                  <a:srgbClr val="003767"/>
                </a:solidFill>
                <a:latin typeface="Arial"/>
                <a:cs typeface="MS Gothic" charset="0"/>
              </a:rPr>
              <a:t>2010</a:t>
            </a:r>
            <a:endParaRPr lang="en-US" sz="1400" dirty="0">
              <a:solidFill>
                <a:srgbClr val="003767"/>
              </a:solidFill>
              <a:latin typeface="Arial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7401290" y="4681778"/>
            <a:ext cx="1471131" cy="307427"/>
          </a:xfrm>
          <a:prstGeom prst="rect">
            <a:avLst/>
          </a:prstGeom>
        </p:spPr>
        <p:txBody>
          <a:bodyPr wrap="none" lIns="91089" tIns="45547" rIns="91089" bIns="45547">
            <a:spAutoFit/>
          </a:bodyPr>
          <a:lstStyle/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solidFill>
                  <a:srgbClr val="003767"/>
                </a:solidFill>
                <a:latin typeface="Arial"/>
                <a:cs typeface="MS Gothic" charset="0"/>
              </a:rPr>
              <a:t>2015 &amp; Beyond</a:t>
            </a:r>
            <a:endParaRPr lang="en-US" sz="1400" dirty="0">
              <a:solidFill>
                <a:srgbClr val="003767"/>
              </a:solidFill>
              <a:latin typeface="Arial"/>
            </a:endParaRPr>
          </a:p>
        </p:txBody>
      </p:sp>
      <p:sp>
        <p:nvSpPr>
          <p:cNvPr id="131" name="TextBox 39"/>
          <p:cNvSpPr txBox="1">
            <a:spLocks noChangeArrowheads="1"/>
          </p:cNvSpPr>
          <p:nvPr/>
        </p:nvSpPr>
        <p:spPr bwMode="auto">
          <a:xfrm>
            <a:off x="566314" y="2472460"/>
            <a:ext cx="2481686" cy="116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089" tIns="45547" rIns="91089" bIns="45547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8000"/>
                </a:solidFill>
                <a:latin typeface="Arial"/>
                <a:cs typeface="Arial"/>
              </a:rPr>
              <a:t>Rapidly increasing</a:t>
            </a:r>
          </a:p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8000"/>
                </a:solidFill>
                <a:latin typeface="Arial"/>
                <a:cs typeface="Arial"/>
              </a:rPr>
              <a:t>- Data volume</a:t>
            </a:r>
          </a:p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8000"/>
                </a:solidFill>
                <a:latin typeface="Arial"/>
                <a:cs typeface="Arial"/>
              </a:rPr>
              <a:t>- Data velocity</a:t>
            </a:r>
          </a:p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008000"/>
                </a:solidFill>
                <a:latin typeface="Arial"/>
                <a:cs typeface="Arial"/>
              </a:rPr>
              <a:t>- Data variety</a:t>
            </a:r>
          </a:p>
          <a:p>
            <a:pPr defTabSz="45544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008000"/>
                </a:solidFill>
                <a:latin typeface="Arial"/>
                <a:cs typeface="Arial"/>
              </a:rPr>
              <a:t>- Data veracity (security)</a:t>
            </a:r>
            <a:endParaRPr lang="en-US" sz="14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75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Common Big Data Architecture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9804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Common Big Data Architecture</a:t>
            </a:r>
            <a:br>
              <a:rPr lang="en-US" dirty="0" smtClean="0"/>
            </a:br>
            <a:r>
              <a:rPr lang="en-US" sz="2400" dirty="0"/>
              <a:t>- Data Volume: </a:t>
            </a:r>
            <a:r>
              <a:rPr lang="en-US" sz="2400" dirty="0" smtClean="0"/>
              <a:t>Various Clouds -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cxnSp>
        <p:nvCxnSpPr>
          <p:cNvPr id="93" name="Straight Connector 92"/>
          <p:cNvCxnSpPr/>
          <p:nvPr/>
        </p:nvCxnSpPr>
        <p:spPr bwMode="auto">
          <a:xfrm>
            <a:off x="4302484" y="1822605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 bwMode="auto">
          <a:xfrm>
            <a:off x="7207458" y="1867728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3623733" y="852738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671733" y="852738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pic>
        <p:nvPicPr>
          <p:cNvPr id="107" name="Picture 10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250" y="1120123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131" y="1121447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9" name="Rectangular Callout 108"/>
          <p:cNvSpPr/>
          <p:nvPr/>
        </p:nvSpPr>
        <p:spPr bwMode="auto">
          <a:xfrm>
            <a:off x="1981270" y="990600"/>
            <a:ext cx="4995333" cy="2994292"/>
          </a:xfrm>
          <a:prstGeom prst="wedgeRectCallout">
            <a:avLst>
              <a:gd name="adj1" fmla="val -21082"/>
              <a:gd name="adj2" fmla="val 75392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10" name="Group 109"/>
          <p:cNvGrpSpPr/>
          <p:nvPr/>
        </p:nvGrpSpPr>
        <p:grpSpPr>
          <a:xfrm>
            <a:off x="2122232" y="1295400"/>
            <a:ext cx="4646173" cy="2743200"/>
            <a:chOff x="764889" y="1092661"/>
            <a:chExt cx="4646173" cy="2743200"/>
          </a:xfrm>
        </p:grpSpPr>
        <p:pic>
          <p:nvPicPr>
            <p:cNvPr id="111" name="Picture 110" descr="vmware.png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9943" y="1449364"/>
              <a:ext cx="747375" cy="784088"/>
            </a:xfrm>
            <a:prstGeom prst="rect">
              <a:avLst/>
            </a:prstGeom>
          </p:spPr>
        </p:pic>
        <p:pic>
          <p:nvPicPr>
            <p:cNvPr id="112" name="Picture 111" descr="hadoop1.jpeg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5543" y="2613426"/>
              <a:ext cx="1116173" cy="862497"/>
            </a:xfrm>
            <a:prstGeom prst="rect">
              <a:avLst/>
            </a:prstGeom>
          </p:spPr>
        </p:pic>
        <p:pic>
          <p:nvPicPr>
            <p:cNvPr id="113" name="Picture 112" descr="postgresql.jpeg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83015" y="2559320"/>
              <a:ext cx="913233" cy="970709"/>
            </a:xfrm>
            <a:prstGeom prst="rect">
              <a:avLst/>
            </a:prstGeom>
          </p:spPr>
        </p:pic>
        <p:pic>
          <p:nvPicPr>
            <p:cNvPr id="114" name="Picture 113" descr="mpicrop.png"/>
            <p:cNvPicPr>
              <a:picLocks noChangeAspect="1"/>
            </p:cNvPicPr>
            <p:nvPr/>
          </p:nvPicPr>
          <p:blipFill>
            <a:blip r:embed="rId24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7331" y="1370955"/>
              <a:ext cx="895534" cy="940906"/>
            </a:xfrm>
            <a:prstGeom prst="rect">
              <a:avLst/>
            </a:prstGeom>
          </p:spPr>
        </p:pic>
        <p:sp>
          <p:nvSpPr>
            <p:cNvPr id="116" name="Rectangle 115"/>
            <p:cNvSpPr/>
            <p:nvPr/>
          </p:nvSpPr>
          <p:spPr>
            <a:xfrm>
              <a:off x="764889" y="1124563"/>
              <a:ext cx="1858851" cy="349098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>
                  <a:solidFill>
                    <a:sysClr val="windowText" lastClr="000000"/>
                  </a:solidFill>
                  <a:latin typeface="Arial"/>
                </a:rPr>
                <a:t>Enterprise Cloud</a:t>
              </a: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764889" y="3486763"/>
              <a:ext cx="1676209" cy="349098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>
                  <a:solidFill>
                    <a:sysClr val="windowText" lastClr="000000"/>
                  </a:solidFill>
                  <a:latin typeface="Arial"/>
                </a:rPr>
                <a:t>Big Data Cloud</a:t>
              </a: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3654703" y="3486763"/>
              <a:ext cx="1756359" cy="349098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>
                  <a:solidFill>
                    <a:sysClr val="windowText" lastClr="000000"/>
                  </a:solidFill>
                  <a:latin typeface="Arial"/>
                </a:rPr>
                <a:t>Database Cloud</a:t>
              </a:r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3663256" y="1092661"/>
              <a:ext cx="1733015" cy="349098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>
                  <a:solidFill>
                    <a:sysClr val="windowText" lastClr="000000"/>
                  </a:solidFill>
                  <a:latin typeface="Arial"/>
                </a:rPr>
                <a:t>Compute Cloud</a:t>
              </a: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353230" y="1893823"/>
              <a:ext cx="1513767" cy="933874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algn="ctr"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 smtClean="0">
                  <a:solidFill>
                    <a:sysClr val="windowText" lastClr="000000"/>
                  </a:solidFill>
                  <a:latin typeface="Arial"/>
                </a:rPr>
                <a:t>MIT</a:t>
              </a:r>
            </a:p>
            <a:p>
              <a:pPr algn="ctr"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 err="1" smtClean="0">
                  <a:solidFill>
                    <a:sysClr val="windowText" lastClr="000000"/>
                  </a:solidFill>
                  <a:latin typeface="Arial"/>
                </a:rPr>
                <a:t>SuperCloud</a:t>
              </a:r>
              <a:endParaRPr lang="en-US" b="1" kern="0" dirty="0" smtClean="0">
                <a:solidFill>
                  <a:sysClr val="windowText" lastClr="000000"/>
                </a:solidFill>
                <a:latin typeface="Arial"/>
              </a:endParaRPr>
            </a:p>
            <a:p>
              <a:pPr algn="ctr"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 err="1" smtClean="0">
                  <a:solidFill>
                    <a:sysClr val="windowText" lastClr="000000"/>
                  </a:solidFill>
                  <a:latin typeface="Arial"/>
                </a:rPr>
                <a:t>Testbed</a:t>
              </a:r>
              <a:endParaRPr lang="en-US" b="1" kern="0" dirty="0">
                <a:solidFill>
                  <a:sysClr val="windowText" lastClr="000000"/>
                </a:solidFill>
                <a:latin typeface="Arial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955761" y="6400380"/>
            <a:ext cx="5232627" cy="482892"/>
          </a:xfrm>
          <a:prstGeom prst="rect">
            <a:avLst/>
          </a:prstGeom>
        </p:spPr>
        <p:txBody>
          <a:bodyPr wrap="square" lIns="81985" tIns="40991" rIns="81985" bIns="40991">
            <a:spAutoFit/>
          </a:bodyPr>
          <a:lstStyle/>
          <a:p>
            <a:pPr defTabSz="9123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00" i="1" dirty="0" err="1">
                <a:solidFill>
                  <a:srgbClr val="000000"/>
                </a:solidFill>
                <a:latin typeface="Arial"/>
              </a:rPr>
              <a:t>LLSuperCloud</a:t>
            </a:r>
            <a:r>
              <a:rPr lang="en-US" sz="1300" i="1" dirty="0">
                <a:solidFill>
                  <a:srgbClr val="000000"/>
                </a:solidFill>
                <a:latin typeface="Arial"/>
              </a:rPr>
              <a:t>: Sharing HPC Systems for Diverse Rapid Prototyping</a:t>
            </a:r>
            <a:r>
              <a:rPr lang="en-US" sz="1300" dirty="0">
                <a:solidFill>
                  <a:srgbClr val="000000"/>
                </a:solidFill>
                <a:latin typeface="Arial"/>
              </a:rPr>
              <a:t>, Reuther et al, IEEE HPEC 2013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09800" y="2133605"/>
            <a:ext cx="7618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kern="0" dirty="0" smtClean="0">
                <a:solidFill>
                  <a:sysClr val="windowText" lastClr="000000"/>
                </a:solidFill>
                <a:latin typeface="Arial"/>
              </a:rPr>
              <a:t>VMware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2248074" y="2743205"/>
            <a:ext cx="7237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kern="0" dirty="0" err="1" smtClean="0">
                <a:solidFill>
                  <a:sysClr val="windowText" lastClr="000000"/>
                </a:solidFill>
                <a:latin typeface="Arial"/>
              </a:rPr>
              <a:t>Hadoop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6289232" y="2771003"/>
            <a:ext cx="4925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kern="0" dirty="0" smtClean="0">
                <a:solidFill>
                  <a:sysClr val="windowText" lastClr="000000"/>
                </a:solidFill>
                <a:latin typeface="Arial"/>
              </a:rPr>
              <a:t>SQL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6248402" y="2133605"/>
            <a:ext cx="4582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kern="0" dirty="0" smtClean="0">
                <a:solidFill>
                  <a:sysClr val="windowText" lastClr="000000"/>
                </a:solidFill>
                <a:latin typeface="Arial"/>
              </a:rPr>
              <a:t>MPI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9" name="Rectangle 2"/>
          <p:cNvSpPr txBox="1">
            <a:spLocks noChangeArrowheads="1"/>
          </p:cNvSpPr>
          <p:nvPr/>
        </p:nvSpPr>
        <p:spPr bwMode="auto">
          <a:xfrm>
            <a:off x="1930216" y="890750"/>
            <a:ext cx="51182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2" tIns="45854" rIns="91712" bIns="45854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defTabSz="455444">
              <a:lnSpc>
                <a:spcPct val="100000"/>
              </a:lnSpc>
            </a:pPr>
            <a:r>
              <a:rPr lang="en-US" sz="2000" dirty="0" smtClean="0">
                <a:solidFill>
                  <a:srgbClr val="003767"/>
                </a:solidFill>
                <a:latin typeface="Arial" charset="0"/>
                <a:ea typeface="ＭＳ Ｐゴシック" charset="0"/>
                <a:cs typeface="ＭＳ Ｐゴシック" charset="0"/>
              </a:rPr>
              <a:t>Four Major Ecosystems</a:t>
            </a:r>
            <a:endParaRPr lang="en-US" sz="2000" dirty="0">
              <a:solidFill>
                <a:srgbClr val="0037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968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04" name="Rectangular Callout 103"/>
          <p:cNvSpPr/>
          <p:nvPr/>
        </p:nvSpPr>
        <p:spPr bwMode="auto">
          <a:xfrm>
            <a:off x="191345" y="3506182"/>
            <a:ext cx="4641207" cy="3320977"/>
          </a:xfrm>
          <a:prstGeom prst="wedgeRectCallout">
            <a:avLst>
              <a:gd name="adj1" fmla="val 38284"/>
              <a:gd name="adj2" fmla="val -67289"/>
            </a:avLst>
          </a:prstGeom>
          <a:solidFill>
            <a:srgbClr val="FFFFFF"/>
          </a:solidFill>
          <a:ln w="28575" cap="flat" cmpd="sng" algn="ctr">
            <a:solidFill>
              <a:srgbClr val="00376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Title 2"/>
          <p:cNvSpPr txBox="1">
            <a:spLocks/>
          </p:cNvSpPr>
          <p:nvPr/>
        </p:nvSpPr>
        <p:spPr bwMode="auto">
          <a:xfrm>
            <a:off x="-215598" y="3403996"/>
            <a:ext cx="5438395" cy="81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2" tIns="45854" rIns="91712" bIns="4585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defTabSz="455444">
              <a:lnSpc>
                <a:spcPct val="100000"/>
              </a:lnSpc>
            </a:pPr>
            <a:r>
              <a:rPr lang="en-US" sz="2000" dirty="0" smtClean="0">
                <a:solidFill>
                  <a:srgbClr val="003767"/>
                </a:solidFill>
                <a:latin typeface="Arial"/>
              </a:rPr>
              <a:t>World Record </a:t>
            </a:r>
            <a:r>
              <a:rPr lang="en-US" sz="2000" dirty="0">
                <a:solidFill>
                  <a:srgbClr val="003767"/>
                </a:solidFill>
                <a:latin typeface="Arial"/>
              </a:rPr>
              <a:t/>
            </a:r>
            <a:br>
              <a:rPr lang="en-US" sz="2000" dirty="0">
                <a:solidFill>
                  <a:srgbClr val="003767"/>
                </a:solidFill>
                <a:latin typeface="Arial"/>
              </a:rPr>
            </a:br>
            <a:r>
              <a:rPr lang="en-US" sz="2000" dirty="0" smtClean="0">
                <a:solidFill>
                  <a:srgbClr val="003767"/>
                </a:solidFill>
                <a:latin typeface="Arial"/>
              </a:rPr>
              <a:t>holder in database performance</a:t>
            </a:r>
            <a:endParaRPr lang="en-US" sz="2000" dirty="0">
              <a:solidFill>
                <a:srgbClr val="003767"/>
              </a:solidFill>
              <a:latin typeface="Arial"/>
            </a:endParaRPr>
          </a:p>
        </p:txBody>
      </p:sp>
      <p:sp>
        <p:nvSpPr>
          <p:cNvPr id="123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Common Big Data Architecture</a:t>
            </a:r>
            <a:br>
              <a:rPr lang="en-US" dirty="0" smtClean="0"/>
            </a:br>
            <a:r>
              <a:rPr lang="en-US" sz="2400" dirty="0"/>
              <a:t>- Data Velocity: </a:t>
            </a:r>
            <a:r>
              <a:rPr lang="en-US" sz="2400" dirty="0" err="1"/>
              <a:t>Accumulo</a:t>
            </a:r>
            <a:r>
              <a:rPr lang="en-US" sz="2400" dirty="0"/>
              <a:t> Database -</a:t>
            </a:r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4705" y="4087199"/>
            <a:ext cx="4419908" cy="2749168"/>
          </a:xfrm>
          <a:prstGeom prst="rect">
            <a:avLst/>
          </a:prstGeom>
        </p:spPr>
      </p:pic>
      <p:sp>
        <p:nvSpPr>
          <p:cNvPr id="106" name="Rectangle 105"/>
          <p:cNvSpPr/>
          <p:nvPr/>
        </p:nvSpPr>
        <p:spPr>
          <a:xfrm>
            <a:off x="4953001" y="6375108"/>
            <a:ext cx="4114800" cy="452104"/>
          </a:xfrm>
          <a:prstGeom prst="rect">
            <a:avLst/>
          </a:prstGeom>
          <a:solidFill>
            <a:srgbClr val="FFFFFF"/>
          </a:solidFill>
        </p:spPr>
        <p:txBody>
          <a:bodyPr wrap="square" lIns="81976" tIns="40986" rIns="81976" bIns="40986">
            <a:spAutoFit/>
          </a:bodyPr>
          <a:lstStyle/>
          <a:p>
            <a:pPr defTabSz="91226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latin typeface="Arial" charset="0"/>
                <a:ea typeface="ＭＳ Ｐゴシック" charset="0"/>
                <a:cs typeface="ＭＳ Ｐゴシック" charset="0"/>
              </a:rPr>
              <a:t>Achieving 100,000,000 database inserts per second using </a:t>
            </a:r>
            <a:r>
              <a:rPr lang="en-US" sz="1200" i="1" dirty="0" err="1">
                <a:latin typeface="Arial" charset="0"/>
                <a:ea typeface="ＭＳ Ｐゴシック" charset="0"/>
                <a:cs typeface="ＭＳ Ｐゴシック" charset="0"/>
              </a:rPr>
              <a:t>Accumulo</a:t>
            </a:r>
            <a:r>
              <a:rPr lang="en-US" sz="1200" i="1" dirty="0">
                <a:latin typeface="Arial" charset="0"/>
                <a:ea typeface="ＭＳ Ｐゴシック" charset="0"/>
                <a:cs typeface="ＭＳ Ｐゴシック" charset="0"/>
              </a:rPr>
              <a:t> and D4M</a:t>
            </a:r>
            <a:r>
              <a:rPr lang="en-US" sz="1200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Arial"/>
              </a:rPr>
              <a:t>IEEE HPEC 2014</a:t>
            </a:r>
          </a:p>
        </p:txBody>
      </p:sp>
    </p:spTree>
    <p:extLst>
      <p:ext uri="{BB962C8B-B14F-4D97-AF65-F5344CB8AC3E}">
        <p14:creationId xmlns:p14="http://schemas.microsoft.com/office/powerpoint/2010/main" val="2777877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Common Big Data Architecture</a:t>
            </a:r>
            <a:br>
              <a:rPr lang="en-US" dirty="0" smtClean="0"/>
            </a:br>
            <a:r>
              <a:rPr lang="en-US" sz="2400" dirty="0"/>
              <a:t>- Data </a:t>
            </a:r>
            <a:r>
              <a:rPr lang="en-US" sz="2400" dirty="0" smtClean="0"/>
              <a:t>Velocity: </a:t>
            </a:r>
            <a:r>
              <a:rPr lang="en-US" sz="2400" dirty="0" err="1" smtClean="0"/>
              <a:t>SciDB</a:t>
            </a:r>
            <a:r>
              <a:rPr lang="en-US" sz="2400" dirty="0" smtClean="0"/>
              <a:t> for Dense Data -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cxnSp>
        <p:nvCxnSpPr>
          <p:cNvPr id="93" name="Straight Connector 92"/>
          <p:cNvCxnSpPr/>
          <p:nvPr/>
        </p:nvCxnSpPr>
        <p:spPr bwMode="auto">
          <a:xfrm>
            <a:off x="4302484" y="1822605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 bwMode="auto">
          <a:xfrm>
            <a:off x="7207458" y="1867728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3623733" y="852738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pic>
        <p:nvPicPr>
          <p:cNvPr id="108" name="Picture 10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131" y="1121447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9" name="Rectangular Callout 108"/>
          <p:cNvSpPr/>
          <p:nvPr/>
        </p:nvSpPr>
        <p:spPr bwMode="auto">
          <a:xfrm>
            <a:off x="1981266" y="990600"/>
            <a:ext cx="4995333" cy="2994292"/>
          </a:xfrm>
          <a:prstGeom prst="wedgeRectCallout">
            <a:avLst>
              <a:gd name="adj1" fmla="val -3966"/>
              <a:gd name="adj2" fmla="val 55654"/>
            </a:avLst>
          </a:prstGeom>
          <a:solidFill>
            <a:srgbClr val="FFFFFF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Rectangle 2"/>
          <p:cNvSpPr txBox="1">
            <a:spLocks noChangeArrowheads="1"/>
          </p:cNvSpPr>
          <p:nvPr/>
        </p:nvSpPr>
        <p:spPr bwMode="auto">
          <a:xfrm>
            <a:off x="1905070" y="1066800"/>
            <a:ext cx="51182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2" tIns="45854" rIns="91712" bIns="45854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defTabSz="455444">
              <a:lnSpc>
                <a:spcPct val="100000"/>
              </a:lnSpc>
            </a:pPr>
            <a:r>
              <a:rPr lang="en-US" sz="2000" dirty="0" smtClean="0">
                <a:solidFill>
                  <a:srgbClr val="003767"/>
                </a:solidFill>
                <a:latin typeface="Arial" charset="0"/>
                <a:ea typeface="ＭＳ Ｐゴシック" charset="0"/>
                <a:cs typeface="ＭＳ Ｐゴシック" charset="0"/>
              </a:rPr>
              <a:t>Integrated </a:t>
            </a:r>
            <a:r>
              <a:rPr lang="en-US" sz="2000" dirty="0" err="1" smtClean="0">
                <a:solidFill>
                  <a:srgbClr val="003767"/>
                </a:solidFill>
                <a:latin typeface="Arial" charset="0"/>
                <a:ea typeface="ＭＳ Ｐゴシック" charset="0"/>
                <a:cs typeface="ＭＳ Ｐゴシック" charset="0"/>
              </a:rPr>
              <a:t>SciDB</a:t>
            </a:r>
            <a:r>
              <a:rPr lang="en-US" sz="2000" dirty="0" smtClean="0">
                <a:solidFill>
                  <a:srgbClr val="003767"/>
                </a:solidFill>
                <a:latin typeface="Arial" charset="0"/>
                <a:ea typeface="ＭＳ Ｐゴシック" charset="0"/>
                <a:cs typeface="ＭＳ Ｐゴシック" charset="0"/>
              </a:rPr>
              <a:t>; brings the power of databases to </a:t>
            </a:r>
            <a:r>
              <a:rPr lang="en-US" sz="2000" u="sng" dirty="0" smtClean="0">
                <a:solidFill>
                  <a:srgbClr val="003767"/>
                </a:solidFill>
                <a:latin typeface="Arial" charset="0"/>
                <a:ea typeface="ＭＳ Ｐゴシック" charset="0"/>
                <a:cs typeface="ＭＳ Ｐゴシック" charset="0"/>
              </a:rPr>
              <a:t>dense</a:t>
            </a:r>
            <a:r>
              <a:rPr lang="en-US" sz="2000" dirty="0" smtClean="0">
                <a:solidFill>
                  <a:srgbClr val="003767"/>
                </a:solidFill>
                <a:latin typeface="Arial" charset="0"/>
                <a:ea typeface="ＭＳ Ｐゴシック" charset="0"/>
                <a:cs typeface="ＭＳ Ｐゴシック" charset="0"/>
              </a:rPr>
              <a:t> data</a:t>
            </a:r>
            <a:endParaRPr lang="en-US" sz="2000" dirty="0">
              <a:solidFill>
                <a:srgbClr val="0037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5" name="Picture 124" descr="scidb_logo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12" y="2196622"/>
            <a:ext cx="861169" cy="851382"/>
          </a:xfrm>
          <a:prstGeom prst="rect">
            <a:avLst/>
          </a:prstGeom>
        </p:spPr>
      </p:pic>
      <p:sp>
        <p:nvSpPr>
          <p:cNvPr id="126" name="Rectangle 125"/>
          <p:cNvSpPr/>
          <p:nvPr/>
        </p:nvSpPr>
        <p:spPr>
          <a:xfrm>
            <a:off x="3173832" y="1828800"/>
            <a:ext cx="788568" cy="338340"/>
          </a:xfrm>
          <a:prstGeom prst="rect">
            <a:avLst/>
          </a:prstGeom>
        </p:spPr>
        <p:txBody>
          <a:bodyPr wrap="none" lIns="91227" tIns="45614" rIns="91227" bIns="45614">
            <a:spAutoFit/>
          </a:bodyPr>
          <a:lstStyle/>
          <a:p>
            <a:pPr defTabSz="913010"/>
            <a:r>
              <a:rPr lang="en-US" sz="1600" b="1" dirty="0" err="1">
                <a:solidFill>
                  <a:srgbClr val="000000"/>
                </a:solidFill>
              </a:rPr>
              <a:t>SciDB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2133600" y="2057400"/>
            <a:ext cx="1219200" cy="1066800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400" b="1" dirty="0" smtClean="0">
              <a:solidFill>
                <a:srgbClr val="000000"/>
              </a:solidFill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2057400" y="2021364"/>
            <a:ext cx="1219200" cy="1102836"/>
          </a:xfrm>
          <a:prstGeom prst="rect">
            <a:avLst/>
          </a:prstGeom>
        </p:spPr>
        <p:txBody>
          <a:bodyPr wrap="square" lIns="101572" tIns="50785" rIns="101572" bIns="50785">
            <a:spAutoFit/>
          </a:bodyPr>
          <a:lstStyle/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 smtClean="0">
                <a:solidFill>
                  <a:sysClr val="windowText" lastClr="000000"/>
                </a:solidFill>
                <a:latin typeface="Arial"/>
              </a:rPr>
              <a:t>SAR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 smtClean="0">
                <a:solidFill>
                  <a:sysClr val="windowText" lastClr="000000"/>
                </a:solidFill>
                <a:latin typeface="Arial"/>
              </a:rPr>
              <a:t>LIDAR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 smtClean="0">
                <a:solidFill>
                  <a:sysClr val="windowText" lastClr="000000"/>
                </a:solidFill>
                <a:latin typeface="Arial"/>
              </a:rPr>
              <a:t>SONAR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 smtClean="0">
                <a:solidFill>
                  <a:sysClr val="windowText" lastClr="000000"/>
                </a:solidFill>
                <a:latin typeface="Arial"/>
              </a:rPr>
              <a:t>HSI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 smtClean="0">
                <a:solidFill>
                  <a:sysClr val="windowText" lastClr="000000"/>
                </a:solidFill>
                <a:latin typeface="Arial"/>
              </a:rPr>
              <a:t>EO</a:t>
            </a:r>
          </a:p>
        </p:txBody>
      </p:sp>
      <p:pic>
        <p:nvPicPr>
          <p:cNvPr id="130" name="Picture 129" descr="110111-D4Mlogo.png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6701" y="2443529"/>
            <a:ext cx="1225003" cy="288738"/>
          </a:xfrm>
          <a:prstGeom prst="rect">
            <a:avLst/>
          </a:prstGeom>
        </p:spPr>
      </p:pic>
      <p:sp>
        <p:nvSpPr>
          <p:cNvPr id="134" name="Rectangle 133"/>
          <p:cNvSpPr/>
          <p:nvPr/>
        </p:nvSpPr>
        <p:spPr>
          <a:xfrm>
            <a:off x="1981200" y="3276618"/>
            <a:ext cx="5105400" cy="533449"/>
          </a:xfrm>
          <a:prstGeom prst="rect">
            <a:avLst/>
          </a:prstGeom>
        </p:spPr>
        <p:txBody>
          <a:bodyPr wrap="square" lIns="101572" tIns="50785" rIns="101572" bIns="50785">
            <a:spAutoFit/>
          </a:bodyPr>
          <a:lstStyle/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</a:rPr>
              <a:t>- Dense data currently stored as raw, </a:t>
            </a:r>
            <a:r>
              <a:rPr lang="en-US" sz="1400" b="1" kern="0" dirty="0" err="1" smtClean="0">
                <a:solidFill>
                  <a:sysClr val="windowText" lastClr="000000"/>
                </a:solidFill>
                <a:latin typeface="Arial"/>
              </a:rPr>
              <a:t>unindexed</a:t>
            </a:r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</a:rPr>
              <a:t> file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</a:rPr>
              <a:t>- </a:t>
            </a:r>
            <a:r>
              <a:rPr lang="en-US" sz="1400" b="1" kern="0" dirty="0" err="1" smtClean="0">
                <a:solidFill>
                  <a:sysClr val="windowText" lastClr="000000"/>
                </a:solidFill>
                <a:latin typeface="Arial"/>
              </a:rPr>
              <a:t>SciDB</a:t>
            </a:r>
            <a:r>
              <a:rPr lang="en-US" sz="1400" b="1" kern="0" dirty="0" smtClean="0">
                <a:solidFill>
                  <a:sysClr val="windowText" lastClr="000000"/>
                </a:solidFill>
                <a:latin typeface="Arial"/>
              </a:rPr>
              <a:t> dramatically reduces time to exploit dense data </a:t>
            </a:r>
          </a:p>
        </p:txBody>
      </p:sp>
      <p:sp>
        <p:nvSpPr>
          <p:cNvPr id="135" name="Shape 215"/>
          <p:cNvSpPr/>
          <p:nvPr/>
        </p:nvSpPr>
        <p:spPr>
          <a:xfrm>
            <a:off x="5410212" y="1905000"/>
            <a:ext cx="1408221" cy="1355366"/>
          </a:xfrm>
          <a:prstGeom prst="rect">
            <a:avLst/>
          </a:prstGeom>
          <a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</p:sp>
      <p:sp>
        <p:nvSpPr>
          <p:cNvPr id="132" name="Right Arrow 131"/>
          <p:cNvSpPr/>
          <p:nvPr/>
        </p:nvSpPr>
        <p:spPr bwMode="auto">
          <a:xfrm>
            <a:off x="4495800" y="2057400"/>
            <a:ext cx="1219200" cy="106680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400" b="1" dirty="0" smtClean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95800" y="2031633"/>
            <a:ext cx="16764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>
                <a:solidFill>
                  <a:sysClr val="windowText" lastClr="000000"/>
                </a:solidFill>
                <a:latin typeface="Arial"/>
              </a:rPr>
              <a:t>LAT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>
                <a:solidFill>
                  <a:sysClr val="windowText" lastClr="000000"/>
                </a:solidFill>
                <a:latin typeface="Arial"/>
              </a:rPr>
              <a:t>LON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>
                <a:solidFill>
                  <a:sysClr val="windowText" lastClr="000000"/>
                </a:solidFill>
                <a:latin typeface="Arial"/>
              </a:rPr>
              <a:t>TIME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 smtClean="0">
                <a:solidFill>
                  <a:sysClr val="windowText" lastClr="000000"/>
                </a:solidFill>
                <a:latin typeface="Arial"/>
              </a:rPr>
              <a:t>HEIGHT</a:t>
            </a:r>
            <a:endParaRPr lang="en-US" sz="1300" b="1" kern="0" dirty="0">
              <a:solidFill>
                <a:sysClr val="windowText" lastClr="000000"/>
              </a:solidFill>
              <a:latin typeface="Arial"/>
            </a:endParaRP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>
                <a:solidFill>
                  <a:sysClr val="windowText" lastClr="000000"/>
                </a:solidFill>
                <a:latin typeface="Arial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83004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04" name="Rectangular Callout 103"/>
          <p:cNvSpPr/>
          <p:nvPr/>
        </p:nvSpPr>
        <p:spPr bwMode="auto">
          <a:xfrm>
            <a:off x="1524001" y="1531380"/>
            <a:ext cx="4622564" cy="4336043"/>
          </a:xfrm>
          <a:prstGeom prst="wedgeRectCallout">
            <a:avLst>
              <a:gd name="adj1" fmla="val 67895"/>
              <a:gd name="adj2" fmla="val 3192"/>
            </a:avLst>
          </a:prstGeom>
          <a:solidFill>
            <a:srgbClr val="FFFFFF"/>
          </a:solidFill>
          <a:ln w="28575" cap="flat" cmpd="sng" algn="ctr">
            <a:solidFill>
              <a:srgbClr val="00376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Title 2"/>
          <p:cNvSpPr txBox="1">
            <a:spLocks/>
          </p:cNvSpPr>
          <p:nvPr/>
        </p:nvSpPr>
        <p:spPr bwMode="auto">
          <a:xfrm>
            <a:off x="1295400" y="1469101"/>
            <a:ext cx="5007520" cy="81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2" tIns="45854" rIns="91712" bIns="4585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defTabSz="455391">
              <a:lnSpc>
                <a:spcPct val="100000"/>
              </a:lnSpc>
            </a:pPr>
            <a:r>
              <a:rPr lang="en-US" sz="2000" dirty="0">
                <a:solidFill>
                  <a:srgbClr val="003767"/>
                </a:solidFill>
              </a:rPr>
              <a:t>D4M demonstrated a</a:t>
            </a:r>
          </a:p>
          <a:p>
            <a:pPr defTabSz="455391">
              <a:lnSpc>
                <a:spcPct val="100000"/>
              </a:lnSpc>
            </a:pPr>
            <a:r>
              <a:rPr lang="en-US" sz="2000" dirty="0">
                <a:solidFill>
                  <a:srgbClr val="003767"/>
                </a:solidFill>
              </a:rPr>
              <a:t>universal approach to diverse data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371637" y="1752604"/>
            <a:ext cx="4078273" cy="3390576"/>
            <a:chOff x="2091987" y="2333975"/>
            <a:chExt cx="4078273" cy="3390576"/>
          </a:xfrm>
        </p:grpSpPr>
        <p:pic>
          <p:nvPicPr>
            <p:cNvPr id="107" name="Picture 106" descr="E0.png"/>
            <p:cNvPicPr>
              <a:picLocks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 flipV="1">
              <a:off x="3384261" y="3148204"/>
              <a:ext cx="2286000" cy="2286000"/>
            </a:xfrm>
            <a:prstGeom prst="rect">
              <a:avLst/>
            </a:prstGeom>
            <a:ln w="12700" cmpd="sng">
              <a:solidFill>
                <a:srgbClr val="000000"/>
              </a:solidFill>
            </a:ln>
          </p:spPr>
        </p:pic>
        <p:pic>
          <p:nvPicPr>
            <p:cNvPr id="108" name="Picture 107" descr="E0.png"/>
            <p:cNvPicPr>
              <a:picLocks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6567" y="3207488"/>
              <a:ext cx="2286000" cy="2286000"/>
            </a:xfrm>
            <a:prstGeom prst="rect">
              <a:avLst/>
            </a:prstGeom>
            <a:ln w="12700" cmpd="sng">
              <a:solidFill>
                <a:schemeClr val="tx1"/>
              </a:solidFill>
            </a:ln>
          </p:spPr>
        </p:pic>
        <p:sp>
          <p:nvSpPr>
            <p:cNvPr id="109" name="Rectangle 108"/>
            <p:cNvSpPr/>
            <p:nvPr/>
          </p:nvSpPr>
          <p:spPr>
            <a:xfrm>
              <a:off x="3918771" y="2828680"/>
              <a:ext cx="11338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5444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618FFD">
                      <a:lumMod val="75000"/>
                    </a:srgbClr>
                  </a:solidFill>
                  <a:latin typeface="Arial"/>
                </a:rPr>
                <a:t>columns</a:t>
              </a:r>
            </a:p>
          </p:txBody>
        </p:sp>
        <p:sp>
          <p:nvSpPr>
            <p:cNvPr id="110" name="Rectangle 109"/>
            <p:cNvSpPr/>
            <p:nvPr/>
          </p:nvSpPr>
          <p:spPr>
            <a:xfrm rot="16200000">
              <a:off x="2772639" y="4158935"/>
              <a:ext cx="7234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5444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618FFD">
                      <a:lumMod val="75000"/>
                    </a:srgbClr>
                  </a:solidFill>
                  <a:latin typeface="Arial"/>
                </a:rPr>
                <a:t>rows</a:t>
              </a: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3306567" y="5530844"/>
              <a:ext cx="2286000" cy="4572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088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 rot="5400000">
              <a:off x="4699144" y="4198599"/>
              <a:ext cx="2286000" cy="18521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088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3024391" y="5355219"/>
              <a:ext cx="3231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5444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>
                  <a:solidFill>
                    <a:srgbClr val="618FFD">
                      <a:lumMod val="75000"/>
                    </a:srgbClr>
                  </a:solidFill>
                  <a:latin typeface="Arial"/>
                </a:rPr>
                <a:t>Σ</a:t>
              </a:r>
              <a:endParaRPr lang="en-US" sz="1800" b="1" dirty="0">
                <a:solidFill>
                  <a:srgbClr val="618FFD">
                    <a:lumMod val="75000"/>
                  </a:srgbClr>
                </a:solidFill>
                <a:latin typeface="Arial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5575225" y="2828935"/>
              <a:ext cx="5950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5444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618FFD">
                      <a:lumMod val="75000"/>
                    </a:srgbClr>
                  </a:solidFill>
                  <a:latin typeface="Arial"/>
                </a:rPr>
                <a:t>raw</a:t>
              </a: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368822" y="2344479"/>
              <a:ext cx="205754" cy="318321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kern="0" dirty="0">
                <a:solidFill>
                  <a:sysClr val="windowText" lastClr="000000"/>
                </a:solidFill>
                <a:latin typeface="Arial"/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2091987" y="3057700"/>
              <a:ext cx="205754" cy="318321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kern="0" dirty="0">
                <a:solidFill>
                  <a:sysClr val="windowText" lastClr="000000"/>
                </a:solidFill>
                <a:latin typeface="Arial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4877456" y="2333975"/>
              <a:ext cx="205754" cy="318321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kern="0" dirty="0">
                <a:solidFill>
                  <a:sysClr val="windowText" lastClr="000000"/>
                </a:solidFill>
                <a:latin typeface="Arial"/>
              </a:endParaRPr>
            </a:p>
          </p:txBody>
        </p:sp>
      </p:grpSp>
      <p:sp>
        <p:nvSpPr>
          <p:cNvPr id="126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smtClean="0"/>
              <a:t>Common Big Data Architecture</a:t>
            </a:r>
            <a:br>
              <a:rPr lang="en-US" dirty="0" smtClean="0"/>
            </a:br>
            <a:r>
              <a:rPr lang="en-US" sz="2400" dirty="0"/>
              <a:t>- Data Variety: D4M Schema -</a:t>
            </a:r>
            <a:endParaRPr lang="en-US" sz="1400" dirty="0"/>
          </a:p>
        </p:txBody>
      </p:sp>
      <p:sp>
        <p:nvSpPr>
          <p:cNvPr id="128" name="Rectangle 127"/>
          <p:cNvSpPr/>
          <p:nvPr/>
        </p:nvSpPr>
        <p:spPr>
          <a:xfrm>
            <a:off x="1626200" y="5107978"/>
            <a:ext cx="4498036" cy="1102836"/>
          </a:xfrm>
          <a:prstGeom prst="rect">
            <a:avLst/>
          </a:prstGeom>
        </p:spPr>
        <p:txBody>
          <a:bodyPr wrap="square" lIns="101572" tIns="50785" rIns="101572" bIns="50785">
            <a:spAutoFit/>
          </a:bodyPr>
          <a:lstStyle/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b="1" kern="0" dirty="0" err="1">
                <a:solidFill>
                  <a:sysClr val="windowText" lastClr="000000"/>
                </a:solidFill>
                <a:latin typeface="Arial"/>
              </a:rPr>
              <a:t>intel</a:t>
            </a:r>
            <a:r>
              <a:rPr lang="en-US" sz="1300" b="1" kern="0" dirty="0">
                <a:solidFill>
                  <a:sysClr val="windowText" lastClr="000000"/>
                </a:solidFill>
                <a:latin typeface="Arial"/>
              </a:rPr>
              <a:t> reports, DNA, health records, publication citations, web logs, social media, building alarms, cyber, … all handled by a common 4 table schema</a:t>
            </a: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00" b="1" kern="0" dirty="0">
              <a:solidFill>
                <a:sysClr val="windowText" lastClr="000000"/>
              </a:solidFill>
              <a:latin typeface="Arial"/>
            </a:endParaRPr>
          </a:p>
          <a:p>
            <a:pPr defTabSz="9108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00" b="1" kern="0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955761" y="6400380"/>
            <a:ext cx="5232627" cy="482892"/>
          </a:xfrm>
          <a:prstGeom prst="rect">
            <a:avLst/>
          </a:prstGeom>
        </p:spPr>
        <p:txBody>
          <a:bodyPr wrap="square" lIns="81985" tIns="40991" rIns="81985" bIns="40991">
            <a:spAutoFit/>
          </a:bodyPr>
          <a:lstStyle/>
          <a:p>
            <a:pPr defTabSz="9123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00" i="1" dirty="0">
                <a:solidFill>
                  <a:srgbClr val="000000"/>
                </a:solidFill>
                <a:latin typeface="Arial"/>
              </a:rPr>
              <a:t>D4M 2.0 Schema: A General Purpose High Performance Schema for the </a:t>
            </a:r>
            <a:r>
              <a:rPr lang="en-US" sz="1300" i="1" dirty="0" err="1">
                <a:solidFill>
                  <a:srgbClr val="000000"/>
                </a:solidFill>
                <a:latin typeface="Arial"/>
              </a:rPr>
              <a:t>Accumulo</a:t>
            </a:r>
            <a:r>
              <a:rPr lang="en-US" sz="1300" i="1" dirty="0">
                <a:solidFill>
                  <a:srgbClr val="000000"/>
                </a:solidFill>
                <a:latin typeface="Arial"/>
              </a:rPr>
              <a:t> Database</a:t>
            </a:r>
            <a:r>
              <a:rPr lang="en-US" sz="1300" dirty="0">
                <a:solidFill>
                  <a:srgbClr val="000000"/>
                </a:solidFill>
                <a:latin typeface="Arial"/>
              </a:rPr>
              <a:t>, Kepner et al, IEEE HPEC 2013 </a:t>
            </a:r>
          </a:p>
        </p:txBody>
      </p:sp>
    </p:spTree>
    <p:extLst>
      <p:ext uri="{BB962C8B-B14F-4D97-AF65-F5344CB8AC3E}">
        <p14:creationId xmlns:p14="http://schemas.microsoft.com/office/powerpoint/2010/main" val="1421174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/>
          <p:cNvCxnSpPr/>
          <p:nvPr/>
        </p:nvCxnSpPr>
        <p:spPr bwMode="auto">
          <a:xfrm>
            <a:off x="2126551" y="1951552"/>
            <a:ext cx="3235" cy="431618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 bwMode="auto">
          <a:xfrm>
            <a:off x="5031521" y="1996717"/>
            <a:ext cx="5494" cy="382583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 bwMode="auto">
          <a:xfrm flipH="1">
            <a:off x="7571154" y="1937850"/>
            <a:ext cx="6838" cy="474322"/>
          </a:xfrm>
          <a:prstGeom prst="line">
            <a:avLst/>
          </a:prstGeom>
          <a:ln>
            <a:solidFill>
              <a:srgbClr val="80004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 bwMode="auto">
          <a:xfrm>
            <a:off x="1174931" y="4651553"/>
            <a:ext cx="0" cy="1323724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 bwMode="auto">
          <a:xfrm>
            <a:off x="6394466" y="5020281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 bwMode="auto">
          <a:xfrm>
            <a:off x="7390524" y="4956927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 bwMode="auto">
          <a:xfrm>
            <a:off x="8343431" y="4990713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 bwMode="auto">
          <a:xfrm>
            <a:off x="2044395" y="4745464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 bwMode="auto">
          <a:xfrm>
            <a:off x="2858477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 bwMode="auto">
          <a:xfrm>
            <a:off x="3708401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 bwMode="auto">
          <a:xfrm>
            <a:off x="4607169" y="4724349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 bwMode="auto">
          <a:xfrm>
            <a:off x="5447526" y="4703235"/>
            <a:ext cx="0" cy="761552"/>
          </a:xfrm>
          <a:prstGeom prst="line">
            <a:avLst/>
          </a:prstGeom>
          <a:ln w="76200" cmpd="sng">
            <a:solidFill>
              <a:srgbClr val="008000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Rectangle 33"/>
          <p:cNvSpPr>
            <a:spLocks noChangeArrowheads="1"/>
          </p:cNvSpPr>
          <p:nvPr/>
        </p:nvSpPr>
        <p:spPr bwMode="auto">
          <a:xfrm>
            <a:off x="267887" y="2262298"/>
            <a:ext cx="8623443" cy="2831178"/>
          </a:xfrm>
          <a:prstGeom prst="rect">
            <a:avLst/>
          </a:prstGeom>
          <a:ln>
            <a:solidFill>
              <a:srgbClr val="4F81BD"/>
            </a:solidFill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solidFill>
                <a:srgbClr val="000000"/>
              </a:solidFill>
              <a:latin typeface="Arial"/>
              <a:ea typeface="ＭＳ Ｐゴシック" pitchFamily="4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0877" y="983274"/>
            <a:ext cx="1524000" cy="261313"/>
          </a:xfrm>
          <a:prstGeom prst="rect">
            <a:avLst/>
          </a:prstGeom>
          <a:noFill/>
        </p:spPr>
        <p:txBody>
          <a:bodyPr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Commanders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7800" y="981690"/>
            <a:ext cx="13716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Operators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981690"/>
            <a:ext cx="1143000" cy="261313"/>
          </a:xfrm>
          <a:prstGeom prst="rect">
            <a:avLst/>
          </a:prstGeom>
          <a:noFill/>
        </p:spPr>
        <p:txBody>
          <a:bodyPr wrap="square" lIns="91142" tIns="45573" rIns="91142" bIns="45573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rgbClr val="800040"/>
                </a:solidFill>
                <a:latin typeface="Arial"/>
              </a:rPr>
              <a:t>Analysts</a:t>
            </a:r>
          </a:p>
        </p:txBody>
      </p:sp>
      <p:sp>
        <p:nvSpPr>
          <p:cNvPr id="124" name="TextBox 39"/>
          <p:cNvSpPr txBox="1">
            <a:spLocks noChangeArrowheads="1"/>
          </p:cNvSpPr>
          <p:nvPr/>
        </p:nvSpPr>
        <p:spPr bwMode="auto">
          <a:xfrm>
            <a:off x="5429" y="1386912"/>
            <a:ext cx="1143000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800040"/>
                </a:solidFill>
                <a:latin typeface="Arial"/>
                <a:cs typeface="Arial"/>
              </a:rPr>
              <a:t>Users</a:t>
            </a:r>
          </a:p>
        </p:txBody>
      </p:sp>
      <p:pic>
        <p:nvPicPr>
          <p:cNvPr id="127" name="Picture 126" descr="Analyst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294" y="1249069"/>
            <a:ext cx="890465" cy="848513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2" name="Text Box 8"/>
          <p:cNvSpPr txBox="1">
            <a:spLocks noChangeArrowheads="1"/>
          </p:cNvSpPr>
          <p:nvPr/>
        </p:nvSpPr>
        <p:spPr bwMode="auto">
          <a:xfrm>
            <a:off x="5125560" y="6020396"/>
            <a:ext cx="711427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Maritime</a:t>
            </a:r>
          </a:p>
        </p:txBody>
      </p:sp>
      <p:sp>
        <p:nvSpPr>
          <p:cNvPr id="234" name="Rectangle 208"/>
          <p:cNvSpPr>
            <a:spLocks noChangeArrowheads="1"/>
          </p:cNvSpPr>
          <p:nvPr/>
        </p:nvSpPr>
        <p:spPr bwMode="auto">
          <a:xfrm>
            <a:off x="4183525" y="5461824"/>
            <a:ext cx="695325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Text Box 8"/>
          <p:cNvSpPr txBox="1">
            <a:spLocks noChangeArrowheads="1"/>
          </p:cNvSpPr>
          <p:nvPr/>
        </p:nvSpPr>
        <p:spPr bwMode="auto">
          <a:xfrm>
            <a:off x="4216339" y="6004736"/>
            <a:ext cx="64705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Ground</a:t>
            </a:r>
          </a:p>
        </p:txBody>
      </p:sp>
      <p:sp>
        <p:nvSpPr>
          <p:cNvPr id="238" name="Text Box 8"/>
          <p:cNvSpPr txBox="1">
            <a:spLocks noChangeArrowheads="1"/>
          </p:cNvSpPr>
          <p:nvPr/>
        </p:nvSpPr>
        <p:spPr bwMode="auto">
          <a:xfrm>
            <a:off x="6985356" y="6001888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Space</a:t>
            </a:r>
          </a:p>
        </p:txBody>
      </p:sp>
      <p:sp>
        <p:nvSpPr>
          <p:cNvPr id="240" name="Rectangle 209"/>
          <p:cNvSpPr>
            <a:spLocks noChangeArrowheads="1"/>
          </p:cNvSpPr>
          <p:nvPr/>
        </p:nvSpPr>
        <p:spPr bwMode="auto">
          <a:xfrm>
            <a:off x="3359338" y="5461866"/>
            <a:ext cx="694929" cy="562321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Text Box 8"/>
          <p:cNvSpPr txBox="1">
            <a:spLocks noChangeArrowheads="1"/>
          </p:cNvSpPr>
          <p:nvPr/>
        </p:nvSpPr>
        <p:spPr bwMode="auto">
          <a:xfrm>
            <a:off x="3774952" y="5781860"/>
            <a:ext cx="184064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2" name="Text Box 8"/>
          <p:cNvSpPr txBox="1">
            <a:spLocks noChangeArrowheads="1"/>
          </p:cNvSpPr>
          <p:nvPr/>
        </p:nvSpPr>
        <p:spPr bwMode="auto">
          <a:xfrm>
            <a:off x="3542053" y="5995541"/>
            <a:ext cx="34799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C2</a:t>
            </a:r>
          </a:p>
        </p:txBody>
      </p:sp>
      <p:sp>
        <p:nvSpPr>
          <p:cNvPr id="245" name="Text Box 8"/>
          <p:cNvSpPr txBox="1">
            <a:spLocks noChangeArrowheads="1"/>
          </p:cNvSpPr>
          <p:nvPr/>
        </p:nvSpPr>
        <p:spPr bwMode="auto">
          <a:xfrm>
            <a:off x="8043174" y="5995543"/>
            <a:ext cx="547558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Cyber</a:t>
            </a:r>
          </a:p>
        </p:txBody>
      </p:sp>
      <p:sp>
        <p:nvSpPr>
          <p:cNvPr id="252" name="Rectangle 209"/>
          <p:cNvSpPr>
            <a:spLocks noChangeArrowheads="1"/>
          </p:cNvSpPr>
          <p:nvPr/>
        </p:nvSpPr>
        <p:spPr bwMode="auto">
          <a:xfrm>
            <a:off x="827272" y="5447124"/>
            <a:ext cx="695326" cy="561976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Text Box 8"/>
          <p:cNvSpPr txBox="1">
            <a:spLocks noChangeArrowheads="1"/>
          </p:cNvSpPr>
          <p:nvPr/>
        </p:nvSpPr>
        <p:spPr bwMode="auto">
          <a:xfrm>
            <a:off x="888592" y="5986862"/>
            <a:ext cx="575923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OSINT</a:t>
            </a:r>
          </a:p>
        </p:txBody>
      </p:sp>
      <p:pic>
        <p:nvPicPr>
          <p:cNvPr id="254" name="Picture 253" descr="Screen Shot 2013-01-01 at 8.37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12" y="5461583"/>
            <a:ext cx="301506" cy="231928"/>
          </a:xfrm>
          <a:prstGeom prst="rect">
            <a:avLst/>
          </a:prstGeom>
        </p:spPr>
      </p:pic>
      <p:pic>
        <p:nvPicPr>
          <p:cNvPr id="255" name="Picture 254" descr="Screen Shot 2013-01-01 at 8.36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181" y="5730527"/>
            <a:ext cx="266719" cy="241318"/>
          </a:xfrm>
          <a:prstGeom prst="rect">
            <a:avLst/>
          </a:prstGeom>
        </p:spPr>
      </p:pic>
      <p:pic>
        <p:nvPicPr>
          <p:cNvPr id="256" name="Picture 255" descr="Screen Shot 2013-01-01 at 8.37.04 PM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27" y="5677927"/>
            <a:ext cx="317771" cy="211848"/>
          </a:xfrm>
          <a:prstGeom prst="rect">
            <a:avLst/>
          </a:prstGeom>
        </p:spPr>
      </p:pic>
      <p:sp>
        <p:nvSpPr>
          <p:cNvPr id="257" name="TextBox 256"/>
          <p:cNvSpPr txBox="1"/>
          <p:nvPr/>
        </p:nvSpPr>
        <p:spPr>
          <a:xfrm>
            <a:off x="1097290" y="5455614"/>
            <a:ext cx="530313" cy="215147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" b="1" dirty="0">
                <a:solidFill>
                  <a:srgbClr val="000000"/>
                </a:solidFill>
                <a:latin typeface="Arial"/>
              </a:rPr>
              <a:t>&lt;html&gt;</a:t>
            </a:r>
          </a:p>
        </p:txBody>
      </p:sp>
      <p:sp>
        <p:nvSpPr>
          <p:cNvPr id="258" name="TextBox 39"/>
          <p:cNvSpPr txBox="1">
            <a:spLocks noChangeArrowheads="1"/>
          </p:cNvSpPr>
          <p:nvPr/>
        </p:nvSpPr>
        <p:spPr bwMode="auto">
          <a:xfrm>
            <a:off x="5431" y="5503429"/>
            <a:ext cx="856508" cy="33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8000"/>
                </a:solidFill>
                <a:latin typeface="Arial"/>
                <a:cs typeface="Arial"/>
              </a:rPr>
              <a:t>Data </a:t>
            </a:r>
          </a:p>
        </p:txBody>
      </p:sp>
      <p:pic>
        <p:nvPicPr>
          <p:cNvPr id="260" name="Picture 25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5" y="5736204"/>
            <a:ext cx="230699" cy="233803"/>
          </a:xfrm>
          <a:prstGeom prst="rect">
            <a:avLst/>
          </a:prstGeom>
        </p:spPr>
      </p:pic>
      <p:pic>
        <p:nvPicPr>
          <p:cNvPr id="261" name="Picture 260"/>
          <p:cNvPicPr>
            <a:picLocks noChangeAspect="1"/>
          </p:cNvPicPr>
          <p:nvPr/>
        </p:nvPicPr>
        <p:blipFill>
          <a:blip r:embed="rId8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733" y="5506005"/>
            <a:ext cx="378652" cy="488461"/>
          </a:xfrm>
          <a:prstGeom prst="rect">
            <a:avLst/>
          </a:prstGeom>
        </p:spPr>
      </p:pic>
      <p:pic>
        <p:nvPicPr>
          <p:cNvPr id="262" name="Picture 261" descr="100622-A.jp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7226" y="5592783"/>
            <a:ext cx="585385" cy="300350"/>
          </a:xfrm>
          <a:prstGeom prst="rect">
            <a:avLst/>
          </a:prstGeom>
          <a:ln>
            <a:noFill/>
          </a:ln>
        </p:spPr>
      </p:pic>
      <p:sp>
        <p:nvSpPr>
          <p:cNvPr id="268" name="Text Box 8"/>
          <p:cNvSpPr txBox="1">
            <a:spLocks noChangeArrowheads="1"/>
          </p:cNvSpPr>
          <p:nvPr/>
        </p:nvSpPr>
        <p:spPr bwMode="auto">
          <a:xfrm>
            <a:off x="5976349" y="5994763"/>
            <a:ext cx="86346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Air</a:t>
            </a:r>
          </a:p>
        </p:txBody>
      </p:sp>
      <p:sp>
        <p:nvSpPr>
          <p:cNvPr id="272" name="Rectangle 212"/>
          <p:cNvSpPr>
            <a:spLocks noChangeArrowheads="1"/>
          </p:cNvSpPr>
          <p:nvPr/>
        </p:nvSpPr>
        <p:spPr bwMode="auto">
          <a:xfrm>
            <a:off x="2556776" y="5461862"/>
            <a:ext cx="695162" cy="562319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lIns="91142" tIns="45573" rIns="91142" bIns="45573" anchor="ctr"/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b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Text Box 8"/>
          <p:cNvSpPr txBox="1">
            <a:spLocks noChangeArrowheads="1"/>
          </p:cNvSpPr>
          <p:nvPr/>
        </p:nvSpPr>
        <p:spPr bwMode="auto">
          <a:xfrm>
            <a:off x="2554304" y="6001888"/>
            <a:ext cx="682686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HUMINT</a:t>
            </a:r>
          </a:p>
        </p:txBody>
      </p:sp>
      <p:pic>
        <p:nvPicPr>
          <p:cNvPr id="275" name="Picture 13"/>
          <p:cNvPicPr>
            <a:picLocks noChangeAspect="1" noChangeArrowheads="1"/>
          </p:cNvPicPr>
          <p:nvPr/>
        </p:nvPicPr>
        <p:blipFill>
          <a:blip r:embed="rId10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5401" y="5541950"/>
            <a:ext cx="517927" cy="38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CC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" name="Text Box 8"/>
          <p:cNvSpPr txBox="1">
            <a:spLocks noChangeArrowheads="1"/>
          </p:cNvSpPr>
          <p:nvPr/>
        </p:nvSpPr>
        <p:spPr bwMode="auto">
          <a:xfrm>
            <a:off x="1713728" y="5995211"/>
            <a:ext cx="687695" cy="24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1142" tIns="45573" rIns="91142" bIns="45573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8000"/>
                </a:solidFill>
              </a:rPr>
              <a:t>Weather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111" y="1265275"/>
            <a:ext cx="975621" cy="813017"/>
          </a:xfrm>
          <a:prstGeom prst="rect">
            <a:avLst/>
          </a:prstGeom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8929379" y="5373077"/>
            <a:ext cx="184064" cy="307480"/>
          </a:xfrm>
          <a:prstGeom prst="rect">
            <a:avLst/>
          </a:prstGeom>
          <a:noFill/>
        </p:spPr>
        <p:txBody>
          <a:bodyPr wrap="none" lIns="91142" tIns="45573" rIns="91142" bIns="45573" rtlCol="0">
            <a:spAutoFit/>
          </a:bodyPr>
          <a:lstStyle/>
          <a:p>
            <a:pPr algn="ctr" defTabSz="45570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6143" y="2327801"/>
            <a:ext cx="8248493" cy="2629132"/>
            <a:chOff x="617342" y="2627536"/>
            <a:chExt cx="5474484" cy="1744942"/>
          </a:xfrm>
        </p:grpSpPr>
        <p:grpSp>
          <p:nvGrpSpPr>
            <p:cNvPr id="10" name="Group 9"/>
            <p:cNvGrpSpPr/>
            <p:nvPr/>
          </p:nvGrpSpPr>
          <p:grpSpPr>
            <a:xfrm>
              <a:off x="617342" y="2964859"/>
              <a:ext cx="742794" cy="870771"/>
              <a:chOff x="617342" y="2964859"/>
              <a:chExt cx="742794" cy="870771"/>
            </a:xfrm>
          </p:grpSpPr>
          <p:sp>
            <p:nvSpPr>
              <p:cNvPr id="62" name="AutoShape 50"/>
              <p:cNvSpPr>
                <a:spLocks noChangeArrowheads="1"/>
              </p:cNvSpPr>
              <p:nvPr/>
            </p:nvSpPr>
            <p:spPr bwMode="auto">
              <a:xfrm>
                <a:off x="617342" y="3444095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AutoShape 50"/>
              <p:cNvSpPr>
                <a:spLocks noChangeArrowheads="1"/>
              </p:cNvSpPr>
              <p:nvPr/>
            </p:nvSpPr>
            <p:spPr bwMode="auto">
              <a:xfrm>
                <a:off x="617342" y="3204478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4" name="AutoShape 50"/>
              <p:cNvSpPr>
                <a:spLocks noChangeArrowheads="1"/>
              </p:cNvSpPr>
              <p:nvPr/>
            </p:nvSpPr>
            <p:spPr bwMode="auto">
              <a:xfrm>
                <a:off x="617342" y="2964859"/>
                <a:ext cx="742794" cy="391535"/>
              </a:xfrm>
              <a:prstGeom prst="can">
                <a:avLst>
                  <a:gd name="adj" fmla="val 50000"/>
                </a:avLst>
              </a:prstGeom>
              <a:solidFill>
                <a:srgbClr val="BFBFBF"/>
              </a:solidFill>
              <a:ln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65" name="Right Arrow 64"/>
            <p:cNvSpPr/>
            <p:nvPr/>
          </p:nvSpPr>
          <p:spPr bwMode="auto">
            <a:xfrm>
              <a:off x="1385003" y="3311914"/>
              <a:ext cx="1035176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Cloud 134"/>
            <p:cNvSpPr/>
            <p:nvPr/>
          </p:nvSpPr>
          <p:spPr>
            <a:xfrm>
              <a:off x="4287415" y="2793566"/>
              <a:ext cx="1804411" cy="113007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bg1"/>
            </a:solidFill>
            <a:ln w="9525" cap="rnd">
              <a:solidFill>
                <a:schemeClr val="accent4"/>
              </a:solidFill>
            </a:ln>
            <a:effectLst>
              <a:outerShdw blurRad="63500" sx="102000" sy="102000" algn="ctr" rotWithShape="0">
                <a:srgbClr val="72DFD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0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475696" y="2939578"/>
              <a:ext cx="1586190" cy="173629"/>
            </a:xfrm>
            <a:prstGeom prst="rect">
              <a:avLst/>
            </a:prstGeom>
            <a:noFill/>
          </p:spPr>
          <p:txBody>
            <a:bodyPr wrap="square" lIns="27432" tIns="27432" rIns="45720" bIns="18288" rtlCol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Analytics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4494" y="3022640"/>
              <a:ext cx="725085" cy="734753"/>
            </a:xfrm>
            <a:prstGeom prst="rect">
              <a:avLst/>
            </a:prstGeom>
          </p:spPr>
        </p:pic>
        <p:sp>
          <p:nvSpPr>
            <p:cNvPr id="72" name="Rectangle 71"/>
            <p:cNvSpPr/>
            <p:nvPr/>
          </p:nvSpPr>
          <p:spPr bwMode="auto">
            <a:xfrm>
              <a:off x="1235820" y="4159247"/>
              <a:ext cx="4014451" cy="213231"/>
            </a:xfrm>
            <a:prstGeom prst="rect">
              <a:avLst/>
            </a:prstGeom>
            <a:solidFill>
              <a:srgbClr val="003767"/>
            </a:solidFill>
            <a:ln w="12700" cap="flat" cmpd="sng" algn="ctr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Computing</a:t>
              </a: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235820" y="2627536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Web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3898" y="3396051"/>
              <a:ext cx="594579" cy="192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Files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42363" y="3075997"/>
              <a:ext cx="441032" cy="517018"/>
              <a:chOff x="2642363" y="3075997"/>
              <a:chExt cx="441032" cy="517018"/>
            </a:xfrm>
          </p:grpSpPr>
          <p:sp>
            <p:nvSpPr>
              <p:cNvPr id="76" name="AutoShape 50"/>
              <p:cNvSpPr>
                <a:spLocks noChangeArrowheads="1"/>
              </p:cNvSpPr>
              <p:nvPr/>
            </p:nvSpPr>
            <p:spPr bwMode="auto">
              <a:xfrm>
                <a:off x="2642363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7" name="AutoShape 50"/>
              <p:cNvSpPr>
                <a:spLocks noChangeArrowheads="1"/>
              </p:cNvSpPr>
              <p:nvPr/>
            </p:nvSpPr>
            <p:spPr bwMode="auto">
              <a:xfrm>
                <a:off x="2642363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2642363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248908" y="3075997"/>
              <a:ext cx="441032" cy="517018"/>
              <a:chOff x="3248908" y="3075997"/>
              <a:chExt cx="441032" cy="517018"/>
            </a:xfrm>
          </p:grpSpPr>
          <p:sp>
            <p:nvSpPr>
              <p:cNvPr id="80" name="AutoShape 50"/>
              <p:cNvSpPr>
                <a:spLocks noChangeArrowheads="1"/>
              </p:cNvSpPr>
              <p:nvPr/>
            </p:nvSpPr>
            <p:spPr bwMode="auto">
              <a:xfrm>
                <a:off x="3248908" y="3360542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1" name="AutoShape 50"/>
              <p:cNvSpPr>
                <a:spLocks noChangeArrowheads="1"/>
              </p:cNvSpPr>
              <p:nvPr/>
            </p:nvSpPr>
            <p:spPr bwMode="auto">
              <a:xfrm>
                <a:off x="3248908" y="3218270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2" name="AutoShape 50"/>
              <p:cNvSpPr>
                <a:spLocks noChangeArrowheads="1"/>
              </p:cNvSpPr>
              <p:nvPr/>
            </p:nvSpPr>
            <p:spPr bwMode="auto">
              <a:xfrm>
                <a:off x="3248908" y="3075997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15621" y="3253778"/>
              <a:ext cx="441032" cy="517018"/>
              <a:chOff x="2915621" y="3253778"/>
              <a:chExt cx="441032" cy="517018"/>
            </a:xfrm>
          </p:grpSpPr>
          <p:sp>
            <p:nvSpPr>
              <p:cNvPr id="84" name="AutoShape 50"/>
              <p:cNvSpPr>
                <a:spLocks noChangeArrowheads="1"/>
              </p:cNvSpPr>
              <p:nvPr/>
            </p:nvSpPr>
            <p:spPr bwMode="auto">
              <a:xfrm>
                <a:off x="2915621" y="3538323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AutoShape 50"/>
              <p:cNvSpPr>
                <a:spLocks noChangeArrowheads="1"/>
              </p:cNvSpPr>
              <p:nvPr/>
            </p:nvSpPr>
            <p:spPr bwMode="auto">
              <a:xfrm>
                <a:off x="2915621" y="3396051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AutoShape 50"/>
              <p:cNvSpPr>
                <a:spLocks noChangeArrowheads="1"/>
              </p:cNvSpPr>
              <p:nvPr/>
            </p:nvSpPr>
            <p:spPr bwMode="auto">
              <a:xfrm>
                <a:off x="2915621" y="3253778"/>
                <a:ext cx="441032" cy="232473"/>
              </a:xfrm>
              <a:prstGeom prst="can">
                <a:avLst>
                  <a:gd name="adj" fmla="val 50000"/>
                </a:avLst>
              </a:prstGeom>
              <a:solidFill>
                <a:schemeClr val="accent5"/>
              </a:solidFill>
              <a:ln w="6350" cmpd="sng">
                <a:solidFill>
                  <a:srgbClr val="000000"/>
                </a:solidFill>
                <a:headEnd/>
                <a:tailEnd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92075" tIns="46038" rIns="92075" bIns="46038" anchor="ctr"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7" name="Right Arrow 86"/>
            <p:cNvSpPr/>
            <p:nvPr/>
          </p:nvSpPr>
          <p:spPr bwMode="auto">
            <a:xfrm>
              <a:off x="3852443" y="3478023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6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Right Arrow 87"/>
            <p:cNvSpPr/>
            <p:nvPr/>
          </p:nvSpPr>
          <p:spPr bwMode="auto">
            <a:xfrm rot="10800000">
              <a:off x="3852443" y="2891346"/>
              <a:ext cx="719552" cy="391535"/>
            </a:xfrm>
            <a:prstGeom prst="rightArrow">
              <a:avLst/>
            </a:prstGeom>
            <a:gradFill rotWithShape="0">
              <a:gsLst>
                <a:gs pos="0">
                  <a:schemeClr val="bg1">
                    <a:alpha val="19000"/>
                  </a:schemeClr>
                </a:gs>
                <a:gs pos="100000">
                  <a:srgbClr val="184B81"/>
                </a:gs>
              </a:gsLst>
              <a:lin ang="10800000" scaled="0"/>
            </a:gradFill>
            <a:ln>
              <a:noFill/>
            </a:ln>
            <a:effectLst/>
          </p:spPr>
          <p:txBody>
            <a:bodyPr wrap="none" anchor="ctr"/>
            <a:lstStyle/>
            <a:p>
              <a:pPr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235820" y="3960037"/>
              <a:ext cx="4014451" cy="166699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/>
                </a:rPr>
                <a:t>Scheduler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229090" y="4222590"/>
              <a:ext cx="835787" cy="105045"/>
              <a:chOff x="4229090" y="4222590"/>
              <a:chExt cx="835787" cy="105045"/>
            </a:xfrm>
          </p:grpSpPr>
          <p:pic>
            <p:nvPicPr>
              <p:cNvPr id="91" name="Picture 90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flipH="1">
                <a:off x="4229090" y="4224778"/>
                <a:ext cx="715346" cy="100668"/>
              </a:xfrm>
              <a:prstGeom prst="rect">
                <a:avLst/>
              </a:prstGeom>
            </p:spPr>
          </p:pic>
          <p:sp>
            <p:nvSpPr>
              <p:cNvPr id="92" name="Rectangle 91"/>
              <p:cNvSpPr/>
              <p:nvPr/>
            </p:nvSpPr>
            <p:spPr>
              <a:xfrm flipH="1">
                <a:off x="4970780" y="4222590"/>
                <a:ext cx="94097" cy="10504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44525" y="4222590"/>
              <a:ext cx="835788" cy="105045"/>
              <a:chOff x="1444525" y="4222590"/>
              <a:chExt cx="835788" cy="105045"/>
            </a:xfrm>
          </p:grpSpPr>
          <p:pic>
            <p:nvPicPr>
              <p:cNvPr id="94" name="Picture 93" descr="coil spring.jpg"/>
              <p:cNvPicPr>
                <a:picLocks noChangeAspect="1"/>
              </p:cNvPicPr>
              <p:nvPr/>
            </p:nvPicPr>
            <p:blipFill rotWithShape="1">
              <a:blip r:embed="rId13" cstate="email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 rot="10800000" flipH="1">
                <a:off x="1564966" y="4224779"/>
                <a:ext cx="715347" cy="100668"/>
              </a:xfrm>
              <a:prstGeom prst="rect">
                <a:avLst/>
              </a:prstGeom>
            </p:spPr>
          </p:pic>
          <p:sp>
            <p:nvSpPr>
              <p:cNvPr id="95" name="Rectangle 94"/>
              <p:cNvSpPr/>
              <p:nvPr/>
            </p:nvSpPr>
            <p:spPr>
              <a:xfrm rot="10800000" flipH="1">
                <a:off x="1444525" y="4222590"/>
                <a:ext cx="94097" cy="105045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 defTabSz="455709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6" name="Rounded Rectangle 95"/>
            <p:cNvSpPr/>
            <p:nvPr/>
          </p:nvSpPr>
          <p:spPr>
            <a:xfrm>
              <a:off x="1419355" y="2827135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1476758" y="2870302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>
                  <a:solidFill>
                    <a:srgbClr val="000000"/>
                  </a:solidFill>
                  <a:latin typeface="Arial"/>
                </a:rPr>
                <a:t>Ingest &amp; Enrichment</a:t>
              </a: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534161" y="2911240"/>
              <a:ext cx="656187" cy="3373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solidFill>
                <a:schemeClr val="accent4"/>
              </a:solidFill>
              <a:miter lim="800000"/>
              <a:headEnd/>
              <a:tailEnd/>
            </a:ln>
            <a:effectLst/>
          </p:spPr>
          <p:txBody>
            <a:bodyPr lIns="45720" tIns="45720" rIns="45720" anchor="ctr" anchorCtr="1"/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Ingest</a:t>
              </a: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1864938" y="3239344"/>
              <a:ext cx="0" cy="268243"/>
            </a:xfrm>
            <a:prstGeom prst="line">
              <a:avLst/>
            </a:prstGeom>
            <a:ln w="12700" cap="rnd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n 99"/>
            <p:cNvSpPr/>
            <p:nvPr/>
          </p:nvSpPr>
          <p:spPr bwMode="auto">
            <a:xfrm>
              <a:off x="2435525" y="2840619"/>
              <a:ext cx="1401257" cy="1060264"/>
            </a:xfrm>
            <a:prstGeom prst="can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1412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384031" y="2857334"/>
              <a:ext cx="1552202" cy="2042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>
              <a:spAutoFit/>
            </a:bodyPr>
            <a:lstStyle/>
            <a:p>
              <a:pPr algn="ctr" defTabSz="45570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</a:rPr>
                <a:t>Databases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19411" y="3162300"/>
              <a:ext cx="520700" cy="533400"/>
            </a:xfrm>
            <a:prstGeom prst="rect">
              <a:avLst/>
            </a:prstGeom>
          </p:spPr>
        </p:pic>
      </p:grpSp>
      <p:pic>
        <p:nvPicPr>
          <p:cNvPr id="102" name="Picture 10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198" y="1250395"/>
            <a:ext cx="1360854" cy="884326"/>
          </a:xfrm>
          <a:prstGeom prst="rect">
            <a:avLst/>
          </a:prstGeom>
          <a:noFill/>
          <a:ln>
            <a:solidFill>
              <a:srgbClr val="80004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7478" y="5469332"/>
            <a:ext cx="695814" cy="54174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394" y="5461917"/>
            <a:ext cx="867259" cy="555608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986046" y="5461957"/>
            <a:ext cx="834360" cy="549757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362" y="5452502"/>
            <a:ext cx="853325" cy="559054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03" y="5438036"/>
            <a:ext cx="859136" cy="589810"/>
          </a:xfrm>
          <a:prstGeom prst="rect">
            <a:avLst/>
          </a:prstGeom>
          <a:solidFill>
            <a:schemeClr val="bg1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04" name="Rectangular Callout 103"/>
          <p:cNvSpPr/>
          <p:nvPr/>
        </p:nvSpPr>
        <p:spPr bwMode="auto">
          <a:xfrm>
            <a:off x="1143000" y="1531380"/>
            <a:ext cx="5003565" cy="4336043"/>
          </a:xfrm>
          <a:prstGeom prst="wedgeRectCallout">
            <a:avLst>
              <a:gd name="adj1" fmla="val 67895"/>
              <a:gd name="adj2" fmla="val 3192"/>
            </a:avLst>
          </a:prstGeom>
          <a:solidFill>
            <a:srgbClr val="FFFFFF"/>
          </a:solidFill>
          <a:ln w="28575" cap="flat" cmpd="sng" algn="ctr">
            <a:solidFill>
              <a:srgbClr val="00376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089" tIns="45547" rIns="91089" bIns="45547" numCol="1" rtlCol="0" anchor="ctr" anchorCtr="0" compatLnSpc="1">
            <a:prstTxWarp prst="textNoShape">
              <a:avLst/>
            </a:prstTxWarp>
          </a:bodyPr>
          <a:lstStyle/>
          <a:p>
            <a:pPr algn="ctr" defTabSz="91088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Title 2"/>
          <p:cNvSpPr txBox="1">
            <a:spLocks/>
          </p:cNvSpPr>
          <p:nvPr/>
        </p:nvSpPr>
        <p:spPr bwMode="auto">
          <a:xfrm>
            <a:off x="1164680" y="1469101"/>
            <a:ext cx="5007520" cy="81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2" tIns="45854" rIns="91712" bIns="4585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2pPr>
            <a:lvl3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3pPr>
            <a:lvl4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4pPr>
            <a:lvl5pPr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5pPr>
            <a:lvl6pPr marL="4572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6pPr>
            <a:lvl7pPr marL="9144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7pPr>
            <a:lvl8pPr marL="13716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8pPr>
            <a:lvl9pPr marL="1828800" algn="ctr" rtl="0" eaLnBrk="1" fontAlgn="base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defTabSz="455444">
              <a:lnSpc>
                <a:spcPct val="100000"/>
              </a:lnSpc>
            </a:pPr>
            <a:r>
              <a:rPr lang="en-US" sz="2000" dirty="0" smtClean="0">
                <a:solidFill>
                  <a:srgbClr val="003767"/>
                </a:solidFill>
                <a:latin typeface="Arial"/>
              </a:rPr>
              <a:t>Open source library highlights</a:t>
            </a:r>
          </a:p>
          <a:p>
            <a:pPr defTabSz="455444">
              <a:lnSpc>
                <a:spcPct val="100000"/>
              </a:lnSpc>
            </a:pPr>
            <a:r>
              <a:rPr lang="en-US" sz="2000" dirty="0" err="1" smtClean="0">
                <a:solidFill>
                  <a:srgbClr val="003767"/>
                </a:solidFill>
                <a:latin typeface="Arial"/>
              </a:rPr>
              <a:t>Accumulo’s</a:t>
            </a:r>
            <a:r>
              <a:rPr lang="en-US" sz="2000" dirty="0" smtClean="0">
                <a:solidFill>
                  <a:srgbClr val="003767"/>
                </a:solidFill>
                <a:latin typeface="Arial"/>
              </a:rPr>
              <a:t> inherent graph capabilities</a:t>
            </a:r>
            <a:endParaRPr lang="en-US" sz="2000" dirty="0">
              <a:solidFill>
                <a:srgbClr val="003767"/>
              </a:solidFill>
              <a:latin typeface="Arial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371637" y="1752604"/>
            <a:ext cx="4078273" cy="3390576"/>
            <a:chOff x="2091987" y="2333975"/>
            <a:chExt cx="4078273" cy="3390576"/>
          </a:xfrm>
        </p:grpSpPr>
        <p:pic>
          <p:nvPicPr>
            <p:cNvPr id="107" name="Picture 106" descr="E0.png"/>
            <p:cNvPicPr>
              <a:picLocks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 flipV="1">
              <a:off x="3384261" y="3148204"/>
              <a:ext cx="2286000" cy="2286000"/>
            </a:xfrm>
            <a:prstGeom prst="rect">
              <a:avLst/>
            </a:prstGeom>
            <a:ln w="12700" cmpd="sng">
              <a:solidFill>
                <a:srgbClr val="000000"/>
              </a:solidFill>
            </a:ln>
          </p:spPr>
        </p:pic>
        <p:pic>
          <p:nvPicPr>
            <p:cNvPr id="108" name="Picture 107" descr="E0.png"/>
            <p:cNvPicPr>
              <a:picLocks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6567" y="3207488"/>
              <a:ext cx="2286000" cy="2286000"/>
            </a:xfrm>
            <a:prstGeom prst="rect">
              <a:avLst/>
            </a:prstGeom>
            <a:ln w="12700" cmpd="sng">
              <a:solidFill>
                <a:schemeClr val="tx1"/>
              </a:solidFill>
            </a:ln>
          </p:spPr>
        </p:pic>
        <p:sp>
          <p:nvSpPr>
            <p:cNvPr id="109" name="Rectangle 108"/>
            <p:cNvSpPr/>
            <p:nvPr/>
          </p:nvSpPr>
          <p:spPr>
            <a:xfrm>
              <a:off x="3918771" y="2828680"/>
              <a:ext cx="11338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5444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618FFD">
                      <a:lumMod val="75000"/>
                    </a:srgbClr>
                  </a:solidFill>
                  <a:latin typeface="Arial"/>
                </a:rPr>
                <a:t>columns</a:t>
              </a:r>
            </a:p>
          </p:txBody>
        </p:sp>
        <p:sp>
          <p:nvSpPr>
            <p:cNvPr id="110" name="Rectangle 109"/>
            <p:cNvSpPr/>
            <p:nvPr/>
          </p:nvSpPr>
          <p:spPr>
            <a:xfrm rot="16200000">
              <a:off x="2772639" y="4158935"/>
              <a:ext cx="7234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5444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618FFD">
                      <a:lumMod val="75000"/>
                    </a:srgbClr>
                  </a:solidFill>
                  <a:latin typeface="Arial"/>
                </a:rPr>
                <a:t>rows</a:t>
              </a: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3306567" y="5530844"/>
              <a:ext cx="2286000" cy="4572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088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 rot="5400000">
              <a:off x="4699144" y="4198599"/>
              <a:ext cx="2286000" cy="18521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088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400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3024391" y="5355219"/>
              <a:ext cx="3231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5444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>
                  <a:solidFill>
                    <a:srgbClr val="618FFD">
                      <a:lumMod val="75000"/>
                    </a:srgbClr>
                  </a:solidFill>
                  <a:latin typeface="Arial"/>
                </a:rPr>
                <a:t>Σ</a:t>
              </a:r>
              <a:endParaRPr lang="en-US" sz="1800" b="1" dirty="0">
                <a:solidFill>
                  <a:srgbClr val="618FFD">
                    <a:lumMod val="75000"/>
                  </a:srgbClr>
                </a:solidFill>
                <a:latin typeface="Arial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5575225" y="2828935"/>
              <a:ext cx="5950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5444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618FFD">
                      <a:lumMod val="75000"/>
                    </a:srgbClr>
                  </a:solidFill>
                  <a:latin typeface="Arial"/>
                </a:rPr>
                <a:t>raw</a:t>
              </a: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368822" y="2344479"/>
              <a:ext cx="205754" cy="318321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kern="0" dirty="0">
                <a:solidFill>
                  <a:sysClr val="windowText" lastClr="000000"/>
                </a:solidFill>
                <a:latin typeface="Arial"/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2091987" y="3057700"/>
              <a:ext cx="205754" cy="318321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kern="0" dirty="0">
                <a:solidFill>
                  <a:sysClr val="windowText" lastClr="000000"/>
                </a:solidFill>
                <a:latin typeface="Arial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4877456" y="2333975"/>
              <a:ext cx="205754" cy="318321"/>
            </a:xfrm>
            <a:prstGeom prst="rect">
              <a:avLst/>
            </a:prstGeom>
          </p:spPr>
          <p:txBody>
            <a:bodyPr wrap="none" lIns="101882" tIns="50941" rIns="101882" bIns="50941">
              <a:spAutoFit/>
            </a:bodyPr>
            <a:lstStyle/>
            <a:p>
              <a:pPr defTabSz="9108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kern="0" dirty="0">
                <a:solidFill>
                  <a:sysClr val="windowText" lastClr="000000"/>
                </a:solidFill>
                <a:latin typeface="Arial"/>
              </a:endParaRPr>
            </a:p>
          </p:txBody>
        </p:sp>
      </p:grpSp>
      <p:sp>
        <p:nvSpPr>
          <p:cNvPr id="126" name="Title 1"/>
          <p:cNvSpPr>
            <a:spLocks noGrp="1"/>
          </p:cNvSpPr>
          <p:nvPr>
            <p:ph type="title"/>
          </p:nvPr>
        </p:nvSpPr>
        <p:spPr>
          <a:xfrm>
            <a:off x="1066800" y="100584"/>
            <a:ext cx="6934200" cy="813816"/>
          </a:xfrm>
        </p:spPr>
        <p:txBody>
          <a:bodyPr/>
          <a:lstStyle/>
          <a:p>
            <a:r>
              <a:rPr lang="en-US" dirty="0" err="1" smtClean="0"/>
              <a:t>Graphulo.MIT.edu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/>
              <a:t>- Data Variety: </a:t>
            </a:r>
            <a:r>
              <a:rPr lang="en-US" sz="2400" dirty="0" smtClean="0"/>
              <a:t>Graph Analytics -</a:t>
            </a:r>
            <a:endParaRPr lang="en-US" sz="1400" dirty="0"/>
          </a:p>
        </p:txBody>
      </p:sp>
      <p:pic>
        <p:nvPicPr>
          <p:cNvPr id="121" name="Picture 120" descr="141212-GraphuloLogo.pdf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6" t="18889" r="3004" b="17875"/>
          <a:stretch/>
        </p:blipFill>
        <p:spPr>
          <a:xfrm>
            <a:off x="1981200" y="5029200"/>
            <a:ext cx="3545108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50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Lincoln_2012_v1">
  <a:themeElements>
    <a:clrScheme name="Custom 1 1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3767"/>
      </a:accent4>
      <a:accent5>
        <a:srgbClr val="D2DCF2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5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ctr">
          <a:defRPr sz="1400" b="1" dirty="0"/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6726</Words>
  <Application>Microsoft Macintosh PowerPoint</Application>
  <PresentationFormat>On-screen Show (4:3)</PresentationFormat>
  <Paragraphs>1036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Lincoln_2012_v1</vt:lpstr>
      <vt:lpstr>Lustre, Hadoop, Accumulo</vt:lpstr>
      <vt:lpstr>Outline</vt:lpstr>
      <vt:lpstr>Common Big Data Challenge</vt:lpstr>
      <vt:lpstr>Common Big Data Architecture</vt:lpstr>
      <vt:lpstr>Common Big Data Architecture - Data Volume: Various Clouds -</vt:lpstr>
      <vt:lpstr>Common Big Data Architecture - Data Velocity: Accumulo Database -</vt:lpstr>
      <vt:lpstr>Common Big Data Architecture - Data Velocity: SciDB for Dense Data -</vt:lpstr>
      <vt:lpstr>Common Big Data Architecture - Data Variety: D4M Schema -</vt:lpstr>
      <vt:lpstr>Graphulo.MIT.edu - Data Variety: Graph Analytics -</vt:lpstr>
      <vt:lpstr>Common Big Data Architecture - Data Veracity: Computing on Masked Data -</vt:lpstr>
      <vt:lpstr>Outline</vt:lpstr>
      <vt:lpstr>Example Big Data APIs and Megastacks</vt:lpstr>
      <vt:lpstr>Example Big Data Database APIs</vt:lpstr>
      <vt:lpstr>Example Supercomputing APIs</vt:lpstr>
      <vt:lpstr>Lustre Parallel File System</vt:lpstr>
      <vt:lpstr>Hadoop Distribute File System (HDFS)</vt:lpstr>
      <vt:lpstr>Accumulo Database</vt:lpstr>
      <vt:lpstr>Outline</vt:lpstr>
      <vt:lpstr>How to Compare Storage</vt:lpstr>
      <vt:lpstr>Storage Capacity</vt:lpstr>
      <vt:lpstr>3 Disk Failure Data Loss Probability</vt:lpstr>
      <vt:lpstr>Peak Read/Write Performance</vt:lpstr>
      <vt:lpstr>Capability Estimate Summary</vt:lpstr>
      <vt:lpstr>Mix n’ Match 1: Hadoop/Accumulo on Lustre</vt:lpstr>
      <vt:lpstr>Mix n’ Match 2: Accumulo Checkpoint on Lustre</vt:lpstr>
      <vt:lpstr>Mix n’ Match 3: Lustre Metadata in Accumulo</vt:lpstr>
      <vt:lpstr>Mix n’ Match 4: Map/Reduce on Lustre</vt:lpstr>
      <vt:lpstr>Summary</vt:lpstr>
    </vt:vector>
  </TitlesOfParts>
  <Company>MIT Lincoln Laboratory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 SuperCloud: a Unified Approach to Compute, Big Data, Database, and Enterprise Clouds</dc:title>
  <dc:creator>Jeremy Kepner</dc:creator>
  <cp:lastModifiedBy>Albert Reuther</cp:lastModifiedBy>
  <cp:revision>705</cp:revision>
  <dcterms:created xsi:type="dcterms:W3CDTF">2014-11-06T02:59:07Z</dcterms:created>
  <dcterms:modified xsi:type="dcterms:W3CDTF">2015-09-08T01:01:12Z</dcterms:modified>
</cp:coreProperties>
</file>