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x-msvideo"/>
  <Default Extension="gif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32"/>
  </p:notesMasterIdLst>
  <p:sldIdLst>
    <p:sldId id="256" r:id="rId2"/>
    <p:sldId id="257" r:id="rId3"/>
    <p:sldId id="269" r:id="rId4"/>
    <p:sldId id="270" r:id="rId5"/>
    <p:sldId id="266" r:id="rId6"/>
    <p:sldId id="259" r:id="rId7"/>
    <p:sldId id="285" r:id="rId8"/>
    <p:sldId id="293" r:id="rId9"/>
    <p:sldId id="288" r:id="rId10"/>
    <p:sldId id="287" r:id="rId11"/>
    <p:sldId id="306" r:id="rId12"/>
    <p:sldId id="307" r:id="rId13"/>
    <p:sldId id="291" r:id="rId14"/>
    <p:sldId id="294" r:id="rId15"/>
    <p:sldId id="303" r:id="rId16"/>
    <p:sldId id="292" r:id="rId17"/>
    <p:sldId id="309" r:id="rId18"/>
    <p:sldId id="308" r:id="rId19"/>
    <p:sldId id="286" r:id="rId20"/>
    <p:sldId id="297" r:id="rId21"/>
    <p:sldId id="264" r:id="rId22"/>
    <p:sldId id="265" r:id="rId23"/>
    <p:sldId id="279" r:id="rId24"/>
    <p:sldId id="273" r:id="rId25"/>
    <p:sldId id="299" r:id="rId26"/>
    <p:sldId id="300" r:id="rId27"/>
    <p:sldId id="305" r:id="rId28"/>
    <p:sldId id="301" r:id="rId29"/>
    <p:sldId id="302" r:id="rId30"/>
    <p:sldId id="304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82C836"/>
    <a:srgbClr val="DFE4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27" autoAdjust="0"/>
    <p:restoredTop sz="86855" autoAdjust="0"/>
  </p:normalViewPr>
  <p:slideViewPr>
    <p:cSldViewPr>
      <p:cViewPr varScale="1">
        <p:scale>
          <a:sx n="51" d="100"/>
          <a:sy n="51" d="100"/>
        </p:scale>
        <p:origin x="127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9E15B-4B9D-459E-930F-5E132C0DF4A2}" type="datetimeFigureOut">
              <a:rPr lang="en-US" smtClean="0"/>
              <a:t>9/13/2015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EE8C72-77D9-43DF-833F-1BC9EA6E3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4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Movement</a:t>
            </a:r>
            <a:r>
              <a:rPr lang="en-US" baseline="0" dirty="0" smtClean="0"/>
              <a:t> in time and changing in places in time frames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8C72-77D9-43DF-833F-1BC9EA6E38E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291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8C72-77D9-43DF-833F-1BC9EA6E38E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428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8C72-77D9-43DF-833F-1BC9EA6E38E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357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8C72-77D9-43DF-833F-1BC9EA6E38E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37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7" name="Picture 15" descr="D:\nicks computer\pres pro stuff\medical animated\dna\DNA_titl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524000" y="2444706"/>
            <a:ext cx="7390474" cy="1143476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28768" y="3669883"/>
            <a:ext cx="7386632" cy="1752378"/>
          </a:xfrm>
        </p:spPr>
        <p:txBody>
          <a:bodyPr/>
          <a:lstStyle>
            <a:lvl1pPr marL="0" indent="0" algn="r">
              <a:buFontTx/>
              <a:buNone/>
              <a:defRPr sz="20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pic>
        <p:nvPicPr>
          <p:cNvPr id="8208" name="PPP_AMEDI_TLE_dna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913"/>
            <a:ext cx="1281361" cy="675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ate Placeholder 1"/>
          <p:cNvSpPr>
            <a:spLocks noGrp="1"/>
          </p:cNvSpPr>
          <p:nvPr>
            <p:ph type="dt" sz="half" idx="2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75490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C30F3-4E5C-414C-81AE-99866C1218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" fill="hold"/>
                                        <p:tgtEl>
                                          <p:spTgt spid="82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20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2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08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447800"/>
            <a:ext cx="8229600" cy="48940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75490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837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64010" y="1295400"/>
            <a:ext cx="2010708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295400"/>
            <a:ext cx="6098122" cy="4953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75490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C30F3-4E5C-414C-81AE-99866C121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415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22435"/>
            <a:ext cx="8305800" cy="4525965"/>
          </a:xfrm>
        </p:spPr>
        <p:txBody>
          <a:bodyPr/>
          <a:lstStyle>
            <a:lvl1pPr marL="1730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  <a:defRPr sz="2400" b="0">
                <a:solidFill>
                  <a:schemeClr val="accent6">
                    <a:lumMod val="75000"/>
                  </a:schemeClr>
                </a:solidFill>
              </a:defRPr>
            </a:lvl1pPr>
            <a:lvl2pPr marL="684213" indent="-227013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2000">
                <a:solidFill>
                  <a:schemeClr val="accent6">
                    <a:lumMod val="75000"/>
                  </a:schemeClr>
                </a:solidFill>
              </a:defRPr>
            </a:lvl2pPr>
            <a:lvl3pPr marL="10874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800">
                <a:solidFill>
                  <a:schemeClr val="accent6">
                    <a:lumMod val="75000"/>
                  </a:schemeClr>
                </a:solidFill>
              </a:defRPr>
            </a:lvl3pPr>
            <a:lvl4pPr marL="1541463" indent="-169863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600">
                <a:solidFill>
                  <a:schemeClr val="accent6">
                    <a:lumMod val="75000"/>
                  </a:schemeClr>
                </a:solidFill>
              </a:defRPr>
            </a:lvl4pPr>
            <a:lvl5pPr marL="20018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400">
                <a:solidFill>
                  <a:schemeClr val="accent6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533400"/>
            <a:ext cx="8251200" cy="457200"/>
          </a:xfrm>
        </p:spPr>
        <p:txBody>
          <a:bodyPr>
            <a:normAutofit/>
          </a:bodyPr>
          <a:lstStyle>
            <a:lvl1pPr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  <a:defRPr sz="24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6653837"/>
            <a:ext cx="2895600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638075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200" b="1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304800" y="16200"/>
            <a:ext cx="8229600" cy="639763"/>
          </a:xfrm>
        </p:spPr>
        <p:txBody>
          <a:bodyPr/>
          <a:lstStyle>
            <a:lvl1pPr>
              <a:buClr>
                <a:schemeClr val="accent6">
                  <a:lumMod val="50000"/>
                </a:schemeClr>
              </a:buCl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22435"/>
            <a:ext cx="8305800" cy="4525965"/>
          </a:xfrm>
        </p:spPr>
        <p:txBody>
          <a:bodyPr/>
          <a:lstStyle>
            <a:lvl1pPr marL="1730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  <a:defRPr sz="2400" b="0">
                <a:solidFill>
                  <a:schemeClr val="accent6">
                    <a:lumMod val="75000"/>
                  </a:schemeClr>
                </a:solidFill>
              </a:defRPr>
            </a:lvl1pPr>
            <a:lvl2pPr marL="684213" indent="-227013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2000">
                <a:solidFill>
                  <a:schemeClr val="accent6">
                    <a:lumMod val="75000"/>
                  </a:schemeClr>
                </a:solidFill>
              </a:defRPr>
            </a:lvl2pPr>
            <a:lvl3pPr marL="10874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800">
                <a:solidFill>
                  <a:schemeClr val="accent6">
                    <a:lumMod val="75000"/>
                  </a:schemeClr>
                </a:solidFill>
              </a:defRPr>
            </a:lvl3pPr>
            <a:lvl4pPr marL="1541463" indent="-169863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600">
                <a:solidFill>
                  <a:schemeClr val="accent6">
                    <a:lumMod val="75000"/>
                  </a:schemeClr>
                </a:solidFill>
              </a:defRPr>
            </a:lvl4pPr>
            <a:lvl5pPr marL="20018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400">
                <a:solidFill>
                  <a:schemeClr val="accent6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533400"/>
            <a:ext cx="8251200" cy="457200"/>
          </a:xfrm>
        </p:spPr>
        <p:txBody>
          <a:bodyPr>
            <a:normAutofit/>
          </a:bodyPr>
          <a:lstStyle>
            <a:lvl1pPr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  <a:defRPr sz="24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6653837"/>
            <a:ext cx="2895600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638075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200" b="1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304800" y="16200"/>
            <a:ext cx="8229600" cy="639763"/>
          </a:xfrm>
        </p:spPr>
        <p:txBody>
          <a:bodyPr/>
          <a:lstStyle>
            <a:lvl1pPr>
              <a:buClr>
                <a:schemeClr val="accent6">
                  <a:lumMod val="50000"/>
                </a:schemeClr>
              </a:buCl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22435"/>
            <a:ext cx="8305800" cy="4525965"/>
          </a:xfrm>
        </p:spPr>
        <p:txBody>
          <a:bodyPr/>
          <a:lstStyle>
            <a:lvl1pPr marL="1730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  <a:defRPr sz="2400" b="0">
                <a:solidFill>
                  <a:schemeClr val="accent6">
                    <a:lumMod val="75000"/>
                  </a:schemeClr>
                </a:solidFill>
              </a:defRPr>
            </a:lvl1pPr>
            <a:lvl2pPr marL="684213" indent="-227013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2000">
                <a:solidFill>
                  <a:schemeClr val="accent6">
                    <a:lumMod val="75000"/>
                  </a:schemeClr>
                </a:solidFill>
              </a:defRPr>
            </a:lvl2pPr>
            <a:lvl3pPr marL="10874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800">
                <a:solidFill>
                  <a:schemeClr val="accent6">
                    <a:lumMod val="75000"/>
                  </a:schemeClr>
                </a:solidFill>
              </a:defRPr>
            </a:lvl3pPr>
            <a:lvl4pPr marL="1541463" indent="-169863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600">
                <a:solidFill>
                  <a:schemeClr val="accent6">
                    <a:lumMod val="75000"/>
                  </a:schemeClr>
                </a:solidFill>
              </a:defRPr>
            </a:lvl4pPr>
            <a:lvl5pPr marL="20018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400">
                <a:solidFill>
                  <a:schemeClr val="accent6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533400"/>
            <a:ext cx="8251200" cy="457200"/>
          </a:xfrm>
        </p:spPr>
        <p:txBody>
          <a:bodyPr>
            <a:normAutofit/>
          </a:bodyPr>
          <a:lstStyle>
            <a:lvl1pPr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  <a:defRPr sz="24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6653837"/>
            <a:ext cx="2895600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638075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200" b="1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304800" y="16200"/>
            <a:ext cx="8229600" cy="639763"/>
          </a:xfrm>
        </p:spPr>
        <p:txBody>
          <a:bodyPr/>
          <a:lstStyle>
            <a:lvl1pPr>
              <a:buClr>
                <a:schemeClr val="accent6">
                  <a:lumMod val="50000"/>
                </a:schemeClr>
              </a:buCl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22435"/>
            <a:ext cx="8305800" cy="4525965"/>
          </a:xfrm>
        </p:spPr>
        <p:txBody>
          <a:bodyPr/>
          <a:lstStyle>
            <a:lvl1pPr marL="1730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  <a:defRPr sz="2400" b="0">
                <a:solidFill>
                  <a:schemeClr val="accent6">
                    <a:lumMod val="75000"/>
                  </a:schemeClr>
                </a:solidFill>
              </a:defRPr>
            </a:lvl1pPr>
            <a:lvl2pPr marL="684213" indent="-227013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2000">
                <a:solidFill>
                  <a:schemeClr val="accent6">
                    <a:lumMod val="75000"/>
                  </a:schemeClr>
                </a:solidFill>
              </a:defRPr>
            </a:lvl2pPr>
            <a:lvl3pPr marL="10874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800">
                <a:solidFill>
                  <a:schemeClr val="accent6">
                    <a:lumMod val="75000"/>
                  </a:schemeClr>
                </a:solidFill>
              </a:defRPr>
            </a:lvl3pPr>
            <a:lvl4pPr marL="1541463" indent="-169863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600">
                <a:solidFill>
                  <a:schemeClr val="accent6">
                    <a:lumMod val="75000"/>
                  </a:schemeClr>
                </a:solidFill>
              </a:defRPr>
            </a:lvl4pPr>
            <a:lvl5pPr marL="20018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400">
                <a:solidFill>
                  <a:schemeClr val="accent6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533400"/>
            <a:ext cx="8251200" cy="457200"/>
          </a:xfrm>
        </p:spPr>
        <p:txBody>
          <a:bodyPr>
            <a:normAutofit/>
          </a:bodyPr>
          <a:lstStyle>
            <a:lvl1pPr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  <a:defRPr sz="24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6653837"/>
            <a:ext cx="2895600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638075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200" b="1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304800" y="16200"/>
            <a:ext cx="8229600" cy="639763"/>
          </a:xfrm>
        </p:spPr>
        <p:txBody>
          <a:bodyPr/>
          <a:lstStyle>
            <a:lvl1pPr>
              <a:buClr>
                <a:schemeClr val="accent6">
                  <a:lumMod val="50000"/>
                </a:schemeClr>
              </a:buCl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22435"/>
            <a:ext cx="8305800" cy="4525965"/>
          </a:xfrm>
        </p:spPr>
        <p:txBody>
          <a:bodyPr/>
          <a:lstStyle>
            <a:lvl1pPr marL="1730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  <a:defRPr sz="2400" b="0">
                <a:solidFill>
                  <a:schemeClr val="accent6">
                    <a:lumMod val="75000"/>
                  </a:schemeClr>
                </a:solidFill>
              </a:defRPr>
            </a:lvl1pPr>
            <a:lvl2pPr marL="684213" indent="-227013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2000">
                <a:solidFill>
                  <a:schemeClr val="accent6">
                    <a:lumMod val="75000"/>
                  </a:schemeClr>
                </a:solidFill>
              </a:defRPr>
            </a:lvl2pPr>
            <a:lvl3pPr marL="10874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800">
                <a:solidFill>
                  <a:schemeClr val="accent6">
                    <a:lumMod val="75000"/>
                  </a:schemeClr>
                </a:solidFill>
              </a:defRPr>
            </a:lvl3pPr>
            <a:lvl4pPr marL="1541463" indent="-169863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600">
                <a:solidFill>
                  <a:schemeClr val="accent6">
                    <a:lumMod val="75000"/>
                  </a:schemeClr>
                </a:solidFill>
              </a:defRPr>
            </a:lvl4pPr>
            <a:lvl5pPr marL="20018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400">
                <a:solidFill>
                  <a:schemeClr val="accent6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533400"/>
            <a:ext cx="8251200" cy="457200"/>
          </a:xfrm>
        </p:spPr>
        <p:txBody>
          <a:bodyPr>
            <a:normAutofit/>
          </a:bodyPr>
          <a:lstStyle>
            <a:lvl1pPr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  <a:defRPr sz="24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6653837"/>
            <a:ext cx="2895600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638075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200" b="1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304800" y="16200"/>
            <a:ext cx="8229600" cy="639763"/>
          </a:xfrm>
        </p:spPr>
        <p:txBody>
          <a:bodyPr/>
          <a:lstStyle>
            <a:lvl1pPr>
              <a:buClr>
                <a:schemeClr val="accent6">
                  <a:lumMod val="50000"/>
                </a:schemeClr>
              </a:buCl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22435"/>
            <a:ext cx="8305800" cy="4525965"/>
          </a:xfrm>
        </p:spPr>
        <p:txBody>
          <a:bodyPr/>
          <a:lstStyle>
            <a:lvl1pPr marL="1730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  <a:defRPr sz="2400" b="0">
                <a:solidFill>
                  <a:schemeClr val="accent6">
                    <a:lumMod val="75000"/>
                  </a:schemeClr>
                </a:solidFill>
              </a:defRPr>
            </a:lvl1pPr>
            <a:lvl2pPr marL="684213" indent="-227013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2000">
                <a:solidFill>
                  <a:schemeClr val="accent6">
                    <a:lumMod val="75000"/>
                  </a:schemeClr>
                </a:solidFill>
              </a:defRPr>
            </a:lvl2pPr>
            <a:lvl3pPr marL="10874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800">
                <a:solidFill>
                  <a:schemeClr val="accent6">
                    <a:lumMod val="75000"/>
                  </a:schemeClr>
                </a:solidFill>
              </a:defRPr>
            </a:lvl3pPr>
            <a:lvl4pPr marL="1541463" indent="-169863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600">
                <a:solidFill>
                  <a:schemeClr val="accent6">
                    <a:lumMod val="75000"/>
                  </a:schemeClr>
                </a:solidFill>
              </a:defRPr>
            </a:lvl4pPr>
            <a:lvl5pPr marL="2001838" indent="-173038">
              <a:lnSpc>
                <a:spcPts val="2600"/>
              </a:lnSpc>
              <a:buClr>
                <a:schemeClr val="accent6">
                  <a:lumMod val="50000"/>
                </a:schemeClr>
              </a:buClr>
              <a:defRPr sz="1400">
                <a:solidFill>
                  <a:schemeClr val="accent6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533400"/>
            <a:ext cx="8251200" cy="457200"/>
          </a:xfrm>
        </p:spPr>
        <p:txBody>
          <a:bodyPr>
            <a:normAutofit/>
          </a:bodyPr>
          <a:lstStyle>
            <a:lvl1pPr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  <a:defRPr sz="24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6653837"/>
            <a:ext cx="2895600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638075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200" b="1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304800" y="16200"/>
            <a:ext cx="8229600" cy="639763"/>
          </a:xfrm>
        </p:spPr>
        <p:txBody>
          <a:bodyPr/>
          <a:lstStyle>
            <a:lvl1pPr>
              <a:buClr>
                <a:schemeClr val="accent6">
                  <a:lumMod val="50000"/>
                </a:schemeClr>
              </a:buCl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75490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6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96" y="4406673"/>
            <a:ext cx="7772543" cy="136216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96" y="2907289"/>
            <a:ext cx="7772543" cy="1499384"/>
          </a:xfrm>
        </p:spPr>
        <p:txBody>
          <a:bodyPr anchor="b"/>
          <a:lstStyle>
            <a:lvl1pPr marL="0" indent="0">
              <a:buNone/>
              <a:defRPr sz="1800"/>
            </a:lvl1pPr>
            <a:lvl2pPr marL="411754" indent="0">
              <a:buNone/>
              <a:defRPr sz="1600"/>
            </a:lvl2pPr>
            <a:lvl3pPr marL="823509" indent="0">
              <a:buNone/>
              <a:defRPr sz="1400"/>
            </a:lvl3pPr>
            <a:lvl4pPr marL="1235263" indent="0">
              <a:buNone/>
              <a:defRPr sz="1300"/>
            </a:lvl4pPr>
            <a:lvl5pPr marL="1647017" indent="0">
              <a:buNone/>
              <a:defRPr sz="1300"/>
            </a:lvl5pPr>
            <a:lvl6pPr marL="2058772" indent="0">
              <a:buNone/>
              <a:defRPr sz="1300"/>
            </a:lvl6pPr>
            <a:lvl7pPr marL="2470526" indent="0">
              <a:buNone/>
              <a:defRPr sz="1300"/>
            </a:lvl7pPr>
            <a:lvl8pPr marL="2882280" indent="0">
              <a:buNone/>
              <a:defRPr sz="1300"/>
            </a:lvl8pPr>
            <a:lvl9pPr marL="3294035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75490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41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532259"/>
            <a:ext cx="4267200" cy="479234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32259"/>
            <a:ext cx="4267200" cy="479234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75490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311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657342"/>
            <a:ext cx="4269036" cy="64034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1754" indent="0">
              <a:buNone/>
              <a:defRPr sz="1800" b="1"/>
            </a:lvl2pPr>
            <a:lvl3pPr marL="823509" indent="0">
              <a:buNone/>
              <a:defRPr sz="1600" b="1"/>
            </a:lvl3pPr>
            <a:lvl4pPr marL="1235263" indent="0">
              <a:buNone/>
              <a:defRPr sz="1400" b="1"/>
            </a:lvl4pPr>
            <a:lvl5pPr marL="1647017" indent="0">
              <a:buNone/>
              <a:defRPr sz="1400" b="1"/>
            </a:lvl5pPr>
            <a:lvl6pPr marL="2058772" indent="0">
              <a:buNone/>
              <a:defRPr sz="1400" b="1"/>
            </a:lvl6pPr>
            <a:lvl7pPr marL="2470526" indent="0">
              <a:buNone/>
              <a:defRPr sz="1400" b="1"/>
            </a:lvl7pPr>
            <a:lvl8pPr marL="2882280" indent="0">
              <a:buNone/>
              <a:defRPr sz="1400" b="1"/>
            </a:lvl8pPr>
            <a:lvl9pPr marL="3294035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2297689"/>
            <a:ext cx="4269036" cy="395071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934" y="1657342"/>
            <a:ext cx="4270465" cy="64034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1754" indent="0">
              <a:buNone/>
              <a:defRPr sz="1800" b="1"/>
            </a:lvl2pPr>
            <a:lvl3pPr marL="823509" indent="0">
              <a:buNone/>
              <a:defRPr sz="1600" b="1"/>
            </a:lvl3pPr>
            <a:lvl4pPr marL="1235263" indent="0">
              <a:buNone/>
              <a:defRPr sz="1400" b="1"/>
            </a:lvl4pPr>
            <a:lvl5pPr marL="1647017" indent="0">
              <a:buNone/>
              <a:defRPr sz="1400" b="1"/>
            </a:lvl5pPr>
            <a:lvl6pPr marL="2058772" indent="0">
              <a:buNone/>
              <a:defRPr sz="1400" b="1"/>
            </a:lvl6pPr>
            <a:lvl7pPr marL="2470526" indent="0">
              <a:buNone/>
              <a:defRPr sz="1400" b="1"/>
            </a:lvl7pPr>
            <a:lvl8pPr marL="2882280" indent="0">
              <a:buNone/>
              <a:defRPr sz="1400" b="1"/>
            </a:lvl8pPr>
            <a:lvl9pPr marL="3294035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934" y="2297689"/>
            <a:ext cx="4270465" cy="395071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1" y="168663"/>
            <a:ext cx="8188914" cy="939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7" rIns="91434" bIns="457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" name="Date Placeholder 1"/>
          <p:cNvSpPr>
            <a:spLocks noGrp="1"/>
          </p:cNvSpPr>
          <p:nvPr>
            <p:ph type="dt" sz="half" idx="10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5490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270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2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75490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90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75490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366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09631"/>
            <a:ext cx="3236511" cy="116205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1295400"/>
            <a:ext cx="5111144" cy="502920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2471688"/>
            <a:ext cx="3236511" cy="3852912"/>
          </a:xfrm>
        </p:spPr>
        <p:txBody>
          <a:bodyPr/>
          <a:lstStyle>
            <a:lvl1pPr marL="0" indent="0">
              <a:buNone/>
              <a:defRPr sz="1300"/>
            </a:lvl1pPr>
            <a:lvl2pPr marL="411754" indent="0">
              <a:buNone/>
              <a:defRPr sz="1100"/>
            </a:lvl2pPr>
            <a:lvl3pPr marL="823509" indent="0">
              <a:buNone/>
              <a:defRPr sz="900"/>
            </a:lvl3pPr>
            <a:lvl4pPr marL="1235263" indent="0">
              <a:buNone/>
              <a:defRPr sz="800"/>
            </a:lvl4pPr>
            <a:lvl5pPr marL="1647017" indent="0">
              <a:buNone/>
              <a:defRPr sz="800"/>
            </a:lvl5pPr>
            <a:lvl6pPr marL="2058772" indent="0">
              <a:buNone/>
              <a:defRPr sz="800"/>
            </a:lvl6pPr>
            <a:lvl7pPr marL="2470526" indent="0">
              <a:buNone/>
              <a:defRPr sz="800"/>
            </a:lvl7pPr>
            <a:lvl8pPr marL="2882280" indent="0">
              <a:buNone/>
              <a:defRPr sz="800"/>
            </a:lvl8pPr>
            <a:lvl9pPr marL="329403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75490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707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904" y="4801172"/>
            <a:ext cx="5487258" cy="56602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904" y="613190"/>
            <a:ext cx="5487258" cy="4115085"/>
          </a:xfrm>
        </p:spPr>
        <p:txBody>
          <a:bodyPr/>
          <a:lstStyle>
            <a:lvl1pPr marL="0" indent="0">
              <a:buNone/>
              <a:defRPr sz="2900"/>
            </a:lvl1pPr>
            <a:lvl2pPr marL="411754" indent="0">
              <a:buNone/>
              <a:defRPr sz="2500"/>
            </a:lvl2pPr>
            <a:lvl3pPr marL="823509" indent="0">
              <a:buNone/>
              <a:defRPr sz="2200"/>
            </a:lvl3pPr>
            <a:lvl4pPr marL="1235263" indent="0">
              <a:buNone/>
              <a:defRPr sz="1800"/>
            </a:lvl4pPr>
            <a:lvl5pPr marL="1647017" indent="0">
              <a:buNone/>
              <a:defRPr sz="1800"/>
            </a:lvl5pPr>
            <a:lvl6pPr marL="2058772" indent="0">
              <a:buNone/>
              <a:defRPr sz="1800"/>
            </a:lvl6pPr>
            <a:lvl7pPr marL="2470526" indent="0">
              <a:buNone/>
              <a:defRPr sz="1800"/>
            </a:lvl7pPr>
            <a:lvl8pPr marL="2882280" indent="0">
              <a:buNone/>
              <a:defRPr sz="1800"/>
            </a:lvl8pPr>
            <a:lvl9pPr marL="3294035" indent="0">
              <a:buNone/>
              <a:defRPr sz="18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904" y="5367193"/>
            <a:ext cx="5487258" cy="804721"/>
          </a:xfrm>
        </p:spPr>
        <p:txBody>
          <a:bodyPr/>
          <a:lstStyle>
            <a:lvl1pPr marL="0" indent="0">
              <a:buNone/>
              <a:defRPr sz="1300"/>
            </a:lvl1pPr>
            <a:lvl2pPr marL="411754" indent="0">
              <a:buNone/>
              <a:defRPr sz="1100"/>
            </a:lvl2pPr>
            <a:lvl3pPr marL="823509" indent="0">
              <a:buNone/>
              <a:defRPr sz="900"/>
            </a:lvl3pPr>
            <a:lvl4pPr marL="1235263" indent="0">
              <a:buNone/>
              <a:defRPr sz="800"/>
            </a:lvl4pPr>
            <a:lvl5pPr marL="1647017" indent="0">
              <a:buNone/>
              <a:defRPr sz="800"/>
            </a:lvl5pPr>
            <a:lvl6pPr marL="2058772" indent="0">
              <a:buNone/>
              <a:defRPr sz="800"/>
            </a:lvl6pPr>
            <a:lvl7pPr marL="2470526" indent="0">
              <a:buNone/>
              <a:defRPr sz="800"/>
            </a:lvl7pPr>
            <a:lvl8pPr marL="2882280" indent="0">
              <a:buNone/>
              <a:defRPr sz="800"/>
            </a:lvl8pPr>
            <a:lvl9pPr marL="329403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75490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97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video" Target="../media/media1.avi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microsoft.com/office/2007/relationships/media" Target="../media/media1.avi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D:\nicks computer\pres pro stuff\medical animated\dna\DNA_txt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1" y="168663"/>
            <a:ext cx="8188914" cy="939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7" rIns="91434" bIns="457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pic>
        <p:nvPicPr>
          <p:cNvPr id="1036" name="PPP_AMEDI_TXT_dna.avi">
            <a:hlinkClick r:id="" action="ppaction://media"/>
          </p:cNvPr>
          <p:cNvPicPr>
            <a:picLocks noChangeAspect="1" noChangeArrowheads="1"/>
          </p:cNvPicPr>
          <p:nvPr>
            <a:vide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556" y="0"/>
            <a:ext cx="686444" cy="21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75490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447800"/>
            <a:ext cx="7696199" cy="4894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3" r:id="rId15"/>
    <p:sldLayoutId id="2147483695" r:id="rId16"/>
    <p:sldLayoutId id="2147483696" r:id="rId17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" fill="hold"/>
                                        <p:tgtEl>
                                          <p:spTgt spid="10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03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</p:childTnLst>
        </p:cTn>
      </p:par>
    </p:tnLst>
  </p:timing>
  <p:hf hdr="0" ftr="0" dt="0"/>
  <p:txStyles>
    <p:titleStyle>
      <a:lvl1pPr algn="l" defTabSz="91501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</a:defRPr>
      </a:lvl1pPr>
      <a:lvl2pPr algn="l" defTabSz="91501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defTabSz="91501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defTabSz="91501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defTabSz="91501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11754" algn="l" defTabSz="91501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823509" algn="l" defTabSz="91501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235263" algn="l" defTabSz="91501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647017" algn="l" defTabSz="91501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3129" indent="-343129" algn="l" defTabSz="915010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3445" indent="-285941" algn="l" defTabSz="915010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2333" indent="-227323" algn="l" defTabSz="915010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599838" indent="-228752" algn="l" defTabSz="915010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2057342" indent="-228752" algn="l" defTabSz="915010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5pPr>
      <a:lvl6pPr marL="2469097" indent="-228752" algn="l" defTabSz="915010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6pPr>
      <a:lvl7pPr marL="2880851" indent="-228752" algn="l" defTabSz="915010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7pPr>
      <a:lvl8pPr marL="3292605" indent="-228752" algn="l" defTabSz="915010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8pPr>
      <a:lvl9pPr marL="3704360" indent="-228752" algn="l" defTabSz="915010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2350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1754" algn="l" defTabSz="82350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3509" algn="l" defTabSz="82350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5263" algn="l" defTabSz="82350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7017" algn="l" defTabSz="82350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8772" algn="l" defTabSz="82350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70526" algn="l" defTabSz="82350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82280" algn="l" defTabSz="82350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94035" algn="l" defTabSz="82350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7.png"/><Relationship Id="rId18" Type="http://schemas.openxmlformats.org/officeDocument/2006/relationships/image" Target="../media/image142.png"/><Relationship Id="rId3" Type="http://schemas.openxmlformats.org/officeDocument/2006/relationships/image" Target="../media/image99.png"/><Relationship Id="rId7" Type="http://schemas.openxmlformats.org/officeDocument/2006/relationships/image" Target="../media/image129.png"/><Relationship Id="rId12" Type="http://schemas.openxmlformats.org/officeDocument/2006/relationships/image" Target="../media/image136.png"/><Relationship Id="rId17" Type="http://schemas.openxmlformats.org/officeDocument/2006/relationships/image" Target="../media/image141.png"/><Relationship Id="rId2" Type="http://schemas.openxmlformats.org/officeDocument/2006/relationships/image" Target="../media/image98.png"/><Relationship Id="rId16" Type="http://schemas.openxmlformats.org/officeDocument/2006/relationships/image" Target="../media/image140.png"/><Relationship Id="rId20" Type="http://schemas.openxmlformats.org/officeDocument/2006/relationships/image" Target="../media/image14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127.png"/><Relationship Id="rId15" Type="http://schemas.openxmlformats.org/officeDocument/2006/relationships/image" Target="../media/image139.png"/><Relationship Id="rId10" Type="http://schemas.openxmlformats.org/officeDocument/2006/relationships/image" Target="../media/image132.png"/><Relationship Id="rId19" Type="http://schemas.openxmlformats.org/officeDocument/2006/relationships/image" Target="../media/image143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Relationship Id="rId14" Type="http://schemas.openxmlformats.org/officeDocument/2006/relationships/image" Target="../media/image13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3.png"/><Relationship Id="rId18" Type="http://schemas.openxmlformats.org/officeDocument/2006/relationships/image" Target="../media/image178.png"/><Relationship Id="rId26" Type="http://schemas.openxmlformats.org/officeDocument/2006/relationships/image" Target="../media/image186.png"/><Relationship Id="rId39" Type="http://schemas.openxmlformats.org/officeDocument/2006/relationships/image" Target="../media/image199.png"/><Relationship Id="rId21" Type="http://schemas.openxmlformats.org/officeDocument/2006/relationships/image" Target="../media/image181.png"/><Relationship Id="rId34" Type="http://schemas.openxmlformats.org/officeDocument/2006/relationships/image" Target="../media/image194.png"/><Relationship Id="rId42" Type="http://schemas.openxmlformats.org/officeDocument/2006/relationships/image" Target="../media/image202.png"/><Relationship Id="rId47" Type="http://schemas.openxmlformats.org/officeDocument/2006/relationships/image" Target="../media/image207.png"/><Relationship Id="rId50" Type="http://schemas.openxmlformats.org/officeDocument/2006/relationships/image" Target="../media/image210.png"/><Relationship Id="rId55" Type="http://schemas.openxmlformats.org/officeDocument/2006/relationships/image" Target="../media/image215.png"/><Relationship Id="rId12" Type="http://schemas.openxmlformats.org/officeDocument/2006/relationships/image" Target="../media/image172.png"/><Relationship Id="rId17" Type="http://schemas.openxmlformats.org/officeDocument/2006/relationships/image" Target="../media/image177.png"/><Relationship Id="rId25" Type="http://schemas.openxmlformats.org/officeDocument/2006/relationships/image" Target="../media/image185.png"/><Relationship Id="rId33" Type="http://schemas.openxmlformats.org/officeDocument/2006/relationships/image" Target="../media/image193.png"/><Relationship Id="rId38" Type="http://schemas.openxmlformats.org/officeDocument/2006/relationships/image" Target="../media/image198.png"/><Relationship Id="rId46" Type="http://schemas.openxmlformats.org/officeDocument/2006/relationships/image" Target="../media/image206.png"/><Relationship Id="rId16" Type="http://schemas.openxmlformats.org/officeDocument/2006/relationships/image" Target="../media/image176.png"/><Relationship Id="rId20" Type="http://schemas.openxmlformats.org/officeDocument/2006/relationships/image" Target="../media/image180.png"/><Relationship Id="rId29" Type="http://schemas.openxmlformats.org/officeDocument/2006/relationships/image" Target="../media/image189.png"/><Relationship Id="rId41" Type="http://schemas.openxmlformats.org/officeDocument/2006/relationships/image" Target="../media/image201.png"/><Relationship Id="rId54" Type="http://schemas.openxmlformats.org/officeDocument/2006/relationships/image" Target="../media/image214.png"/><Relationship Id="rId1" Type="http://schemas.openxmlformats.org/officeDocument/2006/relationships/slideLayout" Target="../slideLayouts/slideLayout15.xml"/><Relationship Id="rId11" Type="http://schemas.openxmlformats.org/officeDocument/2006/relationships/image" Target="../media/image171.png"/><Relationship Id="rId24" Type="http://schemas.openxmlformats.org/officeDocument/2006/relationships/image" Target="../media/image184.png"/><Relationship Id="rId32" Type="http://schemas.openxmlformats.org/officeDocument/2006/relationships/image" Target="../media/image192.png"/><Relationship Id="rId37" Type="http://schemas.openxmlformats.org/officeDocument/2006/relationships/image" Target="../media/image197.png"/><Relationship Id="rId40" Type="http://schemas.openxmlformats.org/officeDocument/2006/relationships/image" Target="../media/image200.png"/><Relationship Id="rId45" Type="http://schemas.openxmlformats.org/officeDocument/2006/relationships/image" Target="../media/image205.png"/><Relationship Id="rId53" Type="http://schemas.openxmlformats.org/officeDocument/2006/relationships/image" Target="../media/image213.png"/><Relationship Id="rId15" Type="http://schemas.openxmlformats.org/officeDocument/2006/relationships/image" Target="../media/image175.png"/><Relationship Id="rId23" Type="http://schemas.openxmlformats.org/officeDocument/2006/relationships/image" Target="../media/image183.png"/><Relationship Id="rId28" Type="http://schemas.openxmlformats.org/officeDocument/2006/relationships/image" Target="../media/image188.png"/><Relationship Id="rId36" Type="http://schemas.openxmlformats.org/officeDocument/2006/relationships/image" Target="../media/image196.png"/><Relationship Id="rId49" Type="http://schemas.openxmlformats.org/officeDocument/2006/relationships/image" Target="../media/image209.png"/><Relationship Id="rId10" Type="http://schemas.openxmlformats.org/officeDocument/2006/relationships/image" Target="../media/image170.png"/><Relationship Id="rId19" Type="http://schemas.openxmlformats.org/officeDocument/2006/relationships/image" Target="../media/image179.png"/><Relationship Id="rId31" Type="http://schemas.openxmlformats.org/officeDocument/2006/relationships/image" Target="../media/image191.png"/><Relationship Id="rId44" Type="http://schemas.openxmlformats.org/officeDocument/2006/relationships/image" Target="../media/image204.png"/><Relationship Id="rId52" Type="http://schemas.openxmlformats.org/officeDocument/2006/relationships/image" Target="../media/image212.png"/><Relationship Id="rId9" Type="http://schemas.openxmlformats.org/officeDocument/2006/relationships/image" Target="../media/image169.png"/><Relationship Id="rId14" Type="http://schemas.openxmlformats.org/officeDocument/2006/relationships/image" Target="../media/image174.png"/><Relationship Id="rId22" Type="http://schemas.openxmlformats.org/officeDocument/2006/relationships/image" Target="../media/image182.png"/><Relationship Id="rId27" Type="http://schemas.openxmlformats.org/officeDocument/2006/relationships/image" Target="../media/image187.png"/><Relationship Id="rId30" Type="http://schemas.openxmlformats.org/officeDocument/2006/relationships/image" Target="../media/image190.png"/><Relationship Id="rId35" Type="http://schemas.openxmlformats.org/officeDocument/2006/relationships/image" Target="../media/image195.png"/><Relationship Id="rId43" Type="http://schemas.openxmlformats.org/officeDocument/2006/relationships/image" Target="../media/image203.png"/><Relationship Id="rId48" Type="http://schemas.openxmlformats.org/officeDocument/2006/relationships/image" Target="../media/image208.png"/><Relationship Id="rId56" Type="http://schemas.openxmlformats.org/officeDocument/2006/relationships/image" Target="../media/image216.png"/><Relationship Id="rId51" Type="http://schemas.openxmlformats.org/officeDocument/2006/relationships/image" Target="../media/image2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228.png"/><Relationship Id="rId18" Type="http://schemas.openxmlformats.org/officeDocument/2006/relationships/image" Target="../media/image233.png"/><Relationship Id="rId26" Type="http://schemas.openxmlformats.org/officeDocument/2006/relationships/image" Target="../media/image152.png"/><Relationship Id="rId3" Type="http://schemas.openxmlformats.org/officeDocument/2006/relationships/image" Target="../media/image147.png"/><Relationship Id="rId21" Type="http://schemas.openxmlformats.org/officeDocument/2006/relationships/image" Target="../media/image236.png"/><Relationship Id="rId7" Type="http://schemas.openxmlformats.org/officeDocument/2006/relationships/image" Target="../media/image163.png"/><Relationship Id="rId12" Type="http://schemas.openxmlformats.org/officeDocument/2006/relationships/image" Target="../media/image227.png"/><Relationship Id="rId17" Type="http://schemas.openxmlformats.org/officeDocument/2006/relationships/image" Target="../media/image232.png"/><Relationship Id="rId25" Type="http://schemas.openxmlformats.org/officeDocument/2006/relationships/image" Target="../media/image240.png"/><Relationship Id="rId2" Type="http://schemas.openxmlformats.org/officeDocument/2006/relationships/image" Target="../media/image146.png"/><Relationship Id="rId16" Type="http://schemas.openxmlformats.org/officeDocument/2006/relationships/image" Target="../media/image231.png"/><Relationship Id="rId20" Type="http://schemas.openxmlformats.org/officeDocument/2006/relationships/image" Target="../media/image23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2.png"/><Relationship Id="rId11" Type="http://schemas.openxmlformats.org/officeDocument/2006/relationships/image" Target="../media/image226.png"/><Relationship Id="rId24" Type="http://schemas.openxmlformats.org/officeDocument/2006/relationships/image" Target="../media/image239.png"/><Relationship Id="rId5" Type="http://schemas.openxmlformats.org/officeDocument/2006/relationships/image" Target="../media/image149.png"/><Relationship Id="rId15" Type="http://schemas.openxmlformats.org/officeDocument/2006/relationships/image" Target="../media/image230.png"/><Relationship Id="rId23" Type="http://schemas.openxmlformats.org/officeDocument/2006/relationships/image" Target="../media/image238.png"/><Relationship Id="rId10" Type="http://schemas.openxmlformats.org/officeDocument/2006/relationships/image" Target="../media/image225.png"/><Relationship Id="rId19" Type="http://schemas.openxmlformats.org/officeDocument/2006/relationships/image" Target="../media/image234.png"/><Relationship Id="rId4" Type="http://schemas.openxmlformats.org/officeDocument/2006/relationships/image" Target="../media/image148.png"/><Relationship Id="rId9" Type="http://schemas.openxmlformats.org/officeDocument/2006/relationships/image" Target="../media/image151.png"/><Relationship Id="rId14" Type="http://schemas.openxmlformats.org/officeDocument/2006/relationships/image" Target="../media/image229.png"/><Relationship Id="rId22" Type="http://schemas.openxmlformats.org/officeDocument/2006/relationships/image" Target="../media/image2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png"/><Relationship Id="rId13" Type="http://schemas.openxmlformats.org/officeDocument/2006/relationships/image" Target="../media/image253.png"/><Relationship Id="rId18" Type="http://schemas.openxmlformats.org/officeDocument/2006/relationships/image" Target="../media/image258.png"/><Relationship Id="rId26" Type="http://schemas.openxmlformats.org/officeDocument/2006/relationships/image" Target="../media/image158.png"/><Relationship Id="rId3" Type="http://schemas.openxmlformats.org/officeDocument/2006/relationships/image" Target="../media/image243.png"/><Relationship Id="rId21" Type="http://schemas.openxmlformats.org/officeDocument/2006/relationships/image" Target="../media/image153.png"/><Relationship Id="rId7" Type="http://schemas.openxmlformats.org/officeDocument/2006/relationships/image" Target="../media/image247.png"/><Relationship Id="rId12" Type="http://schemas.openxmlformats.org/officeDocument/2006/relationships/image" Target="../media/image252.png"/><Relationship Id="rId17" Type="http://schemas.openxmlformats.org/officeDocument/2006/relationships/image" Target="../media/image257.png"/><Relationship Id="rId25" Type="http://schemas.openxmlformats.org/officeDocument/2006/relationships/image" Target="../media/image157.png"/><Relationship Id="rId2" Type="http://schemas.openxmlformats.org/officeDocument/2006/relationships/image" Target="../media/image242.png"/><Relationship Id="rId16" Type="http://schemas.openxmlformats.org/officeDocument/2006/relationships/image" Target="../media/image256.png"/><Relationship Id="rId20" Type="http://schemas.openxmlformats.org/officeDocument/2006/relationships/image" Target="../media/image26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6.png"/><Relationship Id="rId11" Type="http://schemas.openxmlformats.org/officeDocument/2006/relationships/image" Target="../media/image251.png"/><Relationship Id="rId24" Type="http://schemas.openxmlformats.org/officeDocument/2006/relationships/image" Target="../media/image156.png"/><Relationship Id="rId5" Type="http://schemas.openxmlformats.org/officeDocument/2006/relationships/image" Target="../media/image245.png"/><Relationship Id="rId15" Type="http://schemas.openxmlformats.org/officeDocument/2006/relationships/image" Target="../media/image255.png"/><Relationship Id="rId23" Type="http://schemas.openxmlformats.org/officeDocument/2006/relationships/image" Target="../media/image155.png"/><Relationship Id="rId10" Type="http://schemas.openxmlformats.org/officeDocument/2006/relationships/image" Target="../media/image250.png"/><Relationship Id="rId19" Type="http://schemas.openxmlformats.org/officeDocument/2006/relationships/image" Target="../media/image259.png"/><Relationship Id="rId4" Type="http://schemas.openxmlformats.org/officeDocument/2006/relationships/image" Target="../media/image244.png"/><Relationship Id="rId9" Type="http://schemas.openxmlformats.org/officeDocument/2006/relationships/image" Target="../media/image249.png"/><Relationship Id="rId14" Type="http://schemas.openxmlformats.org/officeDocument/2006/relationships/image" Target="../media/image254.png"/><Relationship Id="rId22" Type="http://schemas.openxmlformats.org/officeDocument/2006/relationships/image" Target="../media/image15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0.png"/><Relationship Id="rId13" Type="http://schemas.openxmlformats.org/officeDocument/2006/relationships/image" Target="../media/image271.png"/><Relationship Id="rId18" Type="http://schemas.openxmlformats.org/officeDocument/2006/relationships/image" Target="../media/image276.png"/><Relationship Id="rId26" Type="http://schemas.openxmlformats.org/officeDocument/2006/relationships/image" Target="../media/image2700.png"/><Relationship Id="rId3" Type="http://schemas.openxmlformats.org/officeDocument/2006/relationships/image" Target="../media/image670.png"/><Relationship Id="rId21" Type="http://schemas.openxmlformats.org/officeDocument/2006/relationships/image" Target="../media/image2670.png"/><Relationship Id="rId34" Type="http://schemas.openxmlformats.org/officeDocument/2006/relationships/image" Target="../media/image2780.png"/><Relationship Id="rId7" Type="http://schemas.openxmlformats.org/officeDocument/2006/relationships/image" Target="../media/image710.png"/><Relationship Id="rId12" Type="http://schemas.openxmlformats.org/officeDocument/2006/relationships/image" Target="../media/image270.png"/><Relationship Id="rId17" Type="http://schemas.openxmlformats.org/officeDocument/2006/relationships/image" Target="../media/image275.png"/><Relationship Id="rId25" Type="http://schemas.openxmlformats.org/officeDocument/2006/relationships/image" Target="../media/image2690.png"/><Relationship Id="rId33" Type="http://schemas.openxmlformats.org/officeDocument/2006/relationships/image" Target="../media/image2770.png"/><Relationship Id="rId2" Type="http://schemas.openxmlformats.org/officeDocument/2006/relationships/image" Target="../media/image660.png"/><Relationship Id="rId16" Type="http://schemas.openxmlformats.org/officeDocument/2006/relationships/image" Target="../media/image274.png"/><Relationship Id="rId20" Type="http://schemas.openxmlformats.org/officeDocument/2006/relationships/image" Target="../media/image278.png"/><Relationship Id="rId29" Type="http://schemas.openxmlformats.org/officeDocument/2006/relationships/image" Target="../media/image273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00.png"/><Relationship Id="rId11" Type="http://schemas.openxmlformats.org/officeDocument/2006/relationships/image" Target="../media/image269.png"/><Relationship Id="rId24" Type="http://schemas.openxmlformats.org/officeDocument/2006/relationships/image" Target="../media/image1390.png"/><Relationship Id="rId32" Type="http://schemas.openxmlformats.org/officeDocument/2006/relationships/image" Target="../media/image2760.png"/><Relationship Id="rId5" Type="http://schemas.openxmlformats.org/officeDocument/2006/relationships/image" Target="../media/image690.png"/><Relationship Id="rId15" Type="http://schemas.openxmlformats.org/officeDocument/2006/relationships/image" Target="../media/image273.png"/><Relationship Id="rId23" Type="http://schemas.openxmlformats.org/officeDocument/2006/relationships/image" Target="../media/image2680.png"/><Relationship Id="rId28" Type="http://schemas.openxmlformats.org/officeDocument/2006/relationships/image" Target="../media/image2720.png"/><Relationship Id="rId10" Type="http://schemas.openxmlformats.org/officeDocument/2006/relationships/image" Target="../media/image268.png"/><Relationship Id="rId19" Type="http://schemas.openxmlformats.org/officeDocument/2006/relationships/image" Target="../media/image277.png"/><Relationship Id="rId31" Type="http://schemas.openxmlformats.org/officeDocument/2006/relationships/image" Target="../media/image2750.png"/><Relationship Id="rId4" Type="http://schemas.openxmlformats.org/officeDocument/2006/relationships/image" Target="../media/image680.png"/><Relationship Id="rId9" Type="http://schemas.openxmlformats.org/officeDocument/2006/relationships/image" Target="../media/image267.png"/><Relationship Id="rId14" Type="http://schemas.openxmlformats.org/officeDocument/2006/relationships/image" Target="../media/image272.png"/><Relationship Id="rId22" Type="http://schemas.openxmlformats.org/officeDocument/2006/relationships/image" Target="../media/image1370.png"/><Relationship Id="rId27" Type="http://schemas.openxmlformats.org/officeDocument/2006/relationships/image" Target="../media/image2710.png"/><Relationship Id="rId30" Type="http://schemas.openxmlformats.org/officeDocument/2006/relationships/image" Target="../media/image2740.png"/><Relationship Id="rId35" Type="http://schemas.openxmlformats.org/officeDocument/2006/relationships/image" Target="../media/image27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hyperlink" Target="http://www.coe.neu.edu/Research/rcl/index.php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60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gif"/><Relationship Id="rId1" Type="http://schemas.microsoft.com/office/2007/relationships/media" Target="../media/media3.gif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26" Type="http://schemas.openxmlformats.org/officeDocument/2006/relationships/image" Target="../media/image47.png"/><Relationship Id="rId3" Type="http://schemas.openxmlformats.org/officeDocument/2006/relationships/image" Target="../media/image24.png"/><Relationship Id="rId21" Type="http://schemas.openxmlformats.org/officeDocument/2006/relationships/image" Target="../media/image42.png"/><Relationship Id="rId34" Type="http://schemas.openxmlformats.org/officeDocument/2006/relationships/image" Target="../media/image1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33" Type="http://schemas.openxmlformats.org/officeDocument/2006/relationships/image" Target="../media/image54.pn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29" Type="http://schemas.openxmlformats.org/officeDocument/2006/relationships/image" Target="../media/image5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32" Type="http://schemas.openxmlformats.org/officeDocument/2006/relationships/image" Target="../media/image53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28" Type="http://schemas.openxmlformats.org/officeDocument/2006/relationships/image" Target="../media/image49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31" Type="http://schemas.openxmlformats.org/officeDocument/2006/relationships/image" Target="../media/image52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Relationship Id="rId27" Type="http://schemas.openxmlformats.org/officeDocument/2006/relationships/image" Target="../media/image48.png"/><Relationship Id="rId30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73.png"/><Relationship Id="rId3" Type="http://schemas.openxmlformats.org/officeDocument/2006/relationships/image" Target="../media/image58.png"/><Relationship Id="rId21" Type="http://schemas.openxmlformats.org/officeDocument/2006/relationships/image" Target="../media/image76.png"/><Relationship Id="rId7" Type="http://schemas.openxmlformats.org/officeDocument/2006/relationships/image" Target="../media/image62.png"/><Relationship Id="rId12" Type="http://schemas.openxmlformats.org/officeDocument/2006/relationships/image" Target="../media/image21.png"/><Relationship Id="rId17" Type="http://schemas.openxmlformats.org/officeDocument/2006/relationships/image" Target="../media/image63.png"/><Relationship Id="rId2" Type="http://schemas.openxmlformats.org/officeDocument/2006/relationships/image" Target="../media/image57.png"/><Relationship Id="rId16" Type="http://schemas.openxmlformats.org/officeDocument/2006/relationships/image" Target="../media/image61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60.png"/><Relationship Id="rId15" Type="http://schemas.openxmlformats.org/officeDocument/2006/relationships/image" Target="../media/image56.png"/><Relationship Id="rId10" Type="http://schemas.openxmlformats.org/officeDocument/2006/relationships/image" Target="../media/image19.png"/><Relationship Id="rId19" Type="http://schemas.openxmlformats.org/officeDocument/2006/relationships/image" Target="../media/image74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55.png"/><Relationship Id="rId2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9.png"/><Relationship Id="rId18" Type="http://schemas.openxmlformats.org/officeDocument/2006/relationships/image" Target="../media/image69.png"/><Relationship Id="rId26" Type="http://schemas.openxmlformats.org/officeDocument/2006/relationships/image" Target="../media/image102.png"/><Relationship Id="rId39" Type="http://schemas.openxmlformats.org/officeDocument/2006/relationships/image" Target="../media/image115.png"/><Relationship Id="rId21" Type="http://schemas.openxmlformats.org/officeDocument/2006/relationships/image" Target="../media/image72.png"/><Relationship Id="rId34" Type="http://schemas.openxmlformats.org/officeDocument/2006/relationships/image" Target="../media/image110.png"/><Relationship Id="rId42" Type="http://schemas.openxmlformats.org/officeDocument/2006/relationships/image" Target="../media/image118.png"/><Relationship Id="rId47" Type="http://schemas.openxmlformats.org/officeDocument/2006/relationships/image" Target="../media/image123.png"/><Relationship Id="rId50" Type="http://schemas.openxmlformats.org/officeDocument/2006/relationships/image" Target="../media/image80.png"/><Relationship Id="rId55" Type="http://schemas.openxmlformats.org/officeDocument/2006/relationships/image" Target="../media/image95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68.png"/><Relationship Id="rId25" Type="http://schemas.openxmlformats.org/officeDocument/2006/relationships/image" Target="../media/image101.png"/><Relationship Id="rId33" Type="http://schemas.openxmlformats.org/officeDocument/2006/relationships/image" Target="../media/image109.png"/><Relationship Id="rId38" Type="http://schemas.openxmlformats.org/officeDocument/2006/relationships/image" Target="../media/image114.png"/><Relationship Id="rId46" Type="http://schemas.openxmlformats.org/officeDocument/2006/relationships/image" Target="../media/image122.png"/><Relationship Id="rId59" Type="http://schemas.openxmlformats.org/officeDocument/2006/relationships/image" Target="../media/image135.png"/><Relationship Id="rId2" Type="http://schemas.openxmlformats.org/officeDocument/2006/relationships/image" Target="../media/image18.png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29" Type="http://schemas.openxmlformats.org/officeDocument/2006/relationships/image" Target="../media/image105.png"/><Relationship Id="rId41" Type="http://schemas.openxmlformats.org/officeDocument/2006/relationships/image" Target="../media/image117.png"/><Relationship Id="rId54" Type="http://schemas.openxmlformats.org/officeDocument/2006/relationships/image" Target="../media/image9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24" Type="http://schemas.openxmlformats.org/officeDocument/2006/relationships/image" Target="../media/image100.png"/><Relationship Id="rId32" Type="http://schemas.openxmlformats.org/officeDocument/2006/relationships/image" Target="../media/image108.png"/><Relationship Id="rId37" Type="http://schemas.openxmlformats.org/officeDocument/2006/relationships/image" Target="../media/image113.png"/><Relationship Id="rId40" Type="http://schemas.openxmlformats.org/officeDocument/2006/relationships/image" Target="../media/image116.png"/><Relationship Id="rId45" Type="http://schemas.openxmlformats.org/officeDocument/2006/relationships/image" Target="../media/image121.png"/><Relationship Id="rId53" Type="http://schemas.openxmlformats.org/officeDocument/2006/relationships/image" Target="../media/image93.png"/><Relationship Id="rId58" Type="http://schemas.openxmlformats.org/officeDocument/2006/relationships/image" Target="../media/image134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23" Type="http://schemas.openxmlformats.org/officeDocument/2006/relationships/image" Target="../media/image78.png"/><Relationship Id="rId28" Type="http://schemas.openxmlformats.org/officeDocument/2006/relationships/image" Target="../media/image104.png"/><Relationship Id="rId36" Type="http://schemas.openxmlformats.org/officeDocument/2006/relationships/image" Target="../media/image112.png"/><Relationship Id="rId49" Type="http://schemas.openxmlformats.org/officeDocument/2006/relationships/image" Target="../media/image125.png"/><Relationship Id="rId57" Type="http://schemas.openxmlformats.org/officeDocument/2006/relationships/image" Target="../media/image97.png"/><Relationship Id="rId10" Type="http://schemas.openxmlformats.org/officeDocument/2006/relationships/image" Target="../media/image86.png"/><Relationship Id="rId19" Type="http://schemas.openxmlformats.org/officeDocument/2006/relationships/image" Target="../media/image70.png"/><Relationship Id="rId31" Type="http://schemas.openxmlformats.org/officeDocument/2006/relationships/image" Target="../media/image107.png"/><Relationship Id="rId44" Type="http://schemas.openxmlformats.org/officeDocument/2006/relationships/image" Target="../media/image120.png"/><Relationship Id="rId52" Type="http://schemas.openxmlformats.org/officeDocument/2006/relationships/image" Target="../media/image92.png"/><Relationship Id="rId4" Type="http://schemas.openxmlformats.org/officeDocument/2006/relationships/image" Target="../media/image65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Relationship Id="rId22" Type="http://schemas.openxmlformats.org/officeDocument/2006/relationships/image" Target="../media/image77.png"/><Relationship Id="rId27" Type="http://schemas.openxmlformats.org/officeDocument/2006/relationships/image" Target="../media/image103.png"/><Relationship Id="rId30" Type="http://schemas.openxmlformats.org/officeDocument/2006/relationships/image" Target="../media/image106.png"/><Relationship Id="rId35" Type="http://schemas.openxmlformats.org/officeDocument/2006/relationships/image" Target="../media/image111.png"/><Relationship Id="rId43" Type="http://schemas.openxmlformats.org/officeDocument/2006/relationships/image" Target="../media/image119.png"/><Relationship Id="rId48" Type="http://schemas.openxmlformats.org/officeDocument/2006/relationships/image" Target="../media/image124.png"/><Relationship Id="rId56" Type="http://schemas.openxmlformats.org/officeDocument/2006/relationships/image" Target="../media/image96.png"/><Relationship Id="rId8" Type="http://schemas.openxmlformats.org/officeDocument/2006/relationships/image" Target="../media/image66.png"/><Relationship Id="rId51" Type="http://schemas.openxmlformats.org/officeDocument/2006/relationships/image" Target="../media/image84.png"/><Relationship Id="rId3" Type="http://schemas.openxmlformats.org/officeDocument/2006/relationships/image" Target="../media/image7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219200"/>
            <a:ext cx="7467600" cy="1628065"/>
          </a:xfrm>
        </p:spPr>
        <p:txBody>
          <a:bodyPr/>
          <a:lstStyle/>
          <a:p>
            <a:pPr algn="l"/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GPU Implementation of Reverse Coordinate Conversion for Proteins</a:t>
            </a:r>
            <a:endParaRPr lang="en-US" sz="3600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657600"/>
            <a:ext cx="7467600" cy="29718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	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		    Authors:</a:t>
            </a:r>
          </a:p>
          <a:p>
            <a:pPr algn="l"/>
            <a:r>
              <a:rPr lang="en-US" b="1" dirty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	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		 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1800" b="1" i="1" u="sng" dirty="0" err="1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Mahsa</a:t>
            </a:r>
            <a:r>
              <a:rPr lang="en-US" sz="1800" b="1" i="1" u="sng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1800" b="1" i="1" u="sng" dirty="0" err="1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Bayati</a:t>
            </a:r>
            <a:endParaRPr lang="en-US" sz="1800" b="1" i="1" u="sng" dirty="0" smtClean="0">
              <a:solidFill>
                <a:schemeClr val="bg2">
                  <a:lumMod val="25000"/>
                </a:schemeClr>
              </a:solidFill>
              <a:cs typeface="Times New Roman" panose="02020603050405020304" pitchFamily="18" charset="0"/>
            </a:endParaRPr>
          </a:p>
          <a:p>
            <a:pPr algn="l"/>
            <a:r>
              <a:rPr lang="en-US" sz="1800" b="1" i="1" dirty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1800" b="1" i="1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                                   </a:t>
            </a:r>
            <a:r>
              <a:rPr lang="en-US" sz="1800" i="1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Northeastern University, ECE Dep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.                       </a:t>
            </a:r>
            <a:endParaRPr lang="en-US" sz="1800" i="1" dirty="0" smtClean="0">
              <a:solidFill>
                <a:schemeClr val="bg2">
                  <a:lumMod val="25000"/>
                </a:schemeClr>
              </a:solidFill>
              <a:cs typeface="Times New Roman" panose="02020603050405020304" pitchFamily="18" charset="0"/>
            </a:endParaRPr>
          </a:p>
          <a:p>
            <a:pPr algn="l"/>
            <a:r>
              <a:rPr lang="en-US" sz="1600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                                                   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Miriam </a:t>
            </a:r>
            <a:r>
              <a:rPr lang="en-US" sz="1600" b="1" dirty="0" err="1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Leeser</a:t>
            </a:r>
            <a:endParaRPr lang="en-US" sz="1600" b="1" dirty="0" smtClean="0">
              <a:solidFill>
                <a:schemeClr val="bg2">
                  <a:lumMod val="25000"/>
                </a:schemeClr>
              </a:solidFill>
              <a:cs typeface="Times New Roman" panose="02020603050405020304" pitchFamily="18" charset="0"/>
            </a:endParaRPr>
          </a:p>
          <a:p>
            <a:pPr algn="l"/>
            <a:r>
              <a:rPr lang="en-US" sz="1600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		</a:t>
            </a:r>
            <a:r>
              <a:rPr lang="en-US" sz="1600" dirty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       </a:t>
            </a:r>
            <a:r>
              <a:rPr lang="en-US" sz="1600" i="1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Northeastern University, ECE Dep.</a:t>
            </a:r>
            <a:endParaRPr lang="en-US" sz="1600" i="1" dirty="0">
              <a:solidFill>
                <a:schemeClr val="bg2">
                  <a:lumMod val="25000"/>
                </a:schemeClr>
              </a:solidFill>
              <a:cs typeface="Times New Roman" panose="02020603050405020304" pitchFamily="18" charset="0"/>
            </a:endParaRPr>
          </a:p>
          <a:p>
            <a:pPr algn="l"/>
            <a:r>
              <a:rPr lang="en-US" sz="1600" dirty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                                   </a:t>
            </a:r>
            <a:r>
              <a:rPr lang="en-US" sz="1600" b="1" dirty="0" err="1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Jaydeep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P. </a:t>
            </a: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Bardhan</a:t>
            </a:r>
            <a:endParaRPr lang="en-US" sz="1600" b="1" dirty="0">
              <a:solidFill>
                <a:schemeClr val="bg2">
                  <a:lumMod val="25000"/>
                </a:schemeClr>
              </a:solidFill>
              <a:cs typeface="Times New Roman" panose="02020603050405020304" pitchFamily="18" charset="0"/>
            </a:endParaRPr>
          </a:p>
          <a:p>
            <a:pPr algn="l"/>
            <a:r>
              <a:rPr lang="en-US" sz="1600" dirty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		 </a:t>
            </a:r>
            <a:r>
              <a:rPr lang="en-US" sz="1600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       </a:t>
            </a:r>
            <a:r>
              <a:rPr lang="en-US" sz="1600" i="1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Northeastern </a:t>
            </a:r>
            <a:r>
              <a:rPr lang="en-US" sz="1600" i="1" dirty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University, </a:t>
            </a:r>
            <a:r>
              <a:rPr lang="en-US" sz="1600" i="1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MIE </a:t>
            </a:r>
            <a:r>
              <a:rPr lang="en-US" sz="1600" i="1" dirty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Dep</a:t>
            </a:r>
            <a:r>
              <a:rPr lang="en-US" sz="1800" i="1" dirty="0" smtClean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.</a:t>
            </a:r>
            <a:endParaRPr lang="en-US" sz="18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16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648"/>
            <a:ext cx="5638800" cy="81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52400" y="304800"/>
            <a:ext cx="8686800" cy="5943601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 Merge and Reduce </a:t>
            </a:r>
            <a:endParaRPr lang="en-US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val 8"/>
              <p:cNvSpPr/>
              <p:nvPr/>
            </p:nvSpPr>
            <p:spPr>
              <a:xfrm>
                <a:off x="4911536" y="2966933"/>
                <a:ext cx="879664" cy="32326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sz="1400" i="1" smtClean="0">
                              <a:latin typeface="Cambria Math"/>
                            </a:rPr>
                            <m:t>0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𝑡𝑜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1</m:t>
                          </m:r>
                        </m:sup>
                      </m:sSubSup>
                      <m:r>
                        <a:rPr lang="en-US" sz="14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9" name="Oval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1536" y="2966933"/>
                <a:ext cx="879664" cy="323262"/>
              </a:xfrm>
              <a:prstGeom prst="ellipse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val 9"/>
              <p:cNvSpPr/>
              <p:nvPr/>
            </p:nvSpPr>
            <p:spPr>
              <a:xfrm>
                <a:off x="3027166" y="3554293"/>
                <a:ext cx="1793418" cy="405878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𝑡𝑜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3</m:t>
                          </m:r>
                        </m:sup>
                      </m:sSubSup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0" name="Oval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166" y="3554293"/>
                <a:ext cx="1793418" cy="405878"/>
              </a:xfrm>
              <a:prstGeom prst="ellipse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val 10"/>
              <p:cNvSpPr/>
              <p:nvPr/>
            </p:nvSpPr>
            <p:spPr>
              <a:xfrm>
                <a:off x="4953000" y="3566994"/>
                <a:ext cx="1703767" cy="384558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𝑡𝑜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3</m:t>
                          </m:r>
                        </m:sup>
                      </m:sSubSup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1" name="Oval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3566994"/>
                <a:ext cx="1703767" cy="384558"/>
              </a:xfrm>
              <a:prstGeom prst="ellipse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val 11"/>
              <p:cNvSpPr/>
              <p:nvPr/>
            </p:nvSpPr>
            <p:spPr>
              <a:xfrm>
                <a:off x="3112710" y="4240791"/>
                <a:ext cx="3644429" cy="63600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1400" b="0" i="1" smtClean="0">
                              <a:latin typeface="Cambria Math"/>
                            </a:rPr>
                            <m:t>0 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𝑡𝑜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7</m:t>
                          </m:r>
                        </m:sup>
                      </m:sSubSup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2" name="Oval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2710" y="4240791"/>
                <a:ext cx="3644429" cy="636009"/>
              </a:xfrm>
              <a:prstGeom prst="ellipse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>
            <a:stCxn id="22" idx="4"/>
            <a:endCxn id="10" idx="0"/>
          </p:cNvCxnSpPr>
          <p:nvPr/>
        </p:nvCxnSpPr>
        <p:spPr>
          <a:xfrm>
            <a:off x="3399922" y="3290195"/>
            <a:ext cx="523953" cy="2640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10" idx="0"/>
          </p:cNvCxnSpPr>
          <p:nvPr/>
        </p:nvCxnSpPr>
        <p:spPr>
          <a:xfrm flipH="1">
            <a:off x="3923875" y="3211931"/>
            <a:ext cx="519046" cy="3423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" idx="4"/>
            <a:endCxn id="11" idx="0"/>
          </p:cNvCxnSpPr>
          <p:nvPr/>
        </p:nvCxnSpPr>
        <p:spPr>
          <a:xfrm>
            <a:off x="5351368" y="3290195"/>
            <a:ext cx="453516" cy="2767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20" idx="4"/>
            <a:endCxn id="11" idx="0"/>
          </p:cNvCxnSpPr>
          <p:nvPr/>
        </p:nvCxnSpPr>
        <p:spPr>
          <a:xfrm flipH="1">
            <a:off x="5804884" y="3290193"/>
            <a:ext cx="583506" cy="2768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12" idx="0"/>
          </p:cNvCxnSpPr>
          <p:nvPr/>
        </p:nvCxnSpPr>
        <p:spPr>
          <a:xfrm>
            <a:off x="4031844" y="3964252"/>
            <a:ext cx="903081" cy="27653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1" idx="4"/>
            <a:endCxn id="12" idx="0"/>
          </p:cNvCxnSpPr>
          <p:nvPr/>
        </p:nvCxnSpPr>
        <p:spPr>
          <a:xfrm flipH="1">
            <a:off x="4934925" y="3951552"/>
            <a:ext cx="869959" cy="28923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336384" y="2563663"/>
                <a:ext cx="6108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6384" y="2563663"/>
                <a:ext cx="610810" cy="2769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Oval 19"/>
              <p:cNvSpPr/>
              <p:nvPr/>
            </p:nvSpPr>
            <p:spPr>
              <a:xfrm>
                <a:off x="5918780" y="2965096"/>
                <a:ext cx="939220" cy="325097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𝑡𝑜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1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20" name="Oval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8780" y="2965096"/>
                <a:ext cx="939220" cy="325097"/>
              </a:xfrm>
              <a:prstGeom prst="ellipse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val 20"/>
              <p:cNvSpPr/>
              <p:nvPr/>
            </p:nvSpPr>
            <p:spPr>
              <a:xfrm>
                <a:off x="3886200" y="2993515"/>
                <a:ext cx="934384" cy="296679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1400" i="1" smtClean="0">
                              <a:latin typeface="Cambria Math"/>
                            </a:rPr>
                            <m:t>0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𝑡𝑜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1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21" name="Oval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2993515"/>
                <a:ext cx="934384" cy="296679"/>
              </a:xfrm>
              <a:prstGeom prst="ellipse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val 21"/>
              <p:cNvSpPr/>
              <p:nvPr/>
            </p:nvSpPr>
            <p:spPr>
              <a:xfrm>
                <a:off x="2947194" y="2983219"/>
                <a:ext cx="905456" cy="306976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1400" i="1" smtClean="0">
                              <a:latin typeface="Cambria Math"/>
                            </a:rPr>
                            <m:t>0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𝑡𝑜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1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22" name="Oval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7194" y="2983219"/>
                <a:ext cx="905456" cy="306976"/>
              </a:xfrm>
              <a:prstGeom prst="ellipse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349084" y="3013196"/>
                <a:ext cx="5981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084" y="3013196"/>
                <a:ext cx="598110" cy="27699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349084" y="3665490"/>
                <a:ext cx="5981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084" y="3665490"/>
                <a:ext cx="598110" cy="27699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Oval 24"/>
              <p:cNvSpPr/>
              <p:nvPr/>
            </p:nvSpPr>
            <p:spPr>
              <a:xfrm>
                <a:off x="2999130" y="2504348"/>
                <a:ext cx="429870" cy="2643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25" name="Oval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130" y="2504348"/>
                <a:ext cx="429870" cy="264300"/>
              </a:xfrm>
              <a:prstGeom prst="ellipse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Oval 25"/>
              <p:cNvSpPr/>
              <p:nvPr/>
            </p:nvSpPr>
            <p:spPr>
              <a:xfrm>
                <a:off x="3456330" y="2504348"/>
                <a:ext cx="429870" cy="264299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26" name="Oval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6330" y="2504348"/>
                <a:ext cx="429870" cy="264299"/>
              </a:xfrm>
              <a:prstGeom prst="ellipse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Oval 26"/>
              <p:cNvSpPr/>
              <p:nvPr/>
            </p:nvSpPr>
            <p:spPr>
              <a:xfrm>
                <a:off x="3962400" y="2504348"/>
                <a:ext cx="429870" cy="2643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27" name="Oval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2504348"/>
                <a:ext cx="429870" cy="264300"/>
              </a:xfrm>
              <a:prstGeom prst="ellipse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val 27"/>
              <p:cNvSpPr/>
              <p:nvPr/>
            </p:nvSpPr>
            <p:spPr>
              <a:xfrm>
                <a:off x="4523130" y="2504348"/>
                <a:ext cx="429870" cy="251599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28" name="Oval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3130" y="2504348"/>
                <a:ext cx="429870" cy="251599"/>
              </a:xfrm>
              <a:prstGeom prst="ellipse">
                <a:avLst/>
              </a:prstGeom>
              <a:blipFill rotWithShape="1">
                <a:blip r:embed="rId15"/>
                <a:stretch>
                  <a:fillRect b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Oval 28"/>
              <p:cNvSpPr/>
              <p:nvPr/>
            </p:nvSpPr>
            <p:spPr>
              <a:xfrm>
                <a:off x="5003800" y="2504348"/>
                <a:ext cx="429870" cy="251599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29" name="Oval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3800" y="2504348"/>
                <a:ext cx="429870" cy="251599"/>
              </a:xfrm>
              <a:prstGeom prst="ellipse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Oval 29"/>
              <p:cNvSpPr/>
              <p:nvPr/>
            </p:nvSpPr>
            <p:spPr>
              <a:xfrm>
                <a:off x="5537200" y="2504348"/>
                <a:ext cx="429870" cy="264053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Oval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7200" y="2504348"/>
                <a:ext cx="429870" cy="264053"/>
              </a:xfrm>
              <a:prstGeom prst="ellipse">
                <a:avLst/>
              </a:prstGeom>
              <a:blipFill rotWithShape="1">
                <a:blip r:embed="rId17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Oval 30"/>
              <p:cNvSpPr/>
              <p:nvPr/>
            </p:nvSpPr>
            <p:spPr>
              <a:xfrm>
                <a:off x="6019800" y="2504348"/>
                <a:ext cx="429870" cy="264297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31" name="Oval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2504348"/>
                <a:ext cx="429870" cy="264297"/>
              </a:xfrm>
              <a:prstGeom prst="ellipse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Oval 31"/>
              <p:cNvSpPr/>
              <p:nvPr/>
            </p:nvSpPr>
            <p:spPr>
              <a:xfrm>
                <a:off x="6504330" y="2504348"/>
                <a:ext cx="429870" cy="264298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8900000" scaled="1"/>
                <a:tileRect/>
              </a:gradFill>
              <a:ln>
                <a:solidFill>
                  <a:srgbClr val="DFE41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sz="1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32" name="Oval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4330" y="2504348"/>
                <a:ext cx="429870" cy="264298"/>
              </a:xfrm>
              <a:prstGeom prst="ellipse">
                <a:avLst/>
              </a:prstGeom>
              <a:blipFill rotWithShape="1">
                <a:blip r:embed="rId19"/>
                <a:stretch>
                  <a:fillRect b="-2128"/>
                </a:stretch>
              </a:blipFill>
              <a:ln>
                <a:solidFill>
                  <a:srgbClr val="DFE41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2372973" y="4429611"/>
                <a:ext cx="5981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=3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2973" y="4429611"/>
                <a:ext cx="598110" cy="27699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6" name="Straight Arrow Connector 75"/>
          <p:cNvCxnSpPr>
            <a:stCxn id="25" idx="4"/>
            <a:endCxn id="22" idx="0"/>
          </p:cNvCxnSpPr>
          <p:nvPr/>
        </p:nvCxnSpPr>
        <p:spPr>
          <a:xfrm>
            <a:off x="3214065" y="2768648"/>
            <a:ext cx="185857" cy="21457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>
            <a:off x="4157444" y="2753431"/>
            <a:ext cx="311579" cy="2114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29" idx="4"/>
          </p:cNvCxnSpPr>
          <p:nvPr/>
        </p:nvCxnSpPr>
        <p:spPr>
          <a:xfrm>
            <a:off x="5218735" y="2755947"/>
            <a:ext cx="214935" cy="19620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31" idx="4"/>
          </p:cNvCxnSpPr>
          <p:nvPr/>
        </p:nvCxnSpPr>
        <p:spPr>
          <a:xfrm>
            <a:off x="6234735" y="2768645"/>
            <a:ext cx="351556" cy="19935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endCxn id="22" idx="0"/>
          </p:cNvCxnSpPr>
          <p:nvPr/>
        </p:nvCxnSpPr>
        <p:spPr>
          <a:xfrm flipH="1">
            <a:off x="3399922" y="2766187"/>
            <a:ext cx="247904" cy="217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>
            <a:stCxn id="28" idx="4"/>
          </p:cNvCxnSpPr>
          <p:nvPr/>
        </p:nvCxnSpPr>
        <p:spPr>
          <a:xfrm flipH="1">
            <a:off x="4469025" y="2755947"/>
            <a:ext cx="269040" cy="2375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>
            <a:stCxn id="30" idx="3"/>
          </p:cNvCxnSpPr>
          <p:nvPr/>
        </p:nvCxnSpPr>
        <p:spPr>
          <a:xfrm flipH="1">
            <a:off x="5389553" y="2729731"/>
            <a:ext cx="210600" cy="2351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/>
          <p:nvPr/>
        </p:nvCxnSpPr>
        <p:spPr>
          <a:xfrm flipH="1">
            <a:off x="6520230" y="2753431"/>
            <a:ext cx="261570" cy="211666"/>
          </a:xfrm>
          <a:prstGeom prst="straightConnector1">
            <a:avLst/>
          </a:prstGeom>
          <a:ln>
            <a:solidFill>
              <a:srgbClr val="DFE412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5" name="Slide Number Placeholder 2"/>
          <p:cNvSpPr txBox="1">
            <a:spLocks/>
          </p:cNvSpPr>
          <p:nvPr/>
        </p:nvSpPr>
        <p:spPr>
          <a:xfrm>
            <a:off x="8686799" y="6492875"/>
            <a:ext cx="444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2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55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89702"/>
            <a:ext cx="3200400" cy="550545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 flipH="1">
            <a:off x="8686799" y="6473541"/>
            <a:ext cx="425355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381000"/>
            <a:ext cx="8229600" cy="639763"/>
          </a:xfrm>
        </p:spPr>
        <p:txBody>
          <a:bodyPr/>
          <a:lstStyle/>
          <a:p>
            <a:r>
              <a:rPr lang="en-US" dirty="0" smtClean="0"/>
              <a:t>Naïve Algorithm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263788" y="2590800"/>
            <a:ext cx="340509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Merge and reduce </a:t>
            </a: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local coordinate spaces</a:t>
            </a:r>
          </a:p>
          <a:p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Time complexity: O(n)</a:t>
            </a: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i="1" dirty="0" smtClean="0">
                <a:solidFill>
                  <a:schemeClr val="accent6">
                    <a:lumMod val="50000"/>
                  </a:schemeClr>
                </a:solidFill>
              </a:rPr>
              <a:t>n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 : number of residues  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95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sz="3600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686800" y="6462168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219200" y="2590800"/>
            <a:ext cx="6786350" cy="18288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8200" y="2819400"/>
            <a:ext cx="7696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Our solution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solves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this dependency</a:t>
            </a:r>
          </a:p>
          <a:p>
            <a:pPr algn="ctr"/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using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transformation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matrixes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75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457201"/>
            <a:ext cx="8610600" cy="57912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Merge and Transformation Matrix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6" name="Slide Number Placeholder 2"/>
          <p:cNvSpPr txBox="1">
            <a:spLocks/>
          </p:cNvSpPr>
          <p:nvPr/>
        </p:nvSpPr>
        <p:spPr>
          <a:xfrm>
            <a:off x="8686799" y="6492875"/>
            <a:ext cx="444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2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Oval 24"/>
              <p:cNvSpPr/>
              <p:nvPr/>
            </p:nvSpPr>
            <p:spPr>
              <a:xfrm>
                <a:off x="736347" y="229241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Oval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347" y="2292413"/>
                <a:ext cx="304800" cy="304800"/>
              </a:xfrm>
              <a:prstGeom prst="ellipse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Oval 25"/>
              <p:cNvSpPr/>
              <p:nvPr/>
            </p:nvSpPr>
            <p:spPr>
              <a:xfrm>
                <a:off x="1142746" y="194316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Oval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2746" y="1943163"/>
                <a:ext cx="304800" cy="304800"/>
              </a:xfrm>
              <a:prstGeom prst="ellipse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Oval 26"/>
              <p:cNvSpPr/>
              <p:nvPr/>
            </p:nvSpPr>
            <p:spPr>
              <a:xfrm>
                <a:off x="1142746" y="144780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Oval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2746" y="1447800"/>
                <a:ext cx="304800" cy="304800"/>
              </a:xfrm>
              <a:prstGeom prst="ellipse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/>
          <p:cNvCxnSpPr>
            <a:endCxn id="25" idx="1"/>
          </p:cNvCxnSpPr>
          <p:nvPr/>
        </p:nvCxnSpPr>
        <p:spPr>
          <a:xfrm>
            <a:off x="633393" y="2209489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6" idx="3"/>
            <a:endCxn id="25" idx="7"/>
          </p:cNvCxnSpPr>
          <p:nvPr/>
        </p:nvCxnSpPr>
        <p:spPr>
          <a:xfrm flipH="1">
            <a:off x="996510" y="2203326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27" idx="4"/>
            <a:endCxn id="26" idx="0"/>
          </p:cNvCxnSpPr>
          <p:nvPr/>
        </p:nvCxnSpPr>
        <p:spPr>
          <a:xfrm>
            <a:off x="1295146" y="1752600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Oval 34"/>
              <p:cNvSpPr/>
              <p:nvPr/>
            </p:nvSpPr>
            <p:spPr>
              <a:xfrm>
                <a:off x="1665415" y="2044708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Oval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415" y="2044708"/>
                <a:ext cx="304800" cy="304800"/>
              </a:xfrm>
              <a:prstGeom prst="ellipse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Oval 35"/>
              <p:cNvSpPr/>
              <p:nvPr/>
            </p:nvSpPr>
            <p:spPr>
              <a:xfrm>
                <a:off x="2028532" y="238779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Oval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532" y="2387795"/>
                <a:ext cx="304800" cy="304800"/>
              </a:xfrm>
              <a:prstGeom prst="ellipse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Oval 36"/>
              <p:cNvSpPr/>
              <p:nvPr/>
            </p:nvSpPr>
            <p:spPr>
              <a:xfrm>
                <a:off x="2434931" y="203854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Oval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931" y="2038545"/>
                <a:ext cx="304800" cy="304800"/>
              </a:xfrm>
              <a:prstGeom prst="ellipse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Oval 37"/>
              <p:cNvSpPr/>
              <p:nvPr/>
            </p:nvSpPr>
            <p:spPr>
              <a:xfrm>
                <a:off x="2434931" y="154318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Oval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931" y="1543182"/>
                <a:ext cx="304800" cy="304800"/>
              </a:xfrm>
              <a:prstGeom prst="ellipse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/>
          <p:cNvCxnSpPr>
            <a:stCxn id="35" idx="5"/>
            <a:endCxn id="36" idx="1"/>
          </p:cNvCxnSpPr>
          <p:nvPr/>
        </p:nvCxnSpPr>
        <p:spPr>
          <a:xfrm>
            <a:off x="1925578" y="2304871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7" idx="3"/>
            <a:endCxn id="36" idx="7"/>
          </p:cNvCxnSpPr>
          <p:nvPr/>
        </p:nvCxnSpPr>
        <p:spPr>
          <a:xfrm flipH="1">
            <a:off x="2288695" y="2298708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8" idx="4"/>
            <a:endCxn id="37" idx="0"/>
          </p:cNvCxnSpPr>
          <p:nvPr/>
        </p:nvCxnSpPr>
        <p:spPr>
          <a:xfrm>
            <a:off x="2587331" y="1847982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Oval 41"/>
              <p:cNvSpPr/>
              <p:nvPr/>
            </p:nvSpPr>
            <p:spPr>
              <a:xfrm>
                <a:off x="2953299" y="2063758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Oval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299" y="2063758"/>
                <a:ext cx="304800" cy="304800"/>
              </a:xfrm>
              <a:prstGeom prst="ellipse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Oval 42"/>
              <p:cNvSpPr/>
              <p:nvPr/>
            </p:nvSpPr>
            <p:spPr>
              <a:xfrm>
                <a:off x="3316416" y="240684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Oval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416" y="2406845"/>
                <a:ext cx="304800" cy="304800"/>
              </a:xfrm>
              <a:prstGeom prst="ellipse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Oval 43"/>
              <p:cNvSpPr/>
              <p:nvPr/>
            </p:nvSpPr>
            <p:spPr>
              <a:xfrm>
                <a:off x="3722815" y="205759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Oval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815" y="2057595"/>
                <a:ext cx="304800" cy="304800"/>
              </a:xfrm>
              <a:prstGeom prst="ellipse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Oval 44"/>
              <p:cNvSpPr/>
              <p:nvPr/>
            </p:nvSpPr>
            <p:spPr>
              <a:xfrm>
                <a:off x="3722815" y="156223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Oval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815" y="1562232"/>
                <a:ext cx="304800" cy="304800"/>
              </a:xfrm>
              <a:prstGeom prst="ellipse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/>
          <p:cNvCxnSpPr>
            <a:stCxn id="42" idx="5"/>
            <a:endCxn id="43" idx="1"/>
          </p:cNvCxnSpPr>
          <p:nvPr/>
        </p:nvCxnSpPr>
        <p:spPr>
          <a:xfrm>
            <a:off x="3213462" y="2323921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44" idx="3"/>
            <a:endCxn id="43" idx="7"/>
          </p:cNvCxnSpPr>
          <p:nvPr/>
        </p:nvCxnSpPr>
        <p:spPr>
          <a:xfrm flipH="1">
            <a:off x="3576579" y="2317758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45" idx="4"/>
            <a:endCxn id="44" idx="0"/>
          </p:cNvCxnSpPr>
          <p:nvPr/>
        </p:nvCxnSpPr>
        <p:spPr>
          <a:xfrm>
            <a:off x="3875215" y="1867032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Oval 48"/>
              <p:cNvSpPr/>
              <p:nvPr/>
            </p:nvSpPr>
            <p:spPr>
              <a:xfrm>
                <a:off x="4324899" y="2044708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Oval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899" y="2044708"/>
                <a:ext cx="304800" cy="304800"/>
              </a:xfrm>
              <a:prstGeom prst="ellipse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Oval 49"/>
              <p:cNvSpPr/>
              <p:nvPr/>
            </p:nvSpPr>
            <p:spPr>
              <a:xfrm>
                <a:off x="4688016" y="238779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0" name="Oval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8016" y="2387795"/>
                <a:ext cx="304800" cy="304800"/>
              </a:xfrm>
              <a:prstGeom prst="ellipse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Oval 50"/>
              <p:cNvSpPr/>
              <p:nvPr/>
            </p:nvSpPr>
            <p:spPr>
              <a:xfrm>
                <a:off x="5094415" y="203854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Oval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4415" y="2038545"/>
                <a:ext cx="304800" cy="304800"/>
              </a:xfrm>
              <a:prstGeom prst="ellipse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Oval 51"/>
              <p:cNvSpPr/>
              <p:nvPr/>
            </p:nvSpPr>
            <p:spPr>
              <a:xfrm>
                <a:off x="5094415" y="154318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Oval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4415" y="1543182"/>
                <a:ext cx="304800" cy="304800"/>
              </a:xfrm>
              <a:prstGeom prst="ellipse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Straight Connector 52"/>
          <p:cNvCxnSpPr>
            <a:stCxn id="49" idx="5"/>
            <a:endCxn id="50" idx="1"/>
          </p:cNvCxnSpPr>
          <p:nvPr/>
        </p:nvCxnSpPr>
        <p:spPr>
          <a:xfrm>
            <a:off x="4585062" y="2304871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51" idx="3"/>
            <a:endCxn id="50" idx="7"/>
          </p:cNvCxnSpPr>
          <p:nvPr/>
        </p:nvCxnSpPr>
        <p:spPr>
          <a:xfrm flipH="1">
            <a:off x="4948179" y="2298708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52" idx="4"/>
            <a:endCxn id="51" idx="0"/>
          </p:cNvCxnSpPr>
          <p:nvPr/>
        </p:nvCxnSpPr>
        <p:spPr>
          <a:xfrm>
            <a:off x="5246815" y="1847982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764527" y="1761546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Oval 57"/>
              <p:cNvSpPr/>
              <p:nvPr/>
            </p:nvSpPr>
            <p:spPr>
              <a:xfrm>
                <a:off x="430526" y="1921987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Oval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526" y="1921987"/>
                <a:ext cx="304800" cy="304800"/>
              </a:xfrm>
              <a:prstGeom prst="ellipse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Straight Connector 58"/>
          <p:cNvCxnSpPr/>
          <p:nvPr/>
        </p:nvCxnSpPr>
        <p:spPr>
          <a:xfrm>
            <a:off x="1447546" y="2108450"/>
            <a:ext cx="217869" cy="10154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44" idx="6"/>
          </p:cNvCxnSpPr>
          <p:nvPr/>
        </p:nvCxnSpPr>
        <p:spPr>
          <a:xfrm>
            <a:off x="4027615" y="2209995"/>
            <a:ext cx="315573" cy="47839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Oval 63"/>
              <p:cNvSpPr/>
              <p:nvPr/>
            </p:nvSpPr>
            <p:spPr>
              <a:xfrm>
                <a:off x="990346" y="3779794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4" name="Oval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346" y="3779794"/>
                <a:ext cx="304800" cy="304800"/>
              </a:xfrm>
              <a:prstGeom prst="ellipse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Oval 64"/>
              <p:cNvSpPr/>
              <p:nvPr/>
            </p:nvSpPr>
            <p:spPr>
              <a:xfrm>
                <a:off x="1396745" y="3430544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Oval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745" y="3430544"/>
                <a:ext cx="304800" cy="304800"/>
              </a:xfrm>
              <a:prstGeom prst="ellipse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Oval 66"/>
              <p:cNvSpPr/>
              <p:nvPr/>
            </p:nvSpPr>
            <p:spPr>
              <a:xfrm>
                <a:off x="1396745" y="2935181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Oval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745" y="2935181"/>
                <a:ext cx="304800" cy="304800"/>
              </a:xfrm>
              <a:prstGeom prst="ellipse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Straight Connector 67"/>
          <p:cNvCxnSpPr>
            <a:endCxn id="64" idx="1"/>
          </p:cNvCxnSpPr>
          <p:nvPr/>
        </p:nvCxnSpPr>
        <p:spPr>
          <a:xfrm>
            <a:off x="887392" y="3696870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65" idx="3"/>
            <a:endCxn id="64" idx="7"/>
          </p:cNvCxnSpPr>
          <p:nvPr/>
        </p:nvCxnSpPr>
        <p:spPr>
          <a:xfrm flipH="1">
            <a:off x="1250509" y="3690707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67" idx="4"/>
            <a:endCxn id="65" idx="0"/>
          </p:cNvCxnSpPr>
          <p:nvPr/>
        </p:nvCxnSpPr>
        <p:spPr>
          <a:xfrm>
            <a:off x="1549145" y="3239981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Oval 70"/>
              <p:cNvSpPr/>
              <p:nvPr/>
            </p:nvSpPr>
            <p:spPr>
              <a:xfrm>
                <a:off x="1919414" y="3532089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1" name="Oval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414" y="3532089"/>
                <a:ext cx="304800" cy="304800"/>
              </a:xfrm>
              <a:prstGeom prst="ellipse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Oval 71"/>
              <p:cNvSpPr/>
              <p:nvPr/>
            </p:nvSpPr>
            <p:spPr>
              <a:xfrm>
                <a:off x="2282531" y="3875176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2" name="Oval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2531" y="3875176"/>
                <a:ext cx="304800" cy="304800"/>
              </a:xfrm>
              <a:prstGeom prst="ellipse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Oval 72"/>
              <p:cNvSpPr/>
              <p:nvPr/>
            </p:nvSpPr>
            <p:spPr>
              <a:xfrm>
                <a:off x="2688930" y="3525926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Oval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8930" y="3525926"/>
                <a:ext cx="304800" cy="304800"/>
              </a:xfrm>
              <a:prstGeom prst="ellipse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Oval 73"/>
              <p:cNvSpPr/>
              <p:nvPr/>
            </p:nvSpPr>
            <p:spPr>
              <a:xfrm>
                <a:off x="2688930" y="303056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4" name="Oval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8930" y="3030563"/>
                <a:ext cx="304800" cy="304800"/>
              </a:xfrm>
              <a:prstGeom prst="ellipse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Straight Connector 74"/>
          <p:cNvCxnSpPr>
            <a:stCxn id="71" idx="5"/>
            <a:endCxn id="72" idx="1"/>
          </p:cNvCxnSpPr>
          <p:nvPr/>
        </p:nvCxnSpPr>
        <p:spPr>
          <a:xfrm>
            <a:off x="2179577" y="3792252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73" idx="3"/>
            <a:endCxn id="72" idx="7"/>
          </p:cNvCxnSpPr>
          <p:nvPr/>
        </p:nvCxnSpPr>
        <p:spPr>
          <a:xfrm flipH="1">
            <a:off x="2542694" y="3786089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74" idx="4"/>
            <a:endCxn id="73" idx="0"/>
          </p:cNvCxnSpPr>
          <p:nvPr/>
        </p:nvCxnSpPr>
        <p:spPr>
          <a:xfrm>
            <a:off x="2841330" y="3335363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Oval 77"/>
              <p:cNvSpPr/>
              <p:nvPr/>
            </p:nvSpPr>
            <p:spPr>
              <a:xfrm>
                <a:off x="3207298" y="3551139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8" name="Oval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7298" y="3551139"/>
                <a:ext cx="304800" cy="304800"/>
              </a:xfrm>
              <a:prstGeom prst="ellipse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Oval 78"/>
              <p:cNvSpPr/>
              <p:nvPr/>
            </p:nvSpPr>
            <p:spPr>
              <a:xfrm>
                <a:off x="3570415" y="3894226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Oval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0415" y="3894226"/>
                <a:ext cx="304800" cy="304800"/>
              </a:xfrm>
              <a:prstGeom prst="ellipse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Oval 79"/>
              <p:cNvSpPr/>
              <p:nvPr/>
            </p:nvSpPr>
            <p:spPr>
              <a:xfrm>
                <a:off x="3976814" y="3544976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0" name="Oval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6814" y="3544976"/>
                <a:ext cx="304800" cy="304800"/>
              </a:xfrm>
              <a:prstGeom prst="ellipse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Oval 80"/>
              <p:cNvSpPr/>
              <p:nvPr/>
            </p:nvSpPr>
            <p:spPr>
              <a:xfrm>
                <a:off x="3976814" y="304961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1" name="Oval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6814" y="3049613"/>
                <a:ext cx="304800" cy="304800"/>
              </a:xfrm>
              <a:prstGeom prst="ellipse">
                <a:avLst/>
              </a:prstGeom>
              <a:blipFill rotWithShape="1"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Straight Connector 81"/>
          <p:cNvCxnSpPr>
            <a:stCxn id="78" idx="5"/>
            <a:endCxn id="79" idx="1"/>
          </p:cNvCxnSpPr>
          <p:nvPr/>
        </p:nvCxnSpPr>
        <p:spPr>
          <a:xfrm>
            <a:off x="3467461" y="3811302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80" idx="3"/>
            <a:endCxn id="79" idx="7"/>
          </p:cNvCxnSpPr>
          <p:nvPr/>
        </p:nvCxnSpPr>
        <p:spPr>
          <a:xfrm flipH="1">
            <a:off x="3830578" y="3805139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stCxn id="81" idx="4"/>
            <a:endCxn id="80" idx="0"/>
          </p:cNvCxnSpPr>
          <p:nvPr/>
        </p:nvCxnSpPr>
        <p:spPr>
          <a:xfrm>
            <a:off x="4129214" y="3354413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Oval 84"/>
              <p:cNvSpPr/>
              <p:nvPr/>
            </p:nvSpPr>
            <p:spPr>
              <a:xfrm>
                <a:off x="4578898" y="3532089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5" name="Oval 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898" y="3532089"/>
                <a:ext cx="304800" cy="304800"/>
              </a:xfrm>
              <a:prstGeom prst="ellipse">
                <a:avLst/>
              </a:prstGeom>
              <a:blipFill rotWithShape="1"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Oval 85"/>
              <p:cNvSpPr/>
              <p:nvPr/>
            </p:nvSpPr>
            <p:spPr>
              <a:xfrm>
                <a:off x="4942015" y="3875176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6" name="Oval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2015" y="3875176"/>
                <a:ext cx="304800" cy="304800"/>
              </a:xfrm>
              <a:prstGeom prst="ellipse">
                <a:avLst/>
              </a:prstGeom>
              <a:blipFill rotWithShape="1"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Oval 86"/>
              <p:cNvSpPr/>
              <p:nvPr/>
            </p:nvSpPr>
            <p:spPr>
              <a:xfrm>
                <a:off x="5348414" y="3525926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7" name="Oval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8414" y="3525926"/>
                <a:ext cx="304800" cy="304800"/>
              </a:xfrm>
              <a:prstGeom prst="ellipse">
                <a:avLst/>
              </a:prstGeom>
              <a:blipFill rotWithShape="1"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Oval 87"/>
              <p:cNvSpPr/>
              <p:nvPr/>
            </p:nvSpPr>
            <p:spPr>
              <a:xfrm>
                <a:off x="5348414" y="303056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8" name="Oval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8414" y="3030563"/>
                <a:ext cx="304800" cy="304800"/>
              </a:xfrm>
              <a:prstGeom prst="ellipse">
                <a:avLst/>
              </a:prstGeom>
              <a:blipFill rotWithShape="1"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9" name="Straight Connector 88"/>
          <p:cNvCxnSpPr>
            <a:stCxn id="85" idx="5"/>
            <a:endCxn id="86" idx="1"/>
          </p:cNvCxnSpPr>
          <p:nvPr/>
        </p:nvCxnSpPr>
        <p:spPr>
          <a:xfrm>
            <a:off x="4839061" y="3792252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0" name="Straight Connector 89"/>
          <p:cNvCxnSpPr>
            <a:stCxn id="87" idx="3"/>
            <a:endCxn id="86" idx="7"/>
          </p:cNvCxnSpPr>
          <p:nvPr/>
        </p:nvCxnSpPr>
        <p:spPr>
          <a:xfrm flipH="1">
            <a:off x="5202178" y="3786089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1" name="Straight Connector 90"/>
          <p:cNvCxnSpPr>
            <a:stCxn id="88" idx="4"/>
            <a:endCxn id="87" idx="0"/>
          </p:cNvCxnSpPr>
          <p:nvPr/>
        </p:nvCxnSpPr>
        <p:spPr>
          <a:xfrm>
            <a:off x="5500814" y="3335363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3018526" y="3248927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Oval 93"/>
              <p:cNvSpPr/>
              <p:nvPr/>
            </p:nvSpPr>
            <p:spPr>
              <a:xfrm>
                <a:off x="684525" y="3409368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4" name="Oval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25" y="3409368"/>
                <a:ext cx="304800" cy="304800"/>
              </a:xfrm>
              <a:prstGeom prst="ellipse">
                <a:avLst/>
              </a:prstGeom>
              <a:blipFill rotWithShape="1"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5" name="Straight Connector 94"/>
          <p:cNvCxnSpPr/>
          <p:nvPr/>
        </p:nvCxnSpPr>
        <p:spPr>
          <a:xfrm>
            <a:off x="1701545" y="3595831"/>
            <a:ext cx="217869" cy="10154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6" name="Straight Connector 95"/>
          <p:cNvCxnSpPr>
            <a:stCxn id="80" idx="6"/>
          </p:cNvCxnSpPr>
          <p:nvPr/>
        </p:nvCxnSpPr>
        <p:spPr>
          <a:xfrm>
            <a:off x="4281614" y="3697376"/>
            <a:ext cx="315573" cy="47839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73" idx="6"/>
          </p:cNvCxnSpPr>
          <p:nvPr/>
        </p:nvCxnSpPr>
        <p:spPr>
          <a:xfrm>
            <a:off x="2993730" y="3678326"/>
            <a:ext cx="222642" cy="63153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5461582" y="1821602"/>
            <a:ext cx="9144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3200" dirty="0" smtClean="0"/>
              <a:t>...</a:t>
            </a:r>
            <a:endParaRPr lang="en-US" sz="3200" dirty="0"/>
          </a:p>
        </p:txBody>
      </p:sp>
      <p:sp>
        <p:nvSpPr>
          <p:cNvPr id="99" name="TextBox 98"/>
          <p:cNvSpPr txBox="1"/>
          <p:nvPr/>
        </p:nvSpPr>
        <p:spPr>
          <a:xfrm>
            <a:off x="-90507" y="1892292"/>
            <a:ext cx="72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3200" dirty="0" smtClean="0"/>
              <a:t>...</a:t>
            </a:r>
            <a:endParaRPr lang="en-US" sz="3200" dirty="0"/>
          </a:p>
        </p:txBody>
      </p:sp>
      <p:sp>
        <p:nvSpPr>
          <p:cNvPr id="100" name="TextBox 99"/>
          <p:cNvSpPr txBox="1"/>
          <p:nvPr/>
        </p:nvSpPr>
        <p:spPr>
          <a:xfrm>
            <a:off x="11426" y="3218017"/>
            <a:ext cx="72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3200" dirty="0" smtClean="0"/>
              <a:t>...</a:t>
            </a:r>
            <a:endParaRPr lang="en-US" sz="3200" dirty="0"/>
          </a:p>
        </p:txBody>
      </p:sp>
      <p:sp>
        <p:nvSpPr>
          <p:cNvPr id="101" name="TextBox 100"/>
          <p:cNvSpPr txBox="1"/>
          <p:nvPr/>
        </p:nvSpPr>
        <p:spPr>
          <a:xfrm>
            <a:off x="5043615" y="5140180"/>
            <a:ext cx="72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3200" dirty="0" smtClean="0"/>
              <a:t>...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Oval 101"/>
              <p:cNvSpPr/>
              <p:nvPr/>
            </p:nvSpPr>
            <p:spPr>
              <a:xfrm>
                <a:off x="1331518" y="561052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2" name="Oval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518" y="5610523"/>
                <a:ext cx="304800" cy="304800"/>
              </a:xfrm>
              <a:prstGeom prst="ellipse">
                <a:avLst/>
              </a:prstGeom>
              <a:blipFill rotWithShape="1"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Oval 102"/>
              <p:cNvSpPr/>
              <p:nvPr/>
            </p:nvSpPr>
            <p:spPr>
              <a:xfrm>
                <a:off x="1737917" y="526127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3" name="Oval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7917" y="5261273"/>
                <a:ext cx="304800" cy="304800"/>
              </a:xfrm>
              <a:prstGeom prst="ellipse">
                <a:avLst/>
              </a:prstGeom>
              <a:blipFill rotWithShape="1"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Oval 103"/>
              <p:cNvSpPr/>
              <p:nvPr/>
            </p:nvSpPr>
            <p:spPr>
              <a:xfrm>
                <a:off x="1737917" y="476591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4" name="Oval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7917" y="4765910"/>
                <a:ext cx="304800" cy="304800"/>
              </a:xfrm>
              <a:prstGeom prst="ellipse">
                <a:avLst/>
              </a:prstGeom>
              <a:blipFill rotWithShape="1">
                <a:blip r:embed="rId4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5" name="Straight Connector 104"/>
          <p:cNvCxnSpPr>
            <a:endCxn id="102" idx="1"/>
          </p:cNvCxnSpPr>
          <p:nvPr/>
        </p:nvCxnSpPr>
        <p:spPr>
          <a:xfrm>
            <a:off x="1228564" y="5527599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103" idx="3"/>
            <a:endCxn id="102" idx="7"/>
          </p:cNvCxnSpPr>
          <p:nvPr/>
        </p:nvCxnSpPr>
        <p:spPr>
          <a:xfrm flipH="1">
            <a:off x="1591681" y="5521436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stCxn id="104" idx="4"/>
            <a:endCxn id="103" idx="0"/>
          </p:cNvCxnSpPr>
          <p:nvPr/>
        </p:nvCxnSpPr>
        <p:spPr>
          <a:xfrm>
            <a:off x="1890317" y="5070710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Oval 107"/>
              <p:cNvSpPr/>
              <p:nvPr/>
            </p:nvSpPr>
            <p:spPr>
              <a:xfrm>
                <a:off x="2260586" y="5362818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8" name="Oval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586" y="5362818"/>
                <a:ext cx="304800" cy="304800"/>
              </a:xfrm>
              <a:prstGeom prst="ellipse">
                <a:avLst/>
              </a:prstGeom>
              <a:blipFill rotWithShape="1"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Oval 108"/>
              <p:cNvSpPr/>
              <p:nvPr/>
            </p:nvSpPr>
            <p:spPr>
              <a:xfrm>
                <a:off x="2623703" y="570590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9" name="Oval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703" y="5705905"/>
                <a:ext cx="304800" cy="304800"/>
              </a:xfrm>
              <a:prstGeom prst="ellipse">
                <a:avLst/>
              </a:prstGeom>
              <a:blipFill rotWithShape="1">
                <a:blip r:embed="rId4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Oval 109"/>
              <p:cNvSpPr/>
              <p:nvPr/>
            </p:nvSpPr>
            <p:spPr>
              <a:xfrm>
                <a:off x="3030102" y="535665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0" name="Oval 10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0102" y="5356655"/>
                <a:ext cx="304800" cy="304800"/>
              </a:xfrm>
              <a:prstGeom prst="ellipse">
                <a:avLst/>
              </a:prstGeom>
              <a:blipFill rotWithShape="1">
                <a:blip r:embed="rId4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Oval 110"/>
              <p:cNvSpPr/>
              <p:nvPr/>
            </p:nvSpPr>
            <p:spPr>
              <a:xfrm>
                <a:off x="3030102" y="486129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1" name="Oval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0102" y="4861292"/>
                <a:ext cx="304800" cy="304800"/>
              </a:xfrm>
              <a:prstGeom prst="ellipse">
                <a:avLst/>
              </a:prstGeom>
              <a:blipFill rotWithShape="1">
                <a:blip r:embed="rId4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2" name="Straight Connector 111"/>
          <p:cNvCxnSpPr>
            <a:stCxn id="108" idx="5"/>
            <a:endCxn id="109" idx="1"/>
          </p:cNvCxnSpPr>
          <p:nvPr/>
        </p:nvCxnSpPr>
        <p:spPr>
          <a:xfrm>
            <a:off x="2520749" y="5622981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>
            <a:stCxn id="110" idx="3"/>
            <a:endCxn id="109" idx="7"/>
          </p:cNvCxnSpPr>
          <p:nvPr/>
        </p:nvCxnSpPr>
        <p:spPr>
          <a:xfrm flipH="1">
            <a:off x="2883866" y="5616818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>
            <a:stCxn id="111" idx="4"/>
            <a:endCxn id="110" idx="0"/>
          </p:cNvCxnSpPr>
          <p:nvPr/>
        </p:nvCxnSpPr>
        <p:spPr>
          <a:xfrm>
            <a:off x="3182502" y="5166092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Oval 114"/>
              <p:cNvSpPr/>
              <p:nvPr/>
            </p:nvSpPr>
            <p:spPr>
              <a:xfrm>
                <a:off x="3548470" y="5381868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5" name="Oval 1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470" y="5381868"/>
                <a:ext cx="304800" cy="304800"/>
              </a:xfrm>
              <a:prstGeom prst="ellipse">
                <a:avLst/>
              </a:prstGeom>
              <a:blipFill rotWithShape="1">
                <a:blip r:embed="rId4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Oval 115"/>
              <p:cNvSpPr/>
              <p:nvPr/>
            </p:nvSpPr>
            <p:spPr>
              <a:xfrm>
                <a:off x="3911587" y="572495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6" name="Oval 1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587" y="5724955"/>
                <a:ext cx="304800" cy="304800"/>
              </a:xfrm>
              <a:prstGeom prst="ellipse">
                <a:avLst/>
              </a:prstGeom>
              <a:blipFill rotWithShape="1">
                <a:blip r:embed="rId4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Oval 116"/>
              <p:cNvSpPr/>
              <p:nvPr/>
            </p:nvSpPr>
            <p:spPr>
              <a:xfrm>
                <a:off x="4317986" y="537570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7" name="Oval 1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7986" y="5375705"/>
                <a:ext cx="304800" cy="304800"/>
              </a:xfrm>
              <a:prstGeom prst="ellipse">
                <a:avLst/>
              </a:prstGeom>
              <a:blipFill rotWithShape="1">
                <a:blip r:embed="rId5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Oval 117"/>
              <p:cNvSpPr/>
              <p:nvPr/>
            </p:nvSpPr>
            <p:spPr>
              <a:xfrm>
                <a:off x="4317986" y="488034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8" name="Oval 1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7986" y="4880342"/>
                <a:ext cx="304800" cy="304800"/>
              </a:xfrm>
              <a:prstGeom prst="ellipse">
                <a:avLst/>
              </a:prstGeom>
              <a:blipFill rotWithShape="1">
                <a:blip r:embed="rId5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9" name="Straight Connector 118"/>
          <p:cNvCxnSpPr>
            <a:stCxn id="115" idx="5"/>
            <a:endCxn id="116" idx="1"/>
          </p:cNvCxnSpPr>
          <p:nvPr/>
        </p:nvCxnSpPr>
        <p:spPr>
          <a:xfrm>
            <a:off x="3808633" y="5642031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>
            <a:stCxn id="117" idx="3"/>
            <a:endCxn id="116" idx="7"/>
          </p:cNvCxnSpPr>
          <p:nvPr/>
        </p:nvCxnSpPr>
        <p:spPr>
          <a:xfrm flipH="1">
            <a:off x="4171750" y="5635868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>
            <a:stCxn id="118" idx="4"/>
            <a:endCxn id="117" idx="0"/>
          </p:cNvCxnSpPr>
          <p:nvPr/>
        </p:nvCxnSpPr>
        <p:spPr>
          <a:xfrm>
            <a:off x="4470386" y="5185142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Oval 126"/>
              <p:cNvSpPr/>
              <p:nvPr/>
            </p:nvSpPr>
            <p:spPr>
              <a:xfrm>
                <a:off x="1025697" y="5240097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7" name="Oval 1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697" y="5240097"/>
                <a:ext cx="304800" cy="304800"/>
              </a:xfrm>
              <a:prstGeom prst="ellipse">
                <a:avLst/>
              </a:prstGeom>
              <a:blipFill rotWithShape="1">
                <a:blip r:embed="rId5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8" name="Straight Connector 127"/>
          <p:cNvCxnSpPr/>
          <p:nvPr/>
        </p:nvCxnSpPr>
        <p:spPr>
          <a:xfrm>
            <a:off x="2042717" y="5426560"/>
            <a:ext cx="217869" cy="10154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>
            <a:stCxn id="110" idx="6"/>
          </p:cNvCxnSpPr>
          <p:nvPr/>
        </p:nvCxnSpPr>
        <p:spPr>
          <a:xfrm>
            <a:off x="3334902" y="5509055"/>
            <a:ext cx="222642" cy="63153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352598" y="5048746"/>
            <a:ext cx="72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3200" dirty="0" smtClean="0"/>
              <a:t>...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Oval 163"/>
              <p:cNvSpPr/>
              <p:nvPr/>
            </p:nvSpPr>
            <p:spPr>
              <a:xfrm>
                <a:off x="6376031" y="5378326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4" name="Oval 1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6031" y="5378326"/>
                <a:ext cx="304800" cy="304800"/>
              </a:xfrm>
              <a:prstGeom prst="ellipse">
                <a:avLst/>
              </a:prstGeom>
              <a:blipFill rotWithShape="1">
                <a:blip r:embed="rId5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Oval 164"/>
              <p:cNvSpPr/>
              <p:nvPr/>
            </p:nvSpPr>
            <p:spPr>
              <a:xfrm>
                <a:off x="6739148" y="572141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5" name="Oval 1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9148" y="5721413"/>
                <a:ext cx="304800" cy="304800"/>
              </a:xfrm>
              <a:prstGeom prst="ellipse">
                <a:avLst/>
              </a:prstGeom>
              <a:blipFill rotWithShape="1">
                <a:blip r:embed="rId5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Oval 165"/>
              <p:cNvSpPr/>
              <p:nvPr/>
            </p:nvSpPr>
            <p:spPr>
              <a:xfrm>
                <a:off x="7145547" y="537216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6" name="Oval 1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5547" y="5372163"/>
                <a:ext cx="304800" cy="304800"/>
              </a:xfrm>
              <a:prstGeom prst="ellipse">
                <a:avLst/>
              </a:prstGeom>
              <a:blipFill rotWithShape="1">
                <a:blip r:embed="rId5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Oval 166"/>
              <p:cNvSpPr/>
              <p:nvPr/>
            </p:nvSpPr>
            <p:spPr>
              <a:xfrm>
                <a:off x="7145547" y="487680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7" name="Oval 1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5547" y="4876800"/>
                <a:ext cx="304800" cy="304800"/>
              </a:xfrm>
              <a:prstGeom prst="ellipse">
                <a:avLst/>
              </a:prstGeom>
              <a:blipFill rotWithShape="1">
                <a:blip r:embed="rId5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8" name="Straight Connector 167"/>
          <p:cNvCxnSpPr>
            <a:stCxn id="164" idx="5"/>
            <a:endCxn id="165" idx="1"/>
          </p:cNvCxnSpPr>
          <p:nvPr/>
        </p:nvCxnSpPr>
        <p:spPr>
          <a:xfrm>
            <a:off x="6636194" y="5638489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9" name="Straight Connector 168"/>
          <p:cNvCxnSpPr>
            <a:stCxn id="166" idx="3"/>
            <a:endCxn id="165" idx="7"/>
          </p:cNvCxnSpPr>
          <p:nvPr/>
        </p:nvCxnSpPr>
        <p:spPr>
          <a:xfrm flipH="1">
            <a:off x="6999311" y="5632326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167" idx="4"/>
            <a:endCxn id="166" idx="0"/>
          </p:cNvCxnSpPr>
          <p:nvPr/>
        </p:nvCxnSpPr>
        <p:spPr>
          <a:xfrm>
            <a:off x="7297947" y="5181600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1" name="TextBox 170"/>
          <p:cNvSpPr txBox="1"/>
          <p:nvPr/>
        </p:nvSpPr>
        <p:spPr>
          <a:xfrm>
            <a:off x="5675398" y="3359791"/>
            <a:ext cx="700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3200" dirty="0" smtClean="0"/>
              <a:t>...</a:t>
            </a:r>
            <a:endParaRPr lang="en-US" sz="3200" dirty="0"/>
          </a:p>
        </p:txBody>
      </p:sp>
      <p:sp>
        <p:nvSpPr>
          <p:cNvPr id="7" name="Oval 6"/>
          <p:cNvSpPr/>
          <p:nvPr/>
        </p:nvSpPr>
        <p:spPr>
          <a:xfrm>
            <a:off x="3467461" y="5240097"/>
            <a:ext cx="1404530" cy="855903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Curved Up Arrow 171"/>
          <p:cNvSpPr/>
          <p:nvPr/>
        </p:nvSpPr>
        <p:spPr>
          <a:xfrm flipH="1">
            <a:off x="2731296" y="6105099"/>
            <a:ext cx="1531665" cy="304800"/>
          </a:xfrm>
          <a:prstGeom prst="curved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55945" y="6409899"/>
            <a:ext cx="2587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/>
              <a:t>Find transformation matrix</a:t>
            </a:r>
            <a:endParaRPr lang="en-US" sz="1400" b="1" i="1" dirty="0"/>
          </a:p>
        </p:txBody>
      </p:sp>
    </p:spTree>
    <p:extLst>
      <p:ext uri="{BB962C8B-B14F-4D97-AF65-F5344CB8AC3E}">
        <p14:creationId xmlns:p14="http://schemas.microsoft.com/office/powerpoint/2010/main" val="138458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228601"/>
            <a:ext cx="8534400" cy="60198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Merge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and Transformation Matrix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8" name="Slide Number Placeholder 2"/>
          <p:cNvSpPr txBox="1">
            <a:spLocks/>
          </p:cNvSpPr>
          <p:nvPr/>
        </p:nvSpPr>
        <p:spPr>
          <a:xfrm>
            <a:off x="8686799" y="6492875"/>
            <a:ext cx="444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2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9" name="Oval 48"/>
          <p:cNvSpPr/>
          <p:nvPr/>
        </p:nvSpPr>
        <p:spPr>
          <a:xfrm>
            <a:off x="692626" y="828449"/>
            <a:ext cx="1157167" cy="54364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0" name="Oval 49"/>
          <p:cNvSpPr/>
          <p:nvPr/>
        </p:nvSpPr>
        <p:spPr>
          <a:xfrm>
            <a:off x="789214" y="2226417"/>
            <a:ext cx="2510039" cy="86156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cxnSp>
        <p:nvCxnSpPr>
          <p:cNvPr id="51" name="Straight Arrow Connector 50"/>
          <p:cNvCxnSpPr>
            <a:stCxn id="49" idx="4"/>
            <a:endCxn id="50" idx="0"/>
          </p:cNvCxnSpPr>
          <p:nvPr/>
        </p:nvCxnSpPr>
        <p:spPr>
          <a:xfrm>
            <a:off x="1271210" y="1372094"/>
            <a:ext cx="773024" cy="85432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56" idx="4"/>
            <a:endCxn id="50" idx="0"/>
          </p:cNvCxnSpPr>
          <p:nvPr/>
        </p:nvCxnSpPr>
        <p:spPr>
          <a:xfrm flipH="1">
            <a:off x="2044234" y="1358019"/>
            <a:ext cx="709815" cy="8683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69396" y="911364"/>
                <a:ext cx="1459252" cy="344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0−3</m:t>
                          </m:r>
                        </m:sup>
                      </m:sSub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396" y="911364"/>
                <a:ext cx="1459252" cy="34496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Oval 55"/>
          <p:cNvSpPr/>
          <p:nvPr/>
        </p:nvSpPr>
        <p:spPr>
          <a:xfrm>
            <a:off x="2175465" y="814374"/>
            <a:ext cx="1157167" cy="54364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9" name="Oval 58"/>
          <p:cNvSpPr/>
          <p:nvPr/>
        </p:nvSpPr>
        <p:spPr>
          <a:xfrm>
            <a:off x="827547" y="2328494"/>
            <a:ext cx="1218089" cy="68328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1" name="Oval 60"/>
          <p:cNvSpPr/>
          <p:nvPr/>
        </p:nvSpPr>
        <p:spPr>
          <a:xfrm>
            <a:off x="2080053" y="2311506"/>
            <a:ext cx="1213298" cy="69736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598947" y="2357239"/>
                <a:ext cx="1756079" cy="344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box>
                            <m:box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r>
                                <m:rPr>
                                  <m:brk m:alnAt="63"/>
                                </m:rPr>
                                <a:rPr lang="en-US" sz="16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box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0</m:t>
                          </m:r>
                        </m:sup>
                      </m:sSubSup>
                      <m:r>
                        <a:rPr lang="en-US" sz="1600" b="0" i="1" smtClean="0">
                          <a:latin typeface="Cambria Math"/>
                        </a:rPr>
                        <m:t>−</m:t>
                      </m:r>
                      <m:sSubSup>
                        <m:sSub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box>
                            <m:boxPr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r>
                                <m:rPr>
                                  <m:brk m:alnAt="63"/>
                                </m:rPr>
                                <a:rPr lang="en-US" sz="16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box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947" y="2357239"/>
                <a:ext cx="1756079" cy="34496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217327" y="2360535"/>
                <a:ext cx="1053740" cy="344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… </m:t>
                          </m:r>
                          <m:r>
                            <a:rPr lang="en-US" sz="16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box>
                            <m:box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r>
                                <m:rPr>
                                  <m:brk m:alnAt="63"/>
                                </m:rPr>
                                <a:rPr lang="en-US" sz="16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box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327" y="2360535"/>
                <a:ext cx="1053740" cy="3447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Oval 65"/>
          <p:cNvSpPr/>
          <p:nvPr/>
        </p:nvSpPr>
        <p:spPr>
          <a:xfrm>
            <a:off x="2503947" y="2360535"/>
            <a:ext cx="770541" cy="596504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2028648" y="863433"/>
                <a:ext cx="1492199" cy="3429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0−3</m:t>
                          </m:r>
                        </m:sup>
                      </m:sSub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648" y="863433"/>
                <a:ext cx="1492199" cy="34291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133228" y="966627"/>
                <a:ext cx="3514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28" y="966627"/>
                <a:ext cx="351449" cy="2769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94516" y="2500220"/>
                <a:ext cx="5981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+1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16" y="2500220"/>
                <a:ext cx="598110" cy="2769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Arrow Connector 73"/>
          <p:cNvCxnSpPr/>
          <p:nvPr/>
        </p:nvCxnSpPr>
        <p:spPr>
          <a:xfrm>
            <a:off x="1931736" y="3087982"/>
            <a:ext cx="796482" cy="8300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208157" y="4228534"/>
                <a:ext cx="5981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+2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157" y="4228534"/>
                <a:ext cx="598110" cy="27699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Oval 75"/>
          <p:cNvSpPr/>
          <p:nvPr/>
        </p:nvSpPr>
        <p:spPr>
          <a:xfrm>
            <a:off x="1191484" y="3905992"/>
            <a:ext cx="3141263" cy="86156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999178" y="4067263"/>
                <a:ext cx="1490038" cy="348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1600" i="1">
                              <a:latin typeface="Cambria Math"/>
                            </a:rPr>
                            <m:t>0</m:t>
                          </m:r>
                        </m:sup>
                      </m:sSubSup>
                      <m:r>
                        <a:rPr lang="en-US" sz="1600" i="1">
                          <a:latin typeface="Cambria Math"/>
                        </a:rPr>
                        <m:t>−</m:t>
                      </m:r>
                      <m:sSubSup>
                        <m:sSub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15</m:t>
                          </m:r>
                        </m:sup>
                      </m:sSub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9178" y="4067263"/>
                <a:ext cx="1490038" cy="34849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7" name="Straight Arrow Connector 76"/>
          <p:cNvCxnSpPr/>
          <p:nvPr/>
        </p:nvCxnSpPr>
        <p:spPr>
          <a:xfrm flipH="1">
            <a:off x="2762116" y="3011782"/>
            <a:ext cx="1345153" cy="9048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5297614" y="5368780"/>
            <a:ext cx="72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3200" dirty="0" smtClean="0"/>
              <a:t>...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Oval 81"/>
              <p:cNvSpPr/>
              <p:nvPr/>
            </p:nvSpPr>
            <p:spPr>
              <a:xfrm>
                <a:off x="1585517" y="5833424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2" name="Oval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517" y="5833424"/>
                <a:ext cx="304800" cy="304800"/>
              </a:xfrm>
              <a:prstGeom prst="ellipse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Oval 82"/>
              <p:cNvSpPr/>
              <p:nvPr/>
            </p:nvSpPr>
            <p:spPr>
              <a:xfrm>
                <a:off x="1991916" y="548987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3" name="Oval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916" y="5489873"/>
                <a:ext cx="304800" cy="304800"/>
              </a:xfrm>
              <a:prstGeom prst="ellipse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Oval 88"/>
              <p:cNvSpPr/>
              <p:nvPr/>
            </p:nvSpPr>
            <p:spPr>
              <a:xfrm>
                <a:off x="1991916" y="499451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9" name="Oval 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916" y="4994510"/>
                <a:ext cx="304800" cy="304800"/>
              </a:xfrm>
              <a:prstGeom prst="ellipse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0" name="Straight Connector 89"/>
          <p:cNvCxnSpPr/>
          <p:nvPr/>
        </p:nvCxnSpPr>
        <p:spPr>
          <a:xfrm>
            <a:off x="1482563" y="5756199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1" name="Straight Connector 90"/>
          <p:cNvCxnSpPr>
            <a:stCxn id="83" idx="3"/>
          </p:cNvCxnSpPr>
          <p:nvPr/>
        </p:nvCxnSpPr>
        <p:spPr>
          <a:xfrm flipH="1">
            <a:off x="1845680" y="5750036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2" name="Straight Connector 91"/>
          <p:cNvCxnSpPr>
            <a:stCxn id="89" idx="4"/>
            <a:endCxn id="83" idx="0"/>
          </p:cNvCxnSpPr>
          <p:nvPr/>
        </p:nvCxnSpPr>
        <p:spPr>
          <a:xfrm>
            <a:off x="2144316" y="5299310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Oval 92"/>
              <p:cNvSpPr/>
              <p:nvPr/>
            </p:nvSpPr>
            <p:spPr>
              <a:xfrm>
                <a:off x="2514585" y="5591418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3" name="Oval 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585" y="5591418"/>
                <a:ext cx="304800" cy="304800"/>
              </a:xfrm>
              <a:prstGeom prst="ellipse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Oval 93"/>
              <p:cNvSpPr/>
              <p:nvPr/>
            </p:nvSpPr>
            <p:spPr>
              <a:xfrm>
                <a:off x="2877702" y="593450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Oval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702" y="5934505"/>
                <a:ext cx="304800" cy="304800"/>
              </a:xfrm>
              <a:prstGeom prst="ellipse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Oval 94"/>
              <p:cNvSpPr/>
              <p:nvPr/>
            </p:nvSpPr>
            <p:spPr>
              <a:xfrm>
                <a:off x="3284101" y="558525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5" name="Oval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101" y="5585255"/>
                <a:ext cx="304800" cy="304800"/>
              </a:xfrm>
              <a:prstGeom prst="ellipse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Oval 95"/>
              <p:cNvSpPr/>
              <p:nvPr/>
            </p:nvSpPr>
            <p:spPr>
              <a:xfrm>
                <a:off x="3284101" y="508989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6" name="Oval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101" y="5089892"/>
                <a:ext cx="304800" cy="304800"/>
              </a:xfrm>
              <a:prstGeom prst="ellipse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7" name="Straight Connector 96"/>
          <p:cNvCxnSpPr>
            <a:stCxn id="93" idx="5"/>
            <a:endCxn id="94" idx="1"/>
          </p:cNvCxnSpPr>
          <p:nvPr/>
        </p:nvCxnSpPr>
        <p:spPr>
          <a:xfrm>
            <a:off x="2774748" y="5851581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8" name="Straight Connector 97"/>
          <p:cNvCxnSpPr>
            <a:stCxn id="95" idx="3"/>
            <a:endCxn id="94" idx="7"/>
          </p:cNvCxnSpPr>
          <p:nvPr/>
        </p:nvCxnSpPr>
        <p:spPr>
          <a:xfrm flipH="1">
            <a:off x="3137865" y="5845418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stCxn id="96" idx="4"/>
            <a:endCxn id="95" idx="0"/>
          </p:cNvCxnSpPr>
          <p:nvPr/>
        </p:nvCxnSpPr>
        <p:spPr>
          <a:xfrm>
            <a:off x="3436501" y="5394692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Oval 99"/>
              <p:cNvSpPr/>
              <p:nvPr/>
            </p:nvSpPr>
            <p:spPr>
              <a:xfrm>
                <a:off x="3802469" y="5610468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0" name="Oval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2469" y="5610468"/>
                <a:ext cx="304800" cy="304800"/>
              </a:xfrm>
              <a:prstGeom prst="ellipse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Oval 100"/>
              <p:cNvSpPr/>
              <p:nvPr/>
            </p:nvSpPr>
            <p:spPr>
              <a:xfrm>
                <a:off x="4139858" y="5939091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1" name="Oval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858" y="5939091"/>
                <a:ext cx="304800" cy="304800"/>
              </a:xfrm>
              <a:prstGeom prst="ellipse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Oval 101"/>
              <p:cNvSpPr/>
              <p:nvPr/>
            </p:nvSpPr>
            <p:spPr>
              <a:xfrm>
                <a:off x="4571985" y="560430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2" name="Oval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85" y="5604305"/>
                <a:ext cx="304800" cy="304800"/>
              </a:xfrm>
              <a:prstGeom prst="ellipse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Oval 102"/>
              <p:cNvSpPr/>
              <p:nvPr/>
            </p:nvSpPr>
            <p:spPr>
              <a:xfrm>
                <a:off x="4571985" y="510894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3" name="Oval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85" y="5108942"/>
                <a:ext cx="304800" cy="304800"/>
              </a:xfrm>
              <a:prstGeom prst="ellipse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4" name="Straight Connector 103"/>
          <p:cNvCxnSpPr>
            <a:stCxn id="100" idx="5"/>
          </p:cNvCxnSpPr>
          <p:nvPr/>
        </p:nvCxnSpPr>
        <p:spPr>
          <a:xfrm>
            <a:off x="4062632" y="5870631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stCxn id="102" idx="3"/>
          </p:cNvCxnSpPr>
          <p:nvPr/>
        </p:nvCxnSpPr>
        <p:spPr>
          <a:xfrm flipH="1">
            <a:off x="4425749" y="5864468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103" idx="4"/>
            <a:endCxn id="102" idx="0"/>
          </p:cNvCxnSpPr>
          <p:nvPr/>
        </p:nvCxnSpPr>
        <p:spPr>
          <a:xfrm>
            <a:off x="4724385" y="5413742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Oval 107"/>
              <p:cNvSpPr/>
              <p:nvPr/>
            </p:nvSpPr>
            <p:spPr>
              <a:xfrm>
                <a:off x="1279696" y="5468697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8" name="Oval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9696" y="5468697"/>
                <a:ext cx="304800" cy="304800"/>
              </a:xfrm>
              <a:prstGeom prst="ellipse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9" name="Straight Connector 108"/>
          <p:cNvCxnSpPr/>
          <p:nvPr/>
        </p:nvCxnSpPr>
        <p:spPr>
          <a:xfrm>
            <a:off x="2296716" y="5655160"/>
            <a:ext cx="217869" cy="10154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95" idx="6"/>
          </p:cNvCxnSpPr>
          <p:nvPr/>
        </p:nvCxnSpPr>
        <p:spPr>
          <a:xfrm>
            <a:off x="3588901" y="5737655"/>
            <a:ext cx="222642" cy="63153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606597" y="5277346"/>
            <a:ext cx="72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3200" dirty="0" smtClean="0"/>
              <a:t>...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Oval 111"/>
              <p:cNvSpPr/>
              <p:nvPr/>
            </p:nvSpPr>
            <p:spPr>
              <a:xfrm>
                <a:off x="6630030" y="5606926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2" name="Oval 1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030" y="5606926"/>
                <a:ext cx="304800" cy="304800"/>
              </a:xfrm>
              <a:prstGeom prst="ellipse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Oval 112"/>
              <p:cNvSpPr/>
              <p:nvPr/>
            </p:nvSpPr>
            <p:spPr>
              <a:xfrm>
                <a:off x="6993147" y="5939091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3" name="Oval 1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3147" y="5939091"/>
                <a:ext cx="304800" cy="304800"/>
              </a:xfrm>
              <a:prstGeom prst="ellipse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Oval 113"/>
              <p:cNvSpPr/>
              <p:nvPr/>
            </p:nvSpPr>
            <p:spPr>
              <a:xfrm>
                <a:off x="7399546" y="560076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4" name="Oval 1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9546" y="5600763"/>
                <a:ext cx="304800" cy="304800"/>
              </a:xfrm>
              <a:prstGeom prst="ellipse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Oval 114"/>
              <p:cNvSpPr/>
              <p:nvPr/>
            </p:nvSpPr>
            <p:spPr>
              <a:xfrm>
                <a:off x="7399546" y="510540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5" name="Oval 1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9546" y="5105400"/>
                <a:ext cx="304800" cy="304800"/>
              </a:xfrm>
              <a:prstGeom prst="ellipse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6" name="Straight Connector 115"/>
          <p:cNvCxnSpPr>
            <a:stCxn id="112" idx="5"/>
          </p:cNvCxnSpPr>
          <p:nvPr/>
        </p:nvCxnSpPr>
        <p:spPr>
          <a:xfrm>
            <a:off x="6890193" y="5867089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stCxn id="114" idx="3"/>
          </p:cNvCxnSpPr>
          <p:nvPr/>
        </p:nvCxnSpPr>
        <p:spPr>
          <a:xfrm flipH="1">
            <a:off x="7253310" y="5860926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stCxn id="115" idx="4"/>
            <a:endCxn id="114" idx="0"/>
          </p:cNvCxnSpPr>
          <p:nvPr/>
        </p:nvCxnSpPr>
        <p:spPr>
          <a:xfrm>
            <a:off x="7551946" y="5410200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9" name="Oval 118"/>
          <p:cNvSpPr/>
          <p:nvPr/>
        </p:nvSpPr>
        <p:spPr>
          <a:xfrm>
            <a:off x="6551044" y="4994511"/>
            <a:ext cx="1526155" cy="1304072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Curved Up Arrow 119"/>
          <p:cNvSpPr/>
          <p:nvPr/>
        </p:nvSpPr>
        <p:spPr>
          <a:xfrm flipH="1">
            <a:off x="3048000" y="6196115"/>
            <a:ext cx="3899919" cy="585685"/>
          </a:xfrm>
          <a:prstGeom prst="curved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3831571" y="6338986"/>
            <a:ext cx="3482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/>
              <a:t>Apply transformation matrix</a:t>
            </a:r>
            <a:endParaRPr lang="en-US" sz="1400" b="1" i="1" dirty="0"/>
          </a:p>
        </p:txBody>
      </p:sp>
      <p:sp>
        <p:nvSpPr>
          <p:cNvPr id="60" name="Oval 59"/>
          <p:cNvSpPr/>
          <p:nvPr/>
        </p:nvSpPr>
        <p:spPr>
          <a:xfrm>
            <a:off x="3361602" y="2130623"/>
            <a:ext cx="2510039" cy="86156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3816767" y="2388922"/>
                <a:ext cx="1756079" cy="344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box>
                            <m:box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r>
                                <m:rPr>
                                  <m:brk m:alnAt="63"/>
                                </m:rPr>
                                <a:rPr lang="en-US" sz="16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box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0</m:t>
                          </m:r>
                        </m:sup>
                      </m:sSubSup>
                      <m:r>
                        <a:rPr lang="en-US" sz="1600" b="0" i="1" smtClean="0">
                          <a:latin typeface="Cambria Math"/>
                        </a:rPr>
                        <m:t>−</m:t>
                      </m:r>
                      <m:sSubSup>
                        <m:sSub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box>
                            <m:boxPr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r>
                                <m:rPr>
                                  <m:brk m:alnAt="63"/>
                                </m:rPr>
                                <a:rPr lang="en-US" sz="16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box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7</m:t>
                          </m:r>
                        </m:sup>
                      </m:sSub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6767" y="2388922"/>
                <a:ext cx="1756079" cy="344966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775510" y="6492875"/>
            <a:ext cx="381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6729" y="304800"/>
            <a:ext cx="8532471" cy="6172199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Transformation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Matrix</a:t>
            </a:r>
            <a:endParaRPr lang="en-US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val 5"/>
              <p:cNvSpPr/>
              <p:nvPr/>
            </p:nvSpPr>
            <p:spPr>
              <a:xfrm>
                <a:off x="912470" y="1638300"/>
                <a:ext cx="429870" cy="215656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6" name="Oval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470" y="1638300"/>
                <a:ext cx="429870" cy="215656"/>
              </a:xfrm>
              <a:prstGeom prst="ellipse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/>
              <p:cNvSpPr/>
              <p:nvPr/>
            </p:nvSpPr>
            <p:spPr>
              <a:xfrm>
                <a:off x="1449730" y="1612900"/>
                <a:ext cx="429870" cy="215656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7" name="Oval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9730" y="1612900"/>
                <a:ext cx="429870" cy="215656"/>
              </a:xfrm>
              <a:prstGeom prst="ellipse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/>
              <p:cNvSpPr/>
              <p:nvPr/>
            </p:nvSpPr>
            <p:spPr>
              <a:xfrm>
                <a:off x="1955800" y="1612901"/>
                <a:ext cx="429870" cy="215656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8" name="Ova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800" y="1612901"/>
                <a:ext cx="429870" cy="215656"/>
              </a:xfrm>
              <a:prstGeom prst="ellipse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val 8"/>
              <p:cNvSpPr/>
              <p:nvPr/>
            </p:nvSpPr>
            <p:spPr>
              <a:xfrm>
                <a:off x="2489200" y="1600200"/>
                <a:ext cx="429870" cy="215656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9" name="Oval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9200" y="1600200"/>
                <a:ext cx="429870" cy="215656"/>
              </a:xfrm>
              <a:prstGeom prst="ellipse">
                <a:avLst/>
              </a:prstGeom>
              <a:blipFill rotWithShape="1">
                <a:blip r:embed="rId5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val 9"/>
              <p:cNvSpPr/>
              <p:nvPr/>
            </p:nvSpPr>
            <p:spPr>
              <a:xfrm>
                <a:off x="2997200" y="1600200"/>
                <a:ext cx="429870" cy="21565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𝟒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10" name="Oval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200" y="1600200"/>
                <a:ext cx="429870" cy="215656"/>
              </a:xfrm>
              <a:prstGeom prst="ellipse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val 10"/>
              <p:cNvSpPr/>
              <p:nvPr/>
            </p:nvSpPr>
            <p:spPr>
              <a:xfrm>
                <a:off x="3530600" y="1612654"/>
                <a:ext cx="429870" cy="215656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𝟓</m:t>
                          </m:r>
                        </m:sub>
                      </m:sSub>
                    </m:oMath>
                  </m:oMathPara>
                </a14:m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Oval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600" y="1612654"/>
                <a:ext cx="429870" cy="215656"/>
              </a:xfrm>
              <a:prstGeom prst="ellipse">
                <a:avLst/>
              </a:prstGeom>
              <a:blipFill rotWithShape="1">
                <a:blip r:embed="rId7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val 11"/>
              <p:cNvSpPr/>
              <p:nvPr/>
            </p:nvSpPr>
            <p:spPr>
              <a:xfrm>
                <a:off x="4013200" y="1600200"/>
                <a:ext cx="429870" cy="228354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𝟔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12" name="Oval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3200" y="1600200"/>
                <a:ext cx="429870" cy="228354"/>
              </a:xfrm>
              <a:prstGeom prst="ellipse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val 12"/>
              <p:cNvSpPr/>
              <p:nvPr/>
            </p:nvSpPr>
            <p:spPr>
              <a:xfrm>
                <a:off x="4497730" y="1612899"/>
                <a:ext cx="429870" cy="21565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8900000" scaled="1"/>
                <a:tileRect/>
              </a:gradFill>
              <a:ln>
                <a:solidFill>
                  <a:srgbClr val="DFE41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𝟕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13" name="Oval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730" y="1612899"/>
                <a:ext cx="429870" cy="215656"/>
              </a:xfrm>
              <a:prstGeom prst="ellipse">
                <a:avLst/>
              </a:prstGeom>
              <a:blipFill rotWithShape="1">
                <a:blip r:embed="rId9"/>
                <a:stretch>
                  <a:fillRect b="-10256"/>
                </a:stretch>
              </a:blipFill>
              <a:ln>
                <a:solidFill>
                  <a:srgbClr val="DFE41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val 13"/>
              <p:cNvSpPr/>
              <p:nvPr/>
            </p:nvSpPr>
            <p:spPr>
              <a:xfrm>
                <a:off x="1476095" y="2209800"/>
                <a:ext cx="429870" cy="215656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𝟎𝟏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14" name="Oval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6095" y="2209800"/>
                <a:ext cx="429870" cy="215656"/>
              </a:xfrm>
              <a:prstGeom prst="ellipse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Oval 14"/>
              <p:cNvSpPr/>
              <p:nvPr/>
            </p:nvSpPr>
            <p:spPr>
              <a:xfrm>
                <a:off x="2517495" y="2209800"/>
                <a:ext cx="429870" cy="215656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𝟐𝟑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15" name="Oval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7495" y="2209800"/>
                <a:ext cx="429870" cy="215656"/>
              </a:xfrm>
              <a:prstGeom prst="ellipse">
                <a:avLst/>
              </a:prstGeom>
              <a:blipFill rotWithShape="1">
                <a:blip r:embed="rId11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val 15"/>
              <p:cNvSpPr/>
              <p:nvPr/>
            </p:nvSpPr>
            <p:spPr>
              <a:xfrm>
                <a:off x="3531565" y="2209800"/>
                <a:ext cx="429870" cy="215656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𝟒𝟓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16" name="Oval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1565" y="2209800"/>
                <a:ext cx="429870" cy="215656"/>
              </a:xfrm>
              <a:prstGeom prst="ellipse">
                <a:avLst/>
              </a:prstGeom>
              <a:blipFill rotWithShape="1">
                <a:blip r:embed="rId12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val 16"/>
              <p:cNvSpPr/>
              <p:nvPr/>
            </p:nvSpPr>
            <p:spPr>
              <a:xfrm>
                <a:off x="1956765" y="2635372"/>
                <a:ext cx="429870" cy="215656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𝟎𝟐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17" name="Oval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6765" y="2635372"/>
                <a:ext cx="429870" cy="215656"/>
              </a:xfrm>
              <a:prstGeom prst="ellipse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val 17"/>
              <p:cNvSpPr/>
              <p:nvPr/>
            </p:nvSpPr>
            <p:spPr>
              <a:xfrm>
                <a:off x="4067860" y="2635372"/>
                <a:ext cx="429870" cy="215656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𝟒𝟔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18" name="Oval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860" y="2635372"/>
                <a:ext cx="429870" cy="215656"/>
              </a:xfrm>
              <a:prstGeom prst="ellipse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val 18"/>
              <p:cNvSpPr/>
              <p:nvPr/>
            </p:nvSpPr>
            <p:spPr>
              <a:xfrm>
                <a:off x="2947365" y="2952872"/>
                <a:ext cx="466040" cy="21565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𝟎𝟒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19" name="Oval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7365" y="2952872"/>
                <a:ext cx="466040" cy="215656"/>
              </a:xfrm>
              <a:prstGeom prst="ellipse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Oval 19"/>
              <p:cNvSpPr/>
              <p:nvPr/>
            </p:nvSpPr>
            <p:spPr>
              <a:xfrm>
                <a:off x="4523130" y="2209800"/>
                <a:ext cx="429870" cy="21565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8900000" scaled="1"/>
                <a:tileRect/>
              </a:gradFill>
              <a:ln>
                <a:solidFill>
                  <a:srgbClr val="DFE41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𝟔𝟕</m:t>
                          </m:r>
                        </m:sub>
                      </m:sSub>
                    </m:oMath>
                  </m:oMathPara>
                </a14:m>
                <a:endParaRPr lang="en-US" sz="1400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Oval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3130" y="2209800"/>
                <a:ext cx="429870" cy="215656"/>
              </a:xfrm>
              <a:prstGeom prst="ellipse">
                <a:avLst/>
              </a:prstGeom>
              <a:blipFill rotWithShape="1">
                <a:blip r:embed="rId16"/>
                <a:stretch>
                  <a:fillRect b="-10256"/>
                </a:stretch>
              </a:blipFill>
              <a:ln>
                <a:solidFill>
                  <a:srgbClr val="DFE41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/>
          <p:cNvCxnSpPr>
            <a:stCxn id="7" idx="4"/>
            <a:endCxn id="14" idx="0"/>
          </p:cNvCxnSpPr>
          <p:nvPr/>
        </p:nvCxnSpPr>
        <p:spPr>
          <a:xfrm>
            <a:off x="1664665" y="1828556"/>
            <a:ext cx="26365" cy="3812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9" idx="4"/>
          </p:cNvCxnSpPr>
          <p:nvPr/>
        </p:nvCxnSpPr>
        <p:spPr>
          <a:xfrm>
            <a:off x="2704135" y="1815856"/>
            <a:ext cx="7720" cy="3941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1" idx="4"/>
          </p:cNvCxnSpPr>
          <p:nvPr/>
        </p:nvCxnSpPr>
        <p:spPr>
          <a:xfrm flipH="1">
            <a:off x="3727045" y="1828310"/>
            <a:ext cx="18490" cy="3880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3" idx="4"/>
            <a:endCxn id="20" idx="0"/>
          </p:cNvCxnSpPr>
          <p:nvPr/>
        </p:nvCxnSpPr>
        <p:spPr>
          <a:xfrm>
            <a:off x="4712665" y="1828555"/>
            <a:ext cx="25400" cy="381245"/>
          </a:xfrm>
          <a:prstGeom prst="straightConnector1">
            <a:avLst/>
          </a:prstGeom>
          <a:ln>
            <a:solidFill>
              <a:srgbClr val="DFE412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8" idx="4"/>
            <a:endCxn id="17" idx="0"/>
          </p:cNvCxnSpPr>
          <p:nvPr/>
        </p:nvCxnSpPr>
        <p:spPr>
          <a:xfrm>
            <a:off x="2170735" y="1828557"/>
            <a:ext cx="965" cy="8068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0" idx="4"/>
          </p:cNvCxnSpPr>
          <p:nvPr/>
        </p:nvCxnSpPr>
        <p:spPr>
          <a:xfrm>
            <a:off x="3212135" y="1815856"/>
            <a:ext cx="1370" cy="11370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2" idx="4"/>
          </p:cNvCxnSpPr>
          <p:nvPr/>
        </p:nvCxnSpPr>
        <p:spPr>
          <a:xfrm>
            <a:off x="4228135" y="1828554"/>
            <a:ext cx="7720" cy="806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17499" y="2148457"/>
                <a:ext cx="6057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499" y="2148457"/>
                <a:ext cx="605739" cy="27699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40967" y="2635372"/>
                <a:ext cx="6057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967" y="2635372"/>
                <a:ext cx="605739" cy="27699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40967" y="3060700"/>
                <a:ext cx="6057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=3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967" y="3060700"/>
                <a:ext cx="605739" cy="27699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06729" y="1640457"/>
                <a:ext cx="6057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29" y="1640457"/>
                <a:ext cx="605739" cy="27699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1955800" y="3869140"/>
            <a:ext cx="582914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Data structure to save transformation matrix with one entry for each residue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In each merge save and modify the matrix of the first merging residue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6172200" y="2643635"/>
            <a:ext cx="2510039" cy="86156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9" name="Oval 38"/>
          <p:cNvSpPr/>
          <p:nvPr/>
        </p:nvSpPr>
        <p:spPr>
          <a:xfrm>
            <a:off x="6172200" y="2745712"/>
            <a:ext cx="1267559" cy="68328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40" name="Oval 39"/>
          <p:cNvSpPr/>
          <p:nvPr/>
        </p:nvSpPr>
        <p:spPr>
          <a:xfrm>
            <a:off x="7473502" y="2731636"/>
            <a:ext cx="1213298" cy="69736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5882027" y="2868360"/>
                <a:ext cx="1756079" cy="344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box>
                            <m:box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r>
                                <m:rPr>
                                  <m:brk m:alnAt="63"/>
                                </m:rPr>
                                <a:rPr lang="en-US" sz="16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box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0</m:t>
                          </m:r>
                        </m:sup>
                      </m:sSubSup>
                      <m:r>
                        <a:rPr lang="en-US" sz="1600" b="0" i="1" smtClean="0">
                          <a:latin typeface="Cambria Math"/>
                        </a:rPr>
                        <m:t>−</m:t>
                      </m:r>
                      <m:sSubSup>
                        <m:sSub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027" y="2868360"/>
                <a:ext cx="1756079" cy="344966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567432" y="2870603"/>
                <a:ext cx="1053740" cy="342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1600" b="0" i="1" smtClean="0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en-US" sz="1600" b="0" i="1" smtClean="0">
                            <a:latin typeface="Cambria Math"/>
                          </a:rPr>
                          <m:t>4</m:t>
                        </m:r>
                      </m:sup>
                    </m:sSubSup>
                    <m:r>
                      <a:rPr lang="en-US" sz="1600" b="0" i="1" smtClean="0">
                        <a:latin typeface="Cambria Math"/>
                      </a:rPr>
                      <m:t>   </m:t>
                    </m:r>
                  </m:oMath>
                </a14:m>
                <a:r>
                  <a:rPr lang="en-US" sz="1600" dirty="0" smtClean="0"/>
                  <a:t>  </a:t>
                </a:r>
                <a:r>
                  <a:rPr lang="en-US" sz="1600" b="1" dirty="0" smtClean="0"/>
                  <a:t>…</a:t>
                </a:r>
                <a:endParaRPr lang="en-US" sz="16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7432" y="2870603"/>
                <a:ext cx="1053740" cy="342401"/>
              </a:xfrm>
              <a:prstGeom prst="rect">
                <a:avLst/>
              </a:prstGeom>
              <a:blipFill rotWithShape="1">
                <a:blip r:embed="rId22"/>
                <a:stretch>
                  <a:fillRect t="-3571" b="-232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Oval 42"/>
          <p:cNvSpPr/>
          <p:nvPr/>
        </p:nvSpPr>
        <p:spPr>
          <a:xfrm>
            <a:off x="7539239" y="2817680"/>
            <a:ext cx="555063" cy="490369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5956920" y="1538075"/>
            <a:ext cx="1157167" cy="54364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46" name="Straight Arrow Connector 45"/>
          <p:cNvCxnSpPr>
            <a:stCxn id="45" idx="4"/>
          </p:cNvCxnSpPr>
          <p:nvPr/>
        </p:nvCxnSpPr>
        <p:spPr>
          <a:xfrm>
            <a:off x="6535504" y="2081720"/>
            <a:ext cx="904255" cy="5407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49" idx="4"/>
          </p:cNvCxnSpPr>
          <p:nvPr/>
        </p:nvCxnSpPr>
        <p:spPr>
          <a:xfrm flipH="1">
            <a:off x="7427219" y="2067645"/>
            <a:ext cx="591124" cy="55478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833690" y="1620990"/>
                <a:ext cx="1459252" cy="349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0</m:t>
                          </m:r>
                        </m:sup>
                      </m:sSubSup>
                      <m:r>
                        <a:rPr lang="en-US" sz="1600" b="0" i="1" smtClean="0">
                          <a:latin typeface="Cambria Math"/>
                        </a:rPr>
                        <m:t>−</m:t>
                      </m:r>
                      <m:sSubSup>
                        <m:sSub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1600" i="1" smtClean="0">
                              <a:latin typeface="Cambria Math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3690" y="1620990"/>
                <a:ext cx="1459252" cy="349583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Oval 48"/>
          <p:cNvSpPr/>
          <p:nvPr/>
        </p:nvSpPr>
        <p:spPr>
          <a:xfrm>
            <a:off x="7439759" y="1524000"/>
            <a:ext cx="1157167" cy="54364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7291605" y="1593487"/>
                <a:ext cx="1492199" cy="3429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0</m:t>
                          </m:r>
                        </m:sup>
                      </m:sSubSup>
                      <m:r>
                        <a:rPr lang="en-US" sz="1600" b="0" i="1" smtClean="0">
                          <a:latin typeface="Cambria Math"/>
                        </a:rPr>
                        <m:t>−</m:t>
                      </m:r>
                      <m:sSubSup>
                        <m:sSub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1605" y="1593487"/>
                <a:ext cx="1492199" cy="342914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5323885" y="1764944"/>
                <a:ext cx="6057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3885" y="1764944"/>
                <a:ext cx="605739" cy="276999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5351181" y="2870855"/>
                <a:ext cx="6057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=3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181" y="2870855"/>
                <a:ext cx="605739" cy="276999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429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9" name="Oval 48"/>
              <p:cNvSpPr/>
              <p:nvPr/>
            </p:nvSpPr>
            <p:spPr>
              <a:xfrm>
                <a:off x="681941" y="1485900"/>
                <a:ext cx="429870" cy="215656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49" name="Oval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41" y="1485900"/>
                <a:ext cx="429870" cy="215656"/>
              </a:xfrm>
              <a:prstGeom prst="ellipse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Oval 49"/>
              <p:cNvSpPr/>
              <p:nvPr/>
            </p:nvSpPr>
            <p:spPr>
              <a:xfrm>
                <a:off x="1219201" y="1460500"/>
                <a:ext cx="429870" cy="215656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50" name="Oval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1" y="1460500"/>
                <a:ext cx="429870" cy="215656"/>
              </a:xfrm>
              <a:prstGeom prst="ellipse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Oval 50"/>
              <p:cNvSpPr/>
              <p:nvPr/>
            </p:nvSpPr>
            <p:spPr>
              <a:xfrm>
                <a:off x="1725271" y="1460501"/>
                <a:ext cx="429870" cy="215656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51" name="Oval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271" y="1460501"/>
                <a:ext cx="429870" cy="215656"/>
              </a:xfrm>
              <a:prstGeom prst="ellipse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Oval 51"/>
              <p:cNvSpPr/>
              <p:nvPr/>
            </p:nvSpPr>
            <p:spPr>
              <a:xfrm>
                <a:off x="2258671" y="1447800"/>
                <a:ext cx="429870" cy="215656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52" name="Oval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8671" y="1447800"/>
                <a:ext cx="429870" cy="215656"/>
              </a:xfrm>
              <a:prstGeom prst="ellipse">
                <a:avLst/>
              </a:prstGeom>
              <a:blipFill rotWithShape="1">
                <a:blip r:embed="rId5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Oval 52"/>
              <p:cNvSpPr/>
              <p:nvPr/>
            </p:nvSpPr>
            <p:spPr>
              <a:xfrm>
                <a:off x="2766671" y="1447800"/>
                <a:ext cx="429870" cy="21565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𝟒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53" name="Oval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6671" y="1447800"/>
                <a:ext cx="429870" cy="215656"/>
              </a:xfrm>
              <a:prstGeom prst="ellipse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Oval 53"/>
              <p:cNvSpPr/>
              <p:nvPr/>
            </p:nvSpPr>
            <p:spPr>
              <a:xfrm>
                <a:off x="3300071" y="1460254"/>
                <a:ext cx="429870" cy="215656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𝟓</m:t>
                          </m:r>
                        </m:sub>
                      </m:sSub>
                    </m:oMath>
                  </m:oMathPara>
                </a14:m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4" name="Oval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071" y="1460254"/>
                <a:ext cx="429870" cy="215656"/>
              </a:xfrm>
              <a:prstGeom prst="ellipse">
                <a:avLst/>
              </a:prstGeom>
              <a:blipFill rotWithShape="1">
                <a:blip r:embed="rId7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Oval 54"/>
              <p:cNvSpPr/>
              <p:nvPr/>
            </p:nvSpPr>
            <p:spPr>
              <a:xfrm>
                <a:off x="3782671" y="1447800"/>
                <a:ext cx="429870" cy="228354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𝟔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55" name="Oval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2671" y="1447800"/>
                <a:ext cx="429870" cy="228354"/>
              </a:xfrm>
              <a:prstGeom prst="ellipse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Oval 55"/>
              <p:cNvSpPr/>
              <p:nvPr/>
            </p:nvSpPr>
            <p:spPr>
              <a:xfrm>
                <a:off x="4267201" y="1460499"/>
                <a:ext cx="429870" cy="21565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8900000" scaled="1"/>
                <a:tileRect/>
              </a:gradFill>
              <a:ln>
                <a:solidFill>
                  <a:srgbClr val="DFE41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𝟕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56" name="Oval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201" y="1460499"/>
                <a:ext cx="429870" cy="215656"/>
              </a:xfrm>
              <a:prstGeom prst="ellipse">
                <a:avLst/>
              </a:prstGeom>
              <a:blipFill rotWithShape="1">
                <a:blip r:embed="rId9"/>
                <a:stretch>
                  <a:fillRect b="-10256"/>
                </a:stretch>
              </a:blipFill>
              <a:ln>
                <a:solidFill>
                  <a:srgbClr val="DFE41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Oval 56"/>
              <p:cNvSpPr/>
              <p:nvPr/>
            </p:nvSpPr>
            <p:spPr>
              <a:xfrm>
                <a:off x="1245566" y="2057400"/>
                <a:ext cx="429870" cy="215656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𝟎𝟏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57" name="Oval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566" y="2057400"/>
                <a:ext cx="429870" cy="215656"/>
              </a:xfrm>
              <a:prstGeom prst="ellipse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Oval 57"/>
              <p:cNvSpPr/>
              <p:nvPr/>
            </p:nvSpPr>
            <p:spPr>
              <a:xfrm>
                <a:off x="2286966" y="2057400"/>
                <a:ext cx="429870" cy="215656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𝟐𝟑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58" name="Oval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966" y="2057400"/>
                <a:ext cx="429870" cy="215656"/>
              </a:xfrm>
              <a:prstGeom prst="ellipse">
                <a:avLst/>
              </a:prstGeom>
              <a:blipFill rotWithShape="1">
                <a:blip r:embed="rId11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Oval 58"/>
              <p:cNvSpPr/>
              <p:nvPr/>
            </p:nvSpPr>
            <p:spPr>
              <a:xfrm>
                <a:off x="3301036" y="2057400"/>
                <a:ext cx="429870" cy="215656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𝟒𝟓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59" name="Oval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1036" y="2057400"/>
                <a:ext cx="429870" cy="215656"/>
              </a:xfrm>
              <a:prstGeom prst="ellipse">
                <a:avLst/>
              </a:prstGeom>
              <a:blipFill rotWithShape="1">
                <a:blip r:embed="rId12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Oval 59"/>
              <p:cNvSpPr/>
              <p:nvPr/>
            </p:nvSpPr>
            <p:spPr>
              <a:xfrm>
                <a:off x="1726236" y="2482972"/>
                <a:ext cx="429870" cy="215656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𝟎𝟐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60" name="Oval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6236" y="2482972"/>
                <a:ext cx="429870" cy="215656"/>
              </a:xfrm>
              <a:prstGeom prst="ellipse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Oval 60"/>
              <p:cNvSpPr/>
              <p:nvPr/>
            </p:nvSpPr>
            <p:spPr>
              <a:xfrm>
                <a:off x="3837331" y="2482972"/>
                <a:ext cx="429870" cy="215656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𝟒𝟔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61" name="Oval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7331" y="2482972"/>
                <a:ext cx="429870" cy="215656"/>
              </a:xfrm>
              <a:prstGeom prst="ellipse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Oval 61"/>
              <p:cNvSpPr/>
              <p:nvPr/>
            </p:nvSpPr>
            <p:spPr>
              <a:xfrm>
                <a:off x="2716836" y="2800472"/>
                <a:ext cx="466040" cy="21565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/>
                            </a:rPr>
                            <m:t>𝟎𝟒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62" name="Oval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6836" y="2800472"/>
                <a:ext cx="466040" cy="215656"/>
              </a:xfrm>
              <a:prstGeom prst="ellipse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Oval 62"/>
              <p:cNvSpPr/>
              <p:nvPr/>
            </p:nvSpPr>
            <p:spPr>
              <a:xfrm>
                <a:off x="4292601" y="2057400"/>
                <a:ext cx="429870" cy="21565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8900000" scaled="1"/>
                <a:tileRect/>
              </a:gradFill>
              <a:ln>
                <a:solidFill>
                  <a:srgbClr val="DFE41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𝟔𝟕</m:t>
                          </m:r>
                        </m:sub>
                      </m:sSub>
                    </m:oMath>
                  </m:oMathPara>
                </a14:m>
                <a:endParaRPr lang="en-US" sz="1400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3" name="Oval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601" y="2057400"/>
                <a:ext cx="429870" cy="215656"/>
              </a:xfrm>
              <a:prstGeom prst="ellipse">
                <a:avLst/>
              </a:prstGeom>
              <a:blipFill rotWithShape="1">
                <a:blip r:embed="rId16"/>
                <a:stretch>
                  <a:fillRect b="-10256"/>
                </a:stretch>
              </a:blipFill>
              <a:ln>
                <a:solidFill>
                  <a:srgbClr val="DFE41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Straight Arrow Connector 63"/>
          <p:cNvCxnSpPr/>
          <p:nvPr/>
        </p:nvCxnSpPr>
        <p:spPr>
          <a:xfrm flipV="1">
            <a:off x="1434136" y="1663456"/>
            <a:ext cx="0" cy="38423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V="1">
            <a:off x="2460906" y="1605759"/>
            <a:ext cx="0" cy="4365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H="1" flipV="1">
            <a:off x="3515971" y="1642127"/>
            <a:ext cx="9245" cy="4001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4483101" y="1656210"/>
            <a:ext cx="11735" cy="381245"/>
          </a:xfrm>
          <a:prstGeom prst="straightConnector1">
            <a:avLst/>
          </a:prstGeom>
          <a:ln>
            <a:solidFill>
              <a:srgbClr val="DFE412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1939241" y="1688977"/>
            <a:ext cx="965" cy="7811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H="1" flipV="1">
            <a:off x="3998326" y="1676157"/>
            <a:ext cx="27330" cy="806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86970" y="1996057"/>
                <a:ext cx="6057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70" y="1996057"/>
                <a:ext cx="605739" cy="27699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110438" y="2482972"/>
                <a:ext cx="6057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38" y="2482972"/>
                <a:ext cx="605739" cy="27699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110438" y="2908300"/>
                <a:ext cx="6057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=3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38" y="2908300"/>
                <a:ext cx="605739" cy="27699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76200" y="1488057"/>
                <a:ext cx="6057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1488057"/>
                <a:ext cx="605739" cy="27699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9" name="Straight Arrow Connector 78"/>
          <p:cNvCxnSpPr>
            <a:stCxn id="61" idx="7"/>
            <a:endCxn id="63" idx="4"/>
          </p:cNvCxnSpPr>
          <p:nvPr/>
        </p:nvCxnSpPr>
        <p:spPr>
          <a:xfrm flipV="1">
            <a:off x="4204248" y="2273056"/>
            <a:ext cx="303288" cy="2414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 flipV="1">
            <a:off x="3182876" y="2698628"/>
            <a:ext cx="717408" cy="22088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>
            <a:stCxn id="62" idx="7"/>
            <a:endCxn id="59" idx="4"/>
          </p:cNvCxnSpPr>
          <p:nvPr/>
        </p:nvCxnSpPr>
        <p:spPr>
          <a:xfrm flipV="1">
            <a:off x="3114626" y="2273056"/>
            <a:ext cx="401345" cy="5589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>
            <a:stCxn id="62" idx="0"/>
            <a:endCxn id="53" idx="4"/>
          </p:cNvCxnSpPr>
          <p:nvPr/>
        </p:nvCxnSpPr>
        <p:spPr>
          <a:xfrm flipV="1">
            <a:off x="2949856" y="1663456"/>
            <a:ext cx="31750" cy="11370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/>
          <p:nvPr/>
        </p:nvCxnSpPr>
        <p:spPr>
          <a:xfrm flipV="1">
            <a:off x="2096466" y="2231964"/>
            <a:ext cx="381000" cy="3204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6" name="Rectangle 115"/>
          <p:cNvSpPr/>
          <p:nvPr/>
        </p:nvSpPr>
        <p:spPr>
          <a:xfrm>
            <a:off x="396625" y="292100"/>
            <a:ext cx="47259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Global Cartesian Coordinate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8" name="Slide Number Placeholder 2"/>
          <p:cNvSpPr txBox="1">
            <a:spLocks/>
          </p:cNvSpPr>
          <p:nvPr/>
        </p:nvSpPr>
        <p:spPr>
          <a:xfrm>
            <a:off x="8686799" y="6492875"/>
            <a:ext cx="444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2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Oval 35"/>
              <p:cNvSpPr/>
              <p:nvPr/>
            </p:nvSpPr>
            <p:spPr>
              <a:xfrm>
                <a:off x="7121336" y="1834185"/>
                <a:ext cx="879664" cy="32326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sz="1400" i="1" smtClean="0">
                              <a:latin typeface="Cambria Math"/>
                            </a:rPr>
                            <m:t>0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𝑡𝑜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1</m:t>
                          </m:r>
                        </m:sup>
                      </m:sSubSup>
                      <m:r>
                        <a:rPr lang="en-US" sz="14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36" name="Oval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1336" y="1834185"/>
                <a:ext cx="879664" cy="323262"/>
              </a:xfrm>
              <a:prstGeom prst="ellipse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Oval 36"/>
              <p:cNvSpPr/>
              <p:nvPr/>
            </p:nvSpPr>
            <p:spPr>
              <a:xfrm>
                <a:off x="5236966" y="2421545"/>
                <a:ext cx="1793418" cy="405878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𝑡𝑜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3</m:t>
                          </m:r>
                        </m:sup>
                      </m:sSubSup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7" name="Oval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6966" y="2421545"/>
                <a:ext cx="1793418" cy="405878"/>
              </a:xfrm>
              <a:prstGeom prst="ellipse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Oval 37"/>
              <p:cNvSpPr/>
              <p:nvPr/>
            </p:nvSpPr>
            <p:spPr>
              <a:xfrm>
                <a:off x="7162800" y="2434246"/>
                <a:ext cx="1703767" cy="384558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𝑡𝑜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3</m:t>
                          </m:r>
                        </m:sup>
                      </m:sSubSup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8" name="Oval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800" y="2434246"/>
                <a:ext cx="1703767" cy="384558"/>
              </a:xfrm>
              <a:prstGeom prst="ellipse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Oval 38"/>
              <p:cNvSpPr/>
              <p:nvPr/>
            </p:nvSpPr>
            <p:spPr>
              <a:xfrm>
                <a:off x="5322510" y="3108043"/>
                <a:ext cx="3644429" cy="63600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1400" b="0" i="1" smtClean="0">
                              <a:latin typeface="Cambria Math"/>
                            </a:rPr>
                            <m:t>0 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𝑡𝑜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7</m:t>
                          </m:r>
                        </m:sup>
                      </m:sSubSup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9" name="Oval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2510" y="3108043"/>
                <a:ext cx="3644429" cy="636009"/>
              </a:xfrm>
              <a:prstGeom prst="ellipse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Arrow Connector 39"/>
          <p:cNvCxnSpPr>
            <a:endCxn id="37" idx="0"/>
          </p:cNvCxnSpPr>
          <p:nvPr/>
        </p:nvCxnSpPr>
        <p:spPr>
          <a:xfrm>
            <a:off x="5609722" y="2104129"/>
            <a:ext cx="523953" cy="3174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37" idx="0"/>
          </p:cNvCxnSpPr>
          <p:nvPr/>
        </p:nvCxnSpPr>
        <p:spPr>
          <a:xfrm flipH="1">
            <a:off x="6133675" y="2079183"/>
            <a:ext cx="519046" cy="3423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6" idx="4"/>
            <a:endCxn id="38" idx="0"/>
          </p:cNvCxnSpPr>
          <p:nvPr/>
        </p:nvCxnSpPr>
        <p:spPr>
          <a:xfrm>
            <a:off x="7561168" y="2157447"/>
            <a:ext cx="453516" cy="2767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47" idx="4"/>
            <a:endCxn id="38" idx="0"/>
          </p:cNvCxnSpPr>
          <p:nvPr/>
        </p:nvCxnSpPr>
        <p:spPr>
          <a:xfrm flipH="1">
            <a:off x="8014684" y="2157445"/>
            <a:ext cx="583506" cy="2768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39" idx="0"/>
          </p:cNvCxnSpPr>
          <p:nvPr/>
        </p:nvCxnSpPr>
        <p:spPr>
          <a:xfrm>
            <a:off x="6241644" y="2831504"/>
            <a:ext cx="903081" cy="27653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8" idx="4"/>
            <a:endCxn id="39" idx="0"/>
          </p:cNvCxnSpPr>
          <p:nvPr/>
        </p:nvCxnSpPr>
        <p:spPr>
          <a:xfrm flipH="1">
            <a:off x="7144725" y="2818804"/>
            <a:ext cx="869959" cy="28923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Oval 46"/>
              <p:cNvSpPr/>
              <p:nvPr/>
            </p:nvSpPr>
            <p:spPr>
              <a:xfrm>
                <a:off x="8128580" y="1832348"/>
                <a:ext cx="939220" cy="325097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𝑡𝑜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1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47" name="Oval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8580" y="1832348"/>
                <a:ext cx="939220" cy="325097"/>
              </a:xfrm>
              <a:prstGeom prst="ellipse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Oval 47"/>
              <p:cNvSpPr/>
              <p:nvPr/>
            </p:nvSpPr>
            <p:spPr>
              <a:xfrm>
                <a:off x="6096000" y="1860767"/>
                <a:ext cx="934384" cy="296679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1400" i="1" smtClean="0">
                              <a:latin typeface="Cambria Math"/>
                            </a:rPr>
                            <m:t>0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𝑡𝑜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1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48" name="Oval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860767"/>
                <a:ext cx="934384" cy="296679"/>
              </a:xfrm>
              <a:prstGeom prst="ellipse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Oval 68"/>
              <p:cNvSpPr/>
              <p:nvPr/>
            </p:nvSpPr>
            <p:spPr>
              <a:xfrm>
                <a:off x="5181600" y="1849284"/>
                <a:ext cx="905456" cy="306976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1400" i="1" smtClean="0">
                              <a:latin typeface="Cambria Math"/>
                            </a:rPr>
                            <m:t>0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𝑡𝑜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 1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69" name="Oval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1849284"/>
                <a:ext cx="905456" cy="306976"/>
              </a:xfrm>
              <a:prstGeom prst="ellipse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Oval 76"/>
              <p:cNvSpPr/>
              <p:nvPr/>
            </p:nvSpPr>
            <p:spPr>
              <a:xfrm>
                <a:off x="5208930" y="1371600"/>
                <a:ext cx="429870" cy="2643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77" name="Oval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8930" y="1371600"/>
                <a:ext cx="429870" cy="264300"/>
              </a:xfrm>
              <a:prstGeom prst="ellipse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Oval 77"/>
              <p:cNvSpPr/>
              <p:nvPr/>
            </p:nvSpPr>
            <p:spPr>
              <a:xfrm>
                <a:off x="5666130" y="1371600"/>
                <a:ext cx="429870" cy="264299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78" name="Oval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6130" y="1371600"/>
                <a:ext cx="429870" cy="264299"/>
              </a:xfrm>
              <a:prstGeom prst="ellipse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Oval 79"/>
              <p:cNvSpPr/>
              <p:nvPr/>
            </p:nvSpPr>
            <p:spPr>
              <a:xfrm>
                <a:off x="6172200" y="1371600"/>
                <a:ext cx="429870" cy="2643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80" name="Oval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1371600"/>
                <a:ext cx="429870" cy="264300"/>
              </a:xfrm>
              <a:prstGeom prst="ellipse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Oval 80"/>
              <p:cNvSpPr/>
              <p:nvPr/>
            </p:nvSpPr>
            <p:spPr>
              <a:xfrm>
                <a:off x="6732930" y="1371600"/>
                <a:ext cx="429870" cy="251599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81" name="Oval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930" y="1371600"/>
                <a:ext cx="429870" cy="251599"/>
              </a:xfrm>
              <a:prstGeom prst="ellipse">
                <a:avLst/>
              </a:prstGeom>
              <a:blipFill rotWithShape="1">
                <a:blip r:embed="rId31"/>
                <a:stretch>
                  <a:fillRect b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Oval 81"/>
              <p:cNvSpPr/>
              <p:nvPr/>
            </p:nvSpPr>
            <p:spPr>
              <a:xfrm>
                <a:off x="7200304" y="1393481"/>
                <a:ext cx="429870" cy="251599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82" name="Oval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304" y="1393481"/>
                <a:ext cx="429870" cy="251599"/>
              </a:xfrm>
              <a:prstGeom prst="ellipse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Oval 82"/>
              <p:cNvSpPr/>
              <p:nvPr/>
            </p:nvSpPr>
            <p:spPr>
              <a:xfrm>
                <a:off x="7747000" y="1371600"/>
                <a:ext cx="429870" cy="264053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3" name="Oval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0" y="1371600"/>
                <a:ext cx="429870" cy="264053"/>
              </a:xfrm>
              <a:prstGeom prst="ellipse">
                <a:avLst/>
              </a:prstGeom>
              <a:blipFill rotWithShape="1">
                <a:blip r:embed="rId33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Oval 83"/>
              <p:cNvSpPr/>
              <p:nvPr/>
            </p:nvSpPr>
            <p:spPr>
              <a:xfrm>
                <a:off x="8229600" y="1371600"/>
                <a:ext cx="429870" cy="264297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84" name="Oval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0" y="1371600"/>
                <a:ext cx="429870" cy="264297"/>
              </a:xfrm>
              <a:prstGeom prst="ellipse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Oval 84"/>
              <p:cNvSpPr/>
              <p:nvPr/>
            </p:nvSpPr>
            <p:spPr>
              <a:xfrm>
                <a:off x="8686800" y="1371600"/>
                <a:ext cx="429870" cy="264298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8900000" scaled="1"/>
                <a:tileRect/>
              </a:gradFill>
              <a:ln>
                <a:solidFill>
                  <a:srgbClr val="DFE41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  <m:sup>
                          <m:r>
                            <a:rPr lang="en-US" sz="1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85" name="Oval 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800" y="1371600"/>
                <a:ext cx="429870" cy="264298"/>
              </a:xfrm>
              <a:prstGeom prst="ellipse">
                <a:avLst/>
              </a:prstGeom>
              <a:blipFill rotWithShape="1">
                <a:blip r:embed="rId35"/>
                <a:stretch>
                  <a:fillRect b="-2128"/>
                </a:stretch>
              </a:blipFill>
              <a:ln>
                <a:solidFill>
                  <a:srgbClr val="DFE41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/>
          <p:cNvCxnSpPr>
            <a:stCxn id="77" idx="4"/>
          </p:cNvCxnSpPr>
          <p:nvPr/>
        </p:nvCxnSpPr>
        <p:spPr>
          <a:xfrm>
            <a:off x="5423865" y="1635900"/>
            <a:ext cx="214935" cy="22486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>
            <a:off x="6367244" y="1620683"/>
            <a:ext cx="311579" cy="2114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>
            <a:stCxn id="82" idx="4"/>
          </p:cNvCxnSpPr>
          <p:nvPr/>
        </p:nvCxnSpPr>
        <p:spPr>
          <a:xfrm>
            <a:off x="7415239" y="1645080"/>
            <a:ext cx="214935" cy="19620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>
            <a:stCxn id="84" idx="4"/>
          </p:cNvCxnSpPr>
          <p:nvPr/>
        </p:nvCxnSpPr>
        <p:spPr>
          <a:xfrm>
            <a:off x="8444535" y="1635897"/>
            <a:ext cx="351556" cy="19935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5638800" y="1633439"/>
            <a:ext cx="218827" cy="2273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stCxn id="81" idx="4"/>
          </p:cNvCxnSpPr>
          <p:nvPr/>
        </p:nvCxnSpPr>
        <p:spPr>
          <a:xfrm flipH="1">
            <a:off x="6678825" y="1623199"/>
            <a:ext cx="269040" cy="2375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>
            <a:stCxn id="83" idx="3"/>
          </p:cNvCxnSpPr>
          <p:nvPr/>
        </p:nvCxnSpPr>
        <p:spPr>
          <a:xfrm flipH="1">
            <a:off x="7599353" y="1596983"/>
            <a:ext cx="210600" cy="2351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H="1">
            <a:off x="8730030" y="1620683"/>
            <a:ext cx="261570" cy="211666"/>
          </a:xfrm>
          <a:prstGeom prst="straightConnector1">
            <a:avLst/>
          </a:prstGeom>
          <a:ln>
            <a:solidFill>
              <a:srgbClr val="DFE412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692280" y="4158393"/>
            <a:ext cx="5000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In each level of the tree, find the segment the residue belongs 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If on the second half of the segment apply the transformation matrix 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63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89702"/>
            <a:ext cx="3200400" cy="550545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 flipH="1">
            <a:off x="8686799" y="6473541"/>
            <a:ext cx="425355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381000"/>
            <a:ext cx="8229600" cy="639763"/>
          </a:xfrm>
        </p:spPr>
        <p:txBody>
          <a:bodyPr/>
          <a:lstStyle/>
          <a:p>
            <a:r>
              <a:rPr lang="en-US" dirty="0" smtClean="0"/>
              <a:t>Implementation Overview</a:t>
            </a:r>
            <a:br>
              <a:rPr lang="en-US" dirty="0" smtClean="0"/>
            </a:br>
            <a:r>
              <a:rPr lang="en-US" dirty="0" smtClean="0"/>
              <a:t>Naïve Algorithm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263788" y="2590800"/>
            <a:ext cx="3405099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Merge and reduce </a:t>
            </a: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local coordinate spaces</a:t>
            </a:r>
          </a:p>
          <a:p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Time complexity: O(n) </a:t>
            </a:r>
          </a:p>
          <a:p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n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: number of residues </a:t>
            </a:r>
          </a:p>
        </p:txBody>
      </p:sp>
    </p:spTree>
    <p:extLst>
      <p:ext uri="{BB962C8B-B14F-4D97-AF65-F5344CB8AC3E}">
        <p14:creationId xmlns:p14="http://schemas.microsoft.com/office/powerpoint/2010/main" val="274059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Content Placeholder 3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348933"/>
            <a:ext cx="3048000" cy="5193705"/>
          </a:xfr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763000" y="6489463"/>
            <a:ext cx="39806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639763"/>
          </a:xfrm>
        </p:spPr>
        <p:txBody>
          <a:bodyPr/>
          <a:lstStyle/>
          <a:p>
            <a:r>
              <a:rPr lang="en-US" dirty="0" smtClean="0"/>
              <a:t>Implementation Overview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587558" y="1513242"/>
            <a:ext cx="3207481" cy="54295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72205" y="5624562"/>
            <a:ext cx="3331675" cy="685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020422" y="1584664"/>
            <a:ext cx="2069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Local</a:t>
            </a:r>
            <a:r>
              <a:rPr lang="en-US" sz="2000" dirty="0" smtClean="0"/>
              <a:t>  </a:t>
            </a:r>
            <a:r>
              <a:rPr lang="en-US" dirty="0"/>
              <a:t>c</a:t>
            </a:r>
            <a:r>
              <a:rPr lang="en-US" dirty="0" smtClean="0"/>
              <a:t>oordinates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3560110" y="3620664"/>
            <a:ext cx="3207481" cy="54295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3560110" y="3707475"/>
            <a:ext cx="310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Find transformation </a:t>
            </a:r>
            <a:r>
              <a:rPr lang="en-US" dirty="0"/>
              <a:t>m</a:t>
            </a:r>
            <a:r>
              <a:rPr lang="en-US" dirty="0" smtClean="0"/>
              <a:t>atrices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3617444" y="5624562"/>
            <a:ext cx="3236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Apply transformation matrices</a:t>
            </a:r>
          </a:p>
          <a:p>
            <a:r>
              <a:rPr lang="en-US" dirty="0" smtClean="0"/>
              <a:t>Calculate global </a:t>
            </a:r>
            <a:r>
              <a:rPr lang="en-US" dirty="0" err="1"/>
              <a:t>c</a:t>
            </a:r>
            <a:r>
              <a:rPr lang="en-US" dirty="0" err="1" smtClean="0"/>
              <a:t>artesian</a:t>
            </a:r>
            <a:r>
              <a:rPr lang="en-US" dirty="0" smtClean="0"/>
              <a:t>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918412" y="3455733"/>
                <a:ext cx="202824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Time complexity</a:t>
                </a:r>
              </a:p>
              <a:p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O(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𝑙𝑜𝑔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𝑛</m:t>
                    </m:r>
                  </m:oMath>
                </a14:m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)  </a:t>
                </a:r>
                <a:endParaRPr lang="en-US" sz="2000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8412" y="3455733"/>
                <a:ext cx="2028248" cy="707886"/>
              </a:xfrm>
              <a:prstGeom prst="rect">
                <a:avLst/>
              </a:prstGeom>
              <a:blipFill rotWithShape="1">
                <a:blip r:embed="rId3"/>
                <a:stretch>
                  <a:fillRect l="-3303" t="-3448" r="-2703" b="-155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875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85197" y="246101"/>
            <a:ext cx="8305800" cy="5867401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Reverse Conversion Results</a:t>
            </a:r>
          </a:p>
          <a:p>
            <a:endParaRPr lang="en-US" dirty="0" smtClean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Architecture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CPU-Intel Xeon Sandy Bridge processor with 6 cores </a:t>
            </a:r>
          </a:p>
          <a:p>
            <a:pPr lvl="1">
              <a:buFont typeface="Wingdings" pitchFamily="2" charset="2"/>
              <a:buChar char="q"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GPU-NVIDIA Tesla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K-20m (Kepler):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448 cores and 14 streaming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processors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Test Cases: 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LDH (Lactic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DeHydrogenase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) 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   Use VMD</a:t>
            </a:r>
            <a:r>
              <a:rPr lang="en-US" baseline="30000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1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 to calculate internal coordinates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Chain of Alanine residues </a:t>
            </a:r>
            <a:endParaRPr lang="en-US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879805"/>
              </p:ext>
            </p:extLst>
          </p:nvPr>
        </p:nvGraphicFramePr>
        <p:xfrm>
          <a:off x="990600" y="4692134"/>
          <a:ext cx="396240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990600"/>
              </a:tblGrid>
              <a:tr h="3302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No.</a:t>
                      </a:r>
                      <a:r>
                        <a:rPr lang="en-US" sz="1400" baseline="0" dirty="0" smtClean="0"/>
                        <a:t> of Atoms LDH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28589</a:t>
                      </a:r>
                      <a:endParaRPr lang="en-US" sz="1400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No.</a:t>
                      </a:r>
                      <a:r>
                        <a:rPr lang="en-US" sz="1400" baseline="0" dirty="0" smtClean="0"/>
                        <a:t> of Atoms LDH (one chain)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2568</a:t>
                      </a:r>
                      <a:endParaRPr lang="en-US" sz="1400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No.</a:t>
                      </a:r>
                      <a:r>
                        <a:rPr lang="en-US" sz="1400" baseline="0" dirty="0" smtClean="0"/>
                        <a:t> Atoms alanine-100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1003</a:t>
                      </a:r>
                      <a:endParaRPr lang="en-US" sz="1400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No.</a:t>
                      </a:r>
                      <a:r>
                        <a:rPr lang="en-US" sz="1400" baseline="0" dirty="0" smtClean="0"/>
                        <a:t> Atoms alanine-500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5003</a:t>
                      </a:r>
                      <a:endParaRPr lang="en-US" sz="1400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No.</a:t>
                      </a:r>
                      <a:r>
                        <a:rPr lang="en-US" sz="1400" baseline="0" dirty="0" smtClean="0"/>
                        <a:t> Atoms alanine-1000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10003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Slide Number Placeholder 2"/>
          <p:cNvSpPr txBox="1">
            <a:spLocks/>
          </p:cNvSpPr>
          <p:nvPr/>
        </p:nvSpPr>
        <p:spPr>
          <a:xfrm>
            <a:off x="8686799" y="6492875"/>
            <a:ext cx="444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2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990600" y="6402387"/>
            <a:ext cx="5638800" cy="365125"/>
          </a:xfrm>
        </p:spPr>
        <p:txBody>
          <a:bodyPr/>
          <a:lstStyle/>
          <a:p>
            <a:pPr algn="l"/>
            <a:r>
              <a:rPr lang="en-US" sz="1400" baseline="30000" dirty="0">
                <a:solidFill>
                  <a:srgbClr val="00B050"/>
                </a:solidFill>
                <a:latin typeface="+mn-lt"/>
              </a:rPr>
              <a:t>1</a:t>
            </a:r>
            <a:r>
              <a:rPr lang="en-US" sz="1400" dirty="0" smtClean="0">
                <a:solidFill>
                  <a:srgbClr val="00B050"/>
                </a:solidFill>
                <a:latin typeface="+mn-lt"/>
              </a:rPr>
              <a:t> Visual Molecular Dynamic: </a:t>
            </a:r>
            <a:r>
              <a:rPr lang="en-US" sz="1400" i="1" u="sng" dirty="0" smtClean="0">
                <a:solidFill>
                  <a:srgbClr val="00B050"/>
                </a:solidFill>
                <a:latin typeface="+mn-lt"/>
              </a:rPr>
              <a:t>http://www.ks.uiuc.edu/Research/vmd/</a:t>
            </a:r>
            <a:endParaRPr lang="en-US" sz="1400" i="1" u="sng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006" y="2895600"/>
            <a:ext cx="236909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858000" y="3364468"/>
            <a:ext cx="400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086600" y="4419600"/>
            <a:ext cx="400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10797" y="3886200"/>
            <a:ext cx="400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63991" y="3911600"/>
            <a:ext cx="400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64785" y="4507468"/>
            <a:ext cx="400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77373" y="3516868"/>
            <a:ext cx="400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94203" y="4191000"/>
            <a:ext cx="400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989961" y="2995136"/>
            <a:ext cx="400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8365182" y="2895600"/>
            <a:ext cx="400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8667006" y="3549134"/>
            <a:ext cx="400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8209806" y="5117068"/>
            <a:ext cx="400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8665690" y="4560332"/>
            <a:ext cx="400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8465293" y="4801632"/>
            <a:ext cx="400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686935" y="5517634"/>
            <a:ext cx="8659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i="1" dirty="0" smtClean="0"/>
              <a:t>Alanine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406894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524000"/>
            <a:ext cx="8305800" cy="4495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Why Protein Coordinate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C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onversion?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Background and </a:t>
            </a:r>
            <a:r>
              <a:rPr lang="en-US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Internal Coordinates</a:t>
            </a:r>
            <a:endParaRPr lang="en-US" dirty="0" smtClean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Internal to Cartesian Implementations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Reverse Conversion Results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Conclusions &amp; Future Work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639763"/>
          </a:xfrm>
        </p:spPr>
        <p:txBody>
          <a:bodyPr/>
          <a:lstStyle/>
          <a:p>
            <a:r>
              <a:rPr lang="en-US" dirty="0">
                <a:cs typeface="Times New Roman" panose="02020603050405020304" pitchFamily="18" charset="0"/>
              </a:rPr>
              <a:t>O</a:t>
            </a:r>
            <a:r>
              <a:rPr lang="en-US" dirty="0" smtClean="0">
                <a:cs typeface="Times New Roman" panose="02020603050405020304" pitchFamily="18" charset="0"/>
              </a:rPr>
              <a:t>utline</a:t>
            </a:r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763000" y="6492875"/>
            <a:ext cx="381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26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763000" y="6492875"/>
            <a:ext cx="381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14337" y="228600"/>
            <a:ext cx="8229600" cy="639763"/>
          </a:xfrm>
        </p:spPr>
        <p:txBody>
          <a:bodyPr/>
          <a:lstStyle/>
          <a:p>
            <a:r>
              <a:rPr lang="en-US" dirty="0" smtClean="0">
                <a:cs typeface="Times New Roman" panose="02020603050405020304" pitchFamily="18" charset="0"/>
              </a:rPr>
              <a:t/>
            </a:r>
            <a:br>
              <a:rPr lang="en-US" dirty="0" smtClean="0">
                <a:cs typeface="Times New Roman" panose="02020603050405020304" pitchFamily="18" charset="0"/>
              </a:rPr>
            </a:br>
            <a:r>
              <a:rPr lang="en-US" dirty="0" smtClean="0">
                <a:cs typeface="Times New Roman" panose="02020603050405020304" pitchFamily="18" charset="0"/>
              </a:rPr>
              <a:t>Reverse </a:t>
            </a:r>
            <a:r>
              <a:rPr lang="en-US" dirty="0">
                <a:cs typeface="Times New Roman" panose="02020603050405020304" pitchFamily="18" charset="0"/>
              </a:rPr>
              <a:t>Conversion Results</a:t>
            </a:r>
            <a:br>
              <a:rPr lang="en-US" dirty="0"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733800" y="6488668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10-18x</a:t>
            </a:r>
            <a:endParaRPr lang="en-US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52600" y="4867701"/>
            <a:ext cx="495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/>
              <a:t>Reverse Conversion Timing results (</a:t>
            </a:r>
            <a:r>
              <a:rPr lang="en-US" sz="1600" i="1" dirty="0" err="1" smtClean="0"/>
              <a:t>ms</a:t>
            </a:r>
            <a:r>
              <a:rPr lang="en-US" sz="1600" i="1" dirty="0" smtClean="0"/>
              <a:t>)</a:t>
            </a:r>
            <a:endParaRPr lang="en-US" sz="1600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" y="1447800"/>
            <a:ext cx="8143875" cy="4610100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urved Up Arrow 9"/>
          <p:cNvSpPr/>
          <p:nvPr/>
        </p:nvSpPr>
        <p:spPr>
          <a:xfrm>
            <a:off x="2933700" y="5935060"/>
            <a:ext cx="2590800" cy="594267"/>
          </a:xfrm>
          <a:prstGeom prst="curved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42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523999"/>
            <a:ext cx="8305800" cy="4724401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Side chains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Backbone with loops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Proline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endParaRPr lang="en-US" sz="2000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D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isulfide bonds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Larger proteins</a:t>
            </a:r>
          </a:p>
          <a:p>
            <a:pPr marL="457200" lvl="1" indent="0">
              <a:buNone/>
            </a:pPr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639763"/>
          </a:xfrm>
        </p:spPr>
        <p:txBody>
          <a:bodyPr/>
          <a:lstStyle/>
          <a:p>
            <a:r>
              <a:rPr lang="en-US" sz="2800" dirty="0" smtClean="0">
                <a:latin typeface="+mn-lt"/>
                <a:cs typeface="Times New Roman" panose="02020603050405020304" pitchFamily="18" charset="0"/>
              </a:rPr>
              <a:t>Future Work</a:t>
            </a:r>
            <a:endParaRPr lang="en-US" sz="28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86800" y="6492875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5123" name="Picture 3" descr="C:\Users\Mah.b324\Desktop\Mahsa_MS_Thesis\fig\proline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066" y="4165600"/>
            <a:ext cx="2206934" cy="188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929012"/>
            <a:ext cx="3810000" cy="22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912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762000"/>
            <a:ext cx="8610600" cy="5867399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Reverse protein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c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oordinate conversion is useful computation</a:t>
            </a:r>
          </a:p>
          <a:p>
            <a:pPr marL="0" indent="0">
              <a:buNone/>
            </a:pPr>
            <a:endParaRPr lang="en-US" dirty="0" smtClean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Current implementations walk over the protein chain serially</a:t>
            </a:r>
            <a:endParaRPr lang="en-US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 Ours is the first parallel method for reverse conversion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  </a:t>
            </a:r>
          </a:p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Reversed conversion using CUDA achieved 10-18x speedup compared to sequential-C implementation</a:t>
            </a:r>
            <a:endParaRPr lang="en-US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latin typeface="+mn-lt"/>
                <a:cs typeface="Times New Roman" panose="02020603050405020304" pitchFamily="18" charset="0"/>
              </a:rPr>
              <a:t>Conclusions</a:t>
            </a:r>
            <a:endParaRPr lang="en-US" sz="28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86800" y="6492875"/>
            <a:ext cx="473612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01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447801"/>
            <a:ext cx="8305800" cy="4800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			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Thank You!</a:t>
            </a:r>
          </a:p>
          <a:p>
            <a:r>
              <a:rPr lang="en-US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Mahsa</a:t>
            </a:r>
            <a:r>
              <a:rPr lang="en-US" i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Bayati</a:t>
            </a:r>
            <a:r>
              <a:rPr lang="en-US" i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i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bayati.m@husky.neu.edu</a:t>
            </a:r>
            <a:endParaRPr lang="en-US" i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 http://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www.coe.neu.edu/Research/rcl/index.php</a:t>
            </a:r>
            <a:endParaRPr lang="en-US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Acknowledgments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  National 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Institute of General Medical Sciences 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(R21GM102642).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</a:rPr>
              <a:t>  National 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Science Foundation, under award number CCF-1218075.</a:t>
            </a:r>
            <a:endParaRPr lang="en-US" sz="1800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86800" y="6482324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230407"/>
            <a:ext cx="3853902" cy="762000"/>
          </a:xfrm>
          <a:prstGeom prst="rect">
            <a:avLst/>
          </a:prstGeom>
        </p:spPr>
      </p:pic>
      <p:pic>
        <p:nvPicPr>
          <p:cNvPr id="1026" name="Picture 2" descr="PNG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706531"/>
            <a:ext cx="169545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37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533400" y="1219200"/>
                <a:ext cx="8305800" cy="5029201"/>
              </a:xfrm>
            </p:spPr>
            <p:txBody>
              <a:bodyPr/>
              <a:lstStyle/>
              <a:p>
                <a:pPr lvl="1">
                  <a:buFont typeface="Arial" pitchFamily="34" charset="0"/>
                  <a:buChar char="•"/>
                </a:pP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Internal Coordinates (Cont.)</a:t>
                </a:r>
              </a:p>
              <a:p>
                <a:pPr lvl="1">
                  <a:buFont typeface="Arial" pitchFamily="34" charset="0"/>
                  <a:buChar char="•"/>
                </a:pPr>
                <a:endParaRPr lang="en-US" dirty="0" smtClean="0">
                  <a:solidFill>
                    <a:schemeClr val="accent6">
                      <a:lumMod val="50000"/>
                    </a:schemeClr>
                  </a:solidFill>
                  <a:cs typeface="Times New Roman" panose="02020603050405020304" pitchFamily="18" charset="0"/>
                </a:endParaRPr>
              </a:p>
              <a:p>
                <a:pPr lvl="1"/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Dihedral </a:t>
                </a:r>
                <a:endParaRPr lang="en-US" sz="2400" b="0" dirty="0" smtClean="0">
                  <a:solidFill>
                    <a:schemeClr val="accent6">
                      <a:lumMod val="50000"/>
                    </a:schemeClr>
                  </a:solidFill>
                  <a:cs typeface="Times New Roman" panose="02020603050405020304" pitchFamily="18" charset="0"/>
                </a:endParaRPr>
              </a:p>
              <a:p>
                <a:pPr marL="457200" lvl="1" indent="0">
                  <a:buNone/>
                </a:pPr>
                <a:endParaRPr lang="en-US" sz="2400" dirty="0" smtClean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4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𝑐𝑜𝑠</m:t>
                        </m:r>
                      </m:fName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𝑖𝑗𝑘</m:t>
                            </m:r>
                            <m:r>
                              <a:rPr lang="en-US" sz="2400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𝑙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40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𝑖𝑗</m:t>
                                </m:r>
                              </m:sub>
                            </m:sSub>
                            <m:r>
                              <a:rPr lang="en-US" sz="2400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𝑗𝑘</m:t>
                                </m:r>
                              </m:sub>
                            </m:sSub>
                          </m:num>
                          <m:den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sz="240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𝑖𝑗</m:t>
                                    </m:r>
                                  </m:sub>
                                </m:sSub>
                              </m:e>
                            </m:d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sz="240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𝑗𝑘</m:t>
                                    </m:r>
                                  </m:sub>
                                </m:sSub>
                              </m:e>
                            </m:d>
                            <m:func>
                              <m:funcPr>
                                <m:ctrlPr>
                                  <a:rPr lang="en-US" sz="240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i="0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𝜑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𝑖𝑗𝑘</m:t>
                                    </m:r>
                                  </m:sub>
                                </m:sSub>
                              </m:e>
                            </m:func>
                          </m:den>
                        </m:f>
                        <m:r>
                          <a:rPr lang="en-US" sz="24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.</m:t>
                        </m:r>
                        <m:f>
                          <m:fPr>
                            <m:ctrlPr>
                              <a:rPr lang="en-US" sz="2400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𝑗𝑘</m:t>
                                </m:r>
                              </m:sub>
                            </m:sSub>
                            <m:r>
                              <a:rPr lang="en-US" sz="2400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𝑘𝑙</m:t>
                                </m:r>
                              </m:sub>
                            </m:sSub>
                          </m:num>
                          <m:den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𝑗𝑘</m:t>
                                    </m:r>
                                  </m:sub>
                                </m:sSub>
                              </m:e>
                            </m:d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𝑘𝑙</m:t>
                                    </m:r>
                                  </m:sub>
                                </m:sSub>
                              </m:e>
                            </m:d>
                            <m:func>
                              <m:funcPr>
                                <m:ctrlP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𝜑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𝑗𝑘𝑙</m:t>
                                    </m:r>
                                  </m:sub>
                                </m:sSub>
                              </m:e>
                            </m:func>
                          </m:den>
                        </m:f>
                        <m:r>
                          <a:rPr lang="en-US" sz="240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func>
                  </m:oMath>
                </a14:m>
                <a:endParaRPr lang="en-US" sz="2400" dirty="0" smtClean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 marL="457200" lvl="1" indent="0">
                  <a:buNone/>
                </a:pPr>
                <a:endParaRPr lang="en-US" sz="2400" dirty="0" smtClean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sz="2400" dirty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𝑖𝑗𝑘𝑙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400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𝑘𝑙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×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𝑖𝑗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.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𝑗𝑘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400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.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𝑗𝑘</m:t>
                                </m:r>
                              </m:sub>
                            </m:sSub>
                          </m:num>
                          <m:den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𝑗𝑘</m:t>
                                    </m:r>
                                  </m:sub>
                                </m:sSub>
                              </m:e>
                            </m:d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𝑘𝑙</m:t>
                                    </m:r>
                                  </m:sub>
                                </m:sSub>
                              </m:e>
                            </m:d>
                            <m:func>
                              <m:funcPr>
                                <m:ctrlP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𝜑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𝑗𝑘𝑙</m:t>
                                    </m:r>
                                  </m:sub>
                                </m:sSub>
                              </m:e>
                            </m:func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𝑖𝑗</m:t>
                                    </m:r>
                                  </m:sub>
                                </m:sSub>
                              </m:e>
                            </m:d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𝑗𝑘</m:t>
                                    </m:r>
                                  </m:sub>
                                </m:sSub>
                              </m:e>
                            </m:d>
                            <m:func>
                              <m:funcPr>
                                <m:ctrlP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𝜑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𝑖𝑗𝑘</m:t>
                                    </m:r>
                                  </m:sub>
                                </m:sSub>
                              </m:e>
                            </m:func>
                          </m:den>
                        </m:f>
                      </m:e>
                    </m:func>
                  </m:oMath>
                </a14:m>
                <a:endParaRPr lang="en-US" sz="2400" dirty="0" smtClean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 marL="457200" lvl="1" indent="0">
                  <a:buNone/>
                </a:pPr>
                <a:endParaRPr lang="en-US" sz="2400" dirty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tan</m:t>
                        </m:r>
                      </m:fName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𝑖𝑗𝑘𝑙</m:t>
                            </m:r>
                          </m:sub>
                        </m:sSub>
                      </m:e>
                    </m:func>
                    <m:r>
                      <a:rPr lang="en-US" sz="2400" b="0" i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𝑖𝑗𝑘𝑙</m:t>
                                </m:r>
                              </m:sub>
                            </m:sSub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2400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𝑖𝑗𝑘𝑙</m:t>
                                </m:r>
                              </m:sub>
                            </m:sSub>
                          </m:e>
                        </m:func>
                      </m:den>
                    </m:f>
                  </m:oMath>
                </a14:m>
                <a:endParaRPr lang="en-US" sz="2400" dirty="0" smtClean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   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3400" y="1219200"/>
                <a:ext cx="8305800" cy="5029201"/>
              </a:xfrm>
              <a:blipFill rotWithShape="1">
                <a:blip r:embed="rId3"/>
                <a:stretch>
                  <a:fillRect t="-1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639763"/>
          </a:xfrm>
        </p:spPr>
        <p:txBody>
          <a:bodyPr/>
          <a:lstStyle/>
          <a:p>
            <a:r>
              <a:rPr lang="en-US" sz="3200" dirty="0">
                <a:latin typeface="+mn-lt"/>
                <a:cs typeface="Times New Roman" panose="02020603050405020304" pitchFamily="18" charset="0"/>
              </a:rPr>
              <a:t>Background and Computation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763000" y="6492875"/>
            <a:ext cx="381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43400"/>
            <a:ext cx="2773017" cy="170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6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7778700" cy="3112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912461" y="3615633"/>
            <a:ext cx="7478721" cy="111981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581972" y="3615633"/>
                <a:ext cx="18063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⌈"/>
                          <m:endChr m:val="⌉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972" y="3615633"/>
                <a:ext cx="1806328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845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92" y="1722438"/>
            <a:ext cx="7444816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39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19200"/>
            <a:ext cx="683164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156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88" y="923692"/>
            <a:ext cx="6479662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227473" y="5534838"/>
            <a:ext cx="5701115" cy="3302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85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61341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733800"/>
            <a:ext cx="702533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206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76200"/>
            <a:ext cx="8229600" cy="639763"/>
          </a:xfrm>
        </p:spPr>
        <p:txBody>
          <a:bodyPr/>
          <a:lstStyle/>
          <a:p>
            <a:r>
              <a:rPr lang="en-US" sz="3200" dirty="0">
                <a:cs typeface="Times New Roman" panose="02020603050405020304" pitchFamily="18" charset="0"/>
              </a:rPr>
              <a:t>Why </a:t>
            </a:r>
            <a:r>
              <a:rPr lang="en-US" sz="3200" dirty="0" smtClean="0">
                <a:cs typeface="Times New Roman" panose="02020603050405020304" pitchFamily="18" charset="0"/>
              </a:rPr>
              <a:t>Protein Coordinate Conversion</a:t>
            </a:r>
            <a:r>
              <a:rPr lang="en-US" sz="3200" dirty="0"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9626" y="6492875"/>
            <a:ext cx="424374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75564" y="6096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Large protein complexes millions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of atoms,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thousands of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amino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acids</a:t>
            </a:r>
          </a:p>
          <a:p>
            <a:r>
              <a:rPr lang="en-US" dirty="0" err="1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Titin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 muscle protein :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539022 atoms, 27000 amino acids</a:t>
            </a:r>
            <a:endParaRPr lang="en-US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19500" y="6321356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Only part of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Titin</a:t>
            </a:r>
            <a:endParaRPr lang="en-US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76400"/>
            <a:ext cx="8305800" cy="4416031"/>
          </a:xfrm>
        </p:spPr>
      </p:pic>
    </p:spTree>
    <p:extLst>
      <p:ext uri="{BB962C8B-B14F-4D97-AF65-F5344CB8AC3E}">
        <p14:creationId xmlns:p14="http://schemas.microsoft.com/office/powerpoint/2010/main" val="375211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295400"/>
            <a:ext cx="50577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196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639763"/>
          </a:xfrm>
        </p:spPr>
        <p:txBody>
          <a:bodyPr/>
          <a:lstStyle/>
          <a:p>
            <a:r>
              <a:rPr lang="en-US" sz="3200" dirty="0">
                <a:latin typeface="+mn-lt"/>
                <a:cs typeface="Times New Roman" panose="02020603050405020304" pitchFamily="18" charset="0"/>
              </a:rPr>
              <a:t>Why </a:t>
            </a:r>
            <a:r>
              <a:rPr lang="en-US" sz="3200" dirty="0" smtClean="0">
                <a:latin typeface="+mn-lt"/>
                <a:cs typeface="Times New Roman" panose="02020603050405020304" pitchFamily="18" charset="0"/>
              </a:rPr>
              <a:t>Protein Coordinate </a:t>
            </a:r>
            <a:r>
              <a:rPr lang="en-US" sz="3200" dirty="0">
                <a:latin typeface="+mn-lt"/>
                <a:cs typeface="Times New Roman" panose="02020603050405020304" pitchFamily="18" charset="0"/>
              </a:rPr>
              <a:t>C</a:t>
            </a:r>
            <a:r>
              <a:rPr lang="en-US" sz="3200" dirty="0" smtClean="0">
                <a:latin typeface="+mn-lt"/>
                <a:cs typeface="Times New Roman" panose="02020603050405020304" pitchFamily="18" charset="0"/>
              </a:rPr>
              <a:t>onversion</a:t>
            </a:r>
            <a:r>
              <a:rPr lang="en-US" sz="3200" dirty="0">
                <a:latin typeface="+mn-lt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839200" y="6492875"/>
            <a:ext cx="3048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8" name="hey.gif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256660"/>
            <a:ext cx="5874434" cy="5601340"/>
          </a:xfrm>
        </p:spPr>
      </p:pic>
      <p:sp>
        <p:nvSpPr>
          <p:cNvPr id="6" name="TextBox 5"/>
          <p:cNvSpPr txBox="1"/>
          <p:nvPr/>
        </p:nvSpPr>
        <p:spPr>
          <a:xfrm>
            <a:off x="6172199" y="1600200"/>
            <a:ext cx="27045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Proteins move in time</a:t>
            </a:r>
          </a:p>
          <a:p>
            <a:endParaRPr lang="en-US" dirty="0" smtClean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Thermal motion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Atomic charges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Influence of water and surrounding 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25951" y="4827657"/>
            <a:ext cx="2234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Large amount </a:t>
            </a:r>
            <a:r>
              <a:rPr lang="en-US" sz="2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of structural data</a:t>
            </a:r>
            <a:endParaRPr lang="en-US" sz="2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09731" y="4648200"/>
            <a:ext cx="2667000" cy="10668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4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371600"/>
            <a:ext cx="8305800" cy="5105400"/>
          </a:xfrm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Methods of atom position representation </a:t>
            </a:r>
          </a:p>
          <a:p>
            <a:pPr marL="914400" lvl="2" indent="0">
              <a:buNone/>
            </a:pPr>
            <a:endParaRPr lang="en-US" dirty="0" smtClean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</a:p>
          <a:p>
            <a:pPr marL="914400" lvl="2" indent="0">
              <a:buNone/>
            </a:pPr>
            <a:endParaRPr lang="en-US" dirty="0" smtClean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0" lvl="2" indent="0">
              <a:buNone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          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Cartesian                     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Internal</a:t>
            </a:r>
          </a:p>
          <a:p>
            <a:pPr marL="0" indent="0">
              <a:buNone/>
            </a:pPr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cs typeface="Times New Roman" panose="02020603050405020304" pitchFamily="18" charset="0"/>
              </a:rPr>
              <a:t>    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Reverse application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  Protein engineering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  Fitting atomic structure to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            experimental data</a:t>
            </a:r>
            <a:r>
              <a:rPr lang="en-US" sz="2000" dirty="0" smtClean="0"/>
              <a:t>     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16200"/>
            <a:ext cx="8839200" cy="1050600"/>
          </a:xfrm>
        </p:spPr>
        <p:txBody>
          <a:bodyPr/>
          <a:lstStyle/>
          <a:p>
            <a:r>
              <a:rPr lang="en-US" sz="3200" dirty="0">
                <a:latin typeface="+mn-lt"/>
                <a:cs typeface="Times New Roman" panose="02020603050405020304" pitchFamily="18" charset="0"/>
              </a:rPr>
              <a:t>Why </a:t>
            </a:r>
            <a:r>
              <a:rPr lang="en-US" sz="3200" dirty="0" smtClean="0">
                <a:latin typeface="+mn-lt"/>
                <a:cs typeface="Times New Roman" panose="02020603050405020304" pitchFamily="18" charset="0"/>
              </a:rPr>
              <a:t>Protein Coordinate </a:t>
            </a:r>
            <a:r>
              <a:rPr lang="en-US" sz="3200" dirty="0">
                <a:latin typeface="+mn-lt"/>
                <a:cs typeface="Times New Roman" panose="02020603050405020304" pitchFamily="18" charset="0"/>
              </a:rPr>
              <a:t>C</a:t>
            </a:r>
            <a:r>
              <a:rPr lang="en-US" sz="3200" dirty="0" smtClean="0">
                <a:latin typeface="+mn-lt"/>
                <a:cs typeface="Times New Roman" panose="02020603050405020304" pitchFamily="18" charset="0"/>
              </a:rPr>
              <a:t>onversion</a:t>
            </a:r>
            <a:r>
              <a:rPr lang="en-US" sz="3200" dirty="0">
                <a:latin typeface="+mn-lt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762999" y="6492875"/>
            <a:ext cx="383345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94" y="1787626"/>
            <a:ext cx="3409606" cy="4512280"/>
          </a:xfrm>
          <a:prstGeom prst="rect">
            <a:avLst/>
          </a:prstGeom>
        </p:spPr>
      </p:pic>
      <p:sp>
        <p:nvSpPr>
          <p:cNvPr id="16" name="Curved Up Arrow 15"/>
          <p:cNvSpPr/>
          <p:nvPr/>
        </p:nvSpPr>
        <p:spPr>
          <a:xfrm>
            <a:off x="1827212" y="3351838"/>
            <a:ext cx="3222768" cy="99151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Curved Down Arrow 16"/>
          <p:cNvSpPr/>
          <p:nvPr/>
        </p:nvSpPr>
        <p:spPr>
          <a:xfrm flipH="1">
            <a:off x="1768244" y="2108961"/>
            <a:ext cx="3146744" cy="84986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30848" y="2225439"/>
            <a:ext cx="1289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R</a:t>
            </a:r>
            <a:r>
              <a:rPr lang="en-US" sz="20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everse</a:t>
            </a:r>
            <a:endParaRPr lang="en-US" sz="20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93709" y="3843711"/>
            <a:ext cx="1289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Forward</a:t>
            </a:r>
            <a:endParaRPr lang="en-US" sz="20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09691" y="3472933"/>
            <a:ext cx="21547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R denotes the side chain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293694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533400" y="990601"/>
                <a:ext cx="8305800" cy="5257800"/>
              </a:xfrm>
            </p:spPr>
            <p:txBody>
              <a:bodyPr/>
              <a:lstStyle/>
              <a:p>
                <a:pPr marL="457200" lvl="1" indent="0">
                  <a:buNone/>
                </a:pPr>
                <a:endParaRPr lang="en-US" dirty="0" smtClean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cs typeface="Times New Roman" panose="02020603050405020304" pitchFamily="18" charset="0"/>
                  </a:rPr>
                  <a:t>Bond distance </a:t>
                </a:r>
              </a:p>
              <a:p>
                <a:pPr marL="457200" lvl="1" indent="0">
                  <a:buNone/>
                </a:pPr>
                <a:endParaRPr lang="en-US" dirty="0" smtClean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𝐵𝑜𝑛𝑑𝐷𝑖𝑠𝑡𝑎𝑛𝑐𝑒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𝑗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(</m:t>
                              </m:r>
                              <m:sSubSup>
                                <m:sSubSupPr>
                                  <m:ctrlPr>
                                    <a:rPr lang="en-US" b="0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  <m:sup/>
                              </m:sSubSup>
                              <m:r>
                                <a:rPr lang="en-US" b="0" i="1" smtClean="0">
                                  <a:latin typeface="Cambria Math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  <m:sup/>
                              </m:sSubSup>
                              <m:r>
                                <a:rPr lang="en-US" b="0" i="1" smtClean="0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(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  <m:sup/>
                              </m:sSubSup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  <m:sup/>
                              </m:sSubSup>
                              <m:r>
                                <a:rPr lang="en-US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(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  <m:sup/>
                              </m:sSubSup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  <m:sup/>
                              </m:sSubSup>
                              <m:r>
                                <a:rPr lang="en-US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dirty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</a:p>
              <a:p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Angle</a:t>
                </a:r>
              </a:p>
              <a:p>
                <a:pPr marL="457200" lvl="1" indent="0">
                  <a:buNone/>
                </a:pP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𝑐𝑜𝑠</m:t>
                        </m:r>
                        <m:r>
                          <a:rPr lang="en-US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𝑖𝑗𝑘</m:t>
                        </m:r>
                      </m:sub>
                    </m:sSub>
                    <m:r>
                      <a:rPr lang="en-US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box>
                      <m:boxPr>
                        <m:ctrlPr>
                          <a:rPr lang="en-US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𝑖𝑗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r>
                                  <a:rPr lang="en-US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𝑗𝑘</m:t>
                                </m:r>
                              </m:sub>
                            </m:sSub>
                          </m:num>
                          <m:den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𝑗𝑖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𝑗𝑘</m:t>
                                    </m:r>
                                  </m:sub>
                                </m:sSub>
                              </m:e>
                            </m:d>
                          </m:den>
                        </m:f>
                      </m:e>
                    </m:box>
                  </m:oMath>
                </a14:m>
                <a:endParaRPr lang="en-US" dirty="0" smtClean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 marL="457200" lvl="1" indent="0">
                  <a:buNone/>
                </a:pPr>
                <a:endParaRPr lang="en-US" dirty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 marL="457200" lvl="1" indent="0">
                  <a:buNone/>
                </a:pPr>
                <a:endParaRPr lang="en-US" dirty="0" smtClean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Dihedral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3400" y="990601"/>
                <a:ext cx="8305800" cy="5257800"/>
              </a:xfrm>
              <a:blipFill rotWithShape="1">
                <a:blip r:embed="rId2"/>
                <a:stretch>
                  <a:fillRect l="-1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228600"/>
            <a:ext cx="8229600" cy="639763"/>
          </a:xfrm>
        </p:spPr>
        <p:txBody>
          <a:bodyPr/>
          <a:lstStyle/>
          <a:p>
            <a:r>
              <a:rPr lang="en-US" sz="2800" dirty="0" smtClean="0">
                <a:latin typeface="+mn-lt"/>
                <a:cs typeface="Times New Roman" panose="02020603050405020304" pitchFamily="18" charset="0"/>
              </a:rPr>
              <a:t>Internal Coordinates</a:t>
            </a:r>
            <a:endParaRPr lang="en-US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341" y="1676400"/>
            <a:ext cx="1828800" cy="123817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839200" y="6436604"/>
            <a:ext cx="3048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084" y="3037689"/>
            <a:ext cx="2419057" cy="12242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597400"/>
            <a:ext cx="2468217" cy="15138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724400"/>
            <a:ext cx="2395452" cy="13868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992217" y="6243028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P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roper Dihedral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87865" y="6151581"/>
            <a:ext cx="220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Improper Dihedral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27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48204" y="133948"/>
            <a:ext cx="8305800" cy="6096001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Internal to Cartesian Implementation 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7" name="TextBox 216"/>
          <p:cNvSpPr txBox="1"/>
          <p:nvPr/>
        </p:nvSpPr>
        <p:spPr>
          <a:xfrm>
            <a:off x="87167" y="3286200"/>
            <a:ext cx="996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Serial</a:t>
            </a:r>
            <a:endParaRPr lang="en-US" sz="2400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1681" y="4872491"/>
            <a:ext cx="1240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Parallel</a:t>
            </a:r>
            <a:endParaRPr lang="en-US" sz="2400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26" name="Slide Number Placeholder 2"/>
          <p:cNvSpPr txBox="1">
            <a:spLocks/>
          </p:cNvSpPr>
          <p:nvPr/>
        </p:nvSpPr>
        <p:spPr>
          <a:xfrm>
            <a:off x="8686799" y="6492875"/>
            <a:ext cx="444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2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Oval 80"/>
              <p:cNvSpPr/>
              <p:nvPr/>
            </p:nvSpPr>
            <p:spPr>
              <a:xfrm>
                <a:off x="1688086" y="382610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Oval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8086" y="3826103"/>
                <a:ext cx="304800" cy="304800"/>
              </a:xfrm>
              <a:prstGeom prst="ellipse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Oval 81"/>
              <p:cNvSpPr/>
              <p:nvPr/>
            </p:nvSpPr>
            <p:spPr>
              <a:xfrm>
                <a:off x="2094485" y="347685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2" name="Oval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4485" y="3476853"/>
                <a:ext cx="304800" cy="304800"/>
              </a:xfrm>
              <a:prstGeom prst="ellipse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Oval 82"/>
              <p:cNvSpPr/>
              <p:nvPr/>
            </p:nvSpPr>
            <p:spPr>
              <a:xfrm>
                <a:off x="2094485" y="298149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3" name="Oval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4485" y="2981490"/>
                <a:ext cx="304800" cy="304800"/>
              </a:xfrm>
              <a:prstGeom prst="ellipse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4" name="Straight Connector 83"/>
          <p:cNvCxnSpPr>
            <a:endCxn id="81" idx="1"/>
          </p:cNvCxnSpPr>
          <p:nvPr/>
        </p:nvCxnSpPr>
        <p:spPr>
          <a:xfrm>
            <a:off x="1585132" y="3743179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82" idx="3"/>
            <a:endCxn id="81" idx="7"/>
          </p:cNvCxnSpPr>
          <p:nvPr/>
        </p:nvCxnSpPr>
        <p:spPr>
          <a:xfrm flipH="1">
            <a:off x="1948249" y="3737016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stCxn id="83" idx="4"/>
            <a:endCxn id="82" idx="0"/>
          </p:cNvCxnSpPr>
          <p:nvPr/>
        </p:nvCxnSpPr>
        <p:spPr>
          <a:xfrm>
            <a:off x="2246885" y="3286290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Oval 86"/>
              <p:cNvSpPr/>
              <p:nvPr/>
            </p:nvSpPr>
            <p:spPr>
              <a:xfrm>
                <a:off x="2617154" y="3578398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7" name="Oval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7154" y="3578398"/>
                <a:ext cx="304800" cy="304800"/>
              </a:xfrm>
              <a:prstGeom prst="ellipse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Oval 87"/>
              <p:cNvSpPr/>
              <p:nvPr/>
            </p:nvSpPr>
            <p:spPr>
              <a:xfrm>
                <a:off x="2980271" y="392148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8" name="Oval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0271" y="3921485"/>
                <a:ext cx="304800" cy="304800"/>
              </a:xfrm>
              <a:prstGeom prst="ellipse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Oval 88"/>
              <p:cNvSpPr/>
              <p:nvPr/>
            </p:nvSpPr>
            <p:spPr>
              <a:xfrm>
                <a:off x="3386670" y="357223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9" name="Oval 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670" y="3572235"/>
                <a:ext cx="304800" cy="304800"/>
              </a:xfrm>
              <a:prstGeom prst="ellipse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Oval 89"/>
              <p:cNvSpPr/>
              <p:nvPr/>
            </p:nvSpPr>
            <p:spPr>
              <a:xfrm>
                <a:off x="3386670" y="307687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0" name="Oval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670" y="3076872"/>
                <a:ext cx="304800" cy="304800"/>
              </a:xfrm>
              <a:prstGeom prst="ellipse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1" name="Straight Connector 90"/>
          <p:cNvCxnSpPr>
            <a:stCxn id="87" idx="5"/>
            <a:endCxn id="88" idx="1"/>
          </p:cNvCxnSpPr>
          <p:nvPr/>
        </p:nvCxnSpPr>
        <p:spPr>
          <a:xfrm>
            <a:off x="2877317" y="3838561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2" name="Straight Connector 91"/>
          <p:cNvCxnSpPr>
            <a:stCxn id="89" idx="3"/>
            <a:endCxn id="88" idx="7"/>
          </p:cNvCxnSpPr>
          <p:nvPr/>
        </p:nvCxnSpPr>
        <p:spPr>
          <a:xfrm flipH="1">
            <a:off x="3240434" y="3832398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3" name="Straight Connector 92"/>
          <p:cNvCxnSpPr>
            <a:stCxn id="90" idx="4"/>
            <a:endCxn id="89" idx="0"/>
          </p:cNvCxnSpPr>
          <p:nvPr/>
        </p:nvCxnSpPr>
        <p:spPr>
          <a:xfrm>
            <a:off x="3539070" y="3381672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Oval 94"/>
              <p:cNvSpPr/>
              <p:nvPr/>
            </p:nvSpPr>
            <p:spPr>
              <a:xfrm>
                <a:off x="3905038" y="3597448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5" name="Oval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038" y="3597448"/>
                <a:ext cx="304800" cy="304800"/>
              </a:xfrm>
              <a:prstGeom prst="ellipse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Oval 95"/>
              <p:cNvSpPr/>
              <p:nvPr/>
            </p:nvSpPr>
            <p:spPr>
              <a:xfrm>
                <a:off x="4268155" y="394053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6" name="Oval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8155" y="3940535"/>
                <a:ext cx="304800" cy="304800"/>
              </a:xfrm>
              <a:prstGeom prst="ellipse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Oval 96"/>
              <p:cNvSpPr/>
              <p:nvPr/>
            </p:nvSpPr>
            <p:spPr>
              <a:xfrm>
                <a:off x="4674554" y="359128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7" name="Oval 9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554" y="3591285"/>
                <a:ext cx="304800" cy="304800"/>
              </a:xfrm>
              <a:prstGeom prst="ellipse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Oval 97"/>
              <p:cNvSpPr/>
              <p:nvPr/>
            </p:nvSpPr>
            <p:spPr>
              <a:xfrm>
                <a:off x="4674554" y="309592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8" name="Oval 9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554" y="3095922"/>
                <a:ext cx="304800" cy="304800"/>
              </a:xfrm>
              <a:prstGeom prst="ellipse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Connector 98"/>
          <p:cNvCxnSpPr>
            <a:stCxn id="95" idx="5"/>
            <a:endCxn id="96" idx="1"/>
          </p:cNvCxnSpPr>
          <p:nvPr/>
        </p:nvCxnSpPr>
        <p:spPr>
          <a:xfrm>
            <a:off x="4165201" y="3857611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97" idx="3"/>
            <a:endCxn id="96" idx="7"/>
          </p:cNvCxnSpPr>
          <p:nvPr/>
        </p:nvCxnSpPr>
        <p:spPr>
          <a:xfrm flipH="1">
            <a:off x="4528318" y="3851448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stCxn id="98" idx="4"/>
            <a:endCxn id="97" idx="0"/>
          </p:cNvCxnSpPr>
          <p:nvPr/>
        </p:nvCxnSpPr>
        <p:spPr>
          <a:xfrm>
            <a:off x="4826954" y="3400722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Oval 101"/>
              <p:cNvSpPr/>
              <p:nvPr/>
            </p:nvSpPr>
            <p:spPr>
              <a:xfrm>
                <a:off x="7290802" y="362082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2" name="Oval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0802" y="3620822"/>
                <a:ext cx="304800" cy="304800"/>
              </a:xfrm>
              <a:prstGeom prst="ellipse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Oval 102"/>
              <p:cNvSpPr/>
              <p:nvPr/>
            </p:nvSpPr>
            <p:spPr>
              <a:xfrm>
                <a:off x="7653919" y="3963909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3" name="Oval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3919" y="3963909"/>
                <a:ext cx="304800" cy="304800"/>
              </a:xfrm>
              <a:prstGeom prst="ellipse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Oval 103"/>
              <p:cNvSpPr/>
              <p:nvPr/>
            </p:nvSpPr>
            <p:spPr>
              <a:xfrm>
                <a:off x="8060318" y="3614659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4" name="Oval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0318" y="3614659"/>
                <a:ext cx="304800" cy="304800"/>
              </a:xfrm>
              <a:prstGeom prst="ellipse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Oval 104"/>
              <p:cNvSpPr/>
              <p:nvPr/>
            </p:nvSpPr>
            <p:spPr>
              <a:xfrm>
                <a:off x="8060318" y="3119296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5" name="Oval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0318" y="3119296"/>
                <a:ext cx="304800" cy="304800"/>
              </a:xfrm>
              <a:prstGeom prst="ellipse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6" name="Straight Connector 105"/>
          <p:cNvCxnSpPr>
            <a:stCxn id="102" idx="5"/>
            <a:endCxn id="103" idx="1"/>
          </p:cNvCxnSpPr>
          <p:nvPr/>
        </p:nvCxnSpPr>
        <p:spPr>
          <a:xfrm>
            <a:off x="7550965" y="3880985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stCxn id="104" idx="3"/>
            <a:endCxn id="103" idx="7"/>
          </p:cNvCxnSpPr>
          <p:nvPr/>
        </p:nvCxnSpPr>
        <p:spPr>
          <a:xfrm flipH="1">
            <a:off x="7914082" y="3874822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stCxn id="105" idx="4"/>
            <a:endCxn id="104" idx="0"/>
          </p:cNvCxnSpPr>
          <p:nvPr/>
        </p:nvCxnSpPr>
        <p:spPr>
          <a:xfrm>
            <a:off x="8212718" y="3424096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Oval 108"/>
              <p:cNvSpPr/>
              <p:nvPr/>
            </p:nvSpPr>
            <p:spPr>
              <a:xfrm>
                <a:off x="1361702" y="347685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9" name="Oval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702" y="3476853"/>
                <a:ext cx="304800" cy="304800"/>
              </a:xfrm>
              <a:prstGeom prst="ellipse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0" name="Straight Connector 109"/>
          <p:cNvCxnSpPr>
            <a:endCxn id="87" idx="2"/>
          </p:cNvCxnSpPr>
          <p:nvPr/>
        </p:nvCxnSpPr>
        <p:spPr>
          <a:xfrm>
            <a:off x="2378140" y="3623838"/>
            <a:ext cx="239014" cy="10696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6981572" y="3704204"/>
            <a:ext cx="306374" cy="11144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3682271" y="3654232"/>
            <a:ext cx="217869" cy="10154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5785779" y="3451297"/>
            <a:ext cx="72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3200" dirty="0" smtClean="0"/>
              <a:t>...</a:t>
            </a:r>
            <a:endParaRPr lang="en-US" sz="3200" dirty="0"/>
          </a:p>
        </p:txBody>
      </p:sp>
      <p:cxnSp>
        <p:nvCxnSpPr>
          <p:cNvPr id="115" name="Straight Connector 114"/>
          <p:cNvCxnSpPr/>
          <p:nvPr/>
        </p:nvCxnSpPr>
        <p:spPr>
          <a:xfrm>
            <a:off x="4983349" y="3761232"/>
            <a:ext cx="306374" cy="11144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Oval 120"/>
              <p:cNvSpPr/>
              <p:nvPr/>
            </p:nvSpPr>
            <p:spPr>
              <a:xfrm>
                <a:off x="1789686" y="538480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1" name="Oval 1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9686" y="5384800"/>
                <a:ext cx="304800" cy="304800"/>
              </a:xfrm>
              <a:prstGeom prst="ellipse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Oval 121"/>
              <p:cNvSpPr/>
              <p:nvPr/>
            </p:nvSpPr>
            <p:spPr>
              <a:xfrm>
                <a:off x="2196085" y="503555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2" name="Oval 1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6085" y="5035550"/>
                <a:ext cx="304800" cy="304800"/>
              </a:xfrm>
              <a:prstGeom prst="ellipse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Oval 122"/>
              <p:cNvSpPr/>
              <p:nvPr/>
            </p:nvSpPr>
            <p:spPr>
              <a:xfrm>
                <a:off x="2196085" y="4540187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3" name="Oval 1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6085" y="4540187"/>
                <a:ext cx="304800" cy="304800"/>
              </a:xfrm>
              <a:prstGeom prst="ellipse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4" name="Straight Connector 123"/>
          <p:cNvCxnSpPr>
            <a:endCxn id="121" idx="1"/>
          </p:cNvCxnSpPr>
          <p:nvPr/>
        </p:nvCxnSpPr>
        <p:spPr>
          <a:xfrm>
            <a:off x="1686732" y="5301876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stCxn id="122" idx="3"/>
            <a:endCxn id="121" idx="7"/>
          </p:cNvCxnSpPr>
          <p:nvPr/>
        </p:nvCxnSpPr>
        <p:spPr>
          <a:xfrm flipH="1">
            <a:off x="2049849" y="5295713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stCxn id="123" idx="4"/>
            <a:endCxn id="122" idx="0"/>
          </p:cNvCxnSpPr>
          <p:nvPr/>
        </p:nvCxnSpPr>
        <p:spPr>
          <a:xfrm>
            <a:off x="2348485" y="4844987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Oval 127"/>
              <p:cNvSpPr/>
              <p:nvPr/>
            </p:nvSpPr>
            <p:spPr>
              <a:xfrm>
                <a:off x="2718754" y="513709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8" name="Oval 1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8754" y="5137095"/>
                <a:ext cx="304800" cy="304800"/>
              </a:xfrm>
              <a:prstGeom prst="ellipse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Oval 128"/>
              <p:cNvSpPr/>
              <p:nvPr/>
            </p:nvSpPr>
            <p:spPr>
              <a:xfrm>
                <a:off x="3081871" y="548018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9" name="Oval 1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1871" y="5480182"/>
                <a:ext cx="304800" cy="304800"/>
              </a:xfrm>
              <a:prstGeom prst="ellipse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Oval 129"/>
              <p:cNvSpPr/>
              <p:nvPr/>
            </p:nvSpPr>
            <p:spPr>
              <a:xfrm>
                <a:off x="3488270" y="513093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0" name="Oval 1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8270" y="5130932"/>
                <a:ext cx="304800" cy="304800"/>
              </a:xfrm>
              <a:prstGeom prst="ellipse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Oval 130"/>
              <p:cNvSpPr/>
              <p:nvPr/>
            </p:nvSpPr>
            <p:spPr>
              <a:xfrm>
                <a:off x="3488270" y="4635569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1" name="Oval 1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8270" y="4635569"/>
                <a:ext cx="304800" cy="304800"/>
              </a:xfrm>
              <a:prstGeom prst="ellipse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2" name="Straight Connector 131"/>
          <p:cNvCxnSpPr>
            <a:stCxn id="128" idx="5"/>
            <a:endCxn id="129" idx="1"/>
          </p:cNvCxnSpPr>
          <p:nvPr/>
        </p:nvCxnSpPr>
        <p:spPr>
          <a:xfrm>
            <a:off x="2978917" y="5397258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>
            <a:stCxn id="130" idx="3"/>
            <a:endCxn id="129" idx="7"/>
          </p:cNvCxnSpPr>
          <p:nvPr/>
        </p:nvCxnSpPr>
        <p:spPr>
          <a:xfrm flipH="1">
            <a:off x="3342034" y="5391095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131" idx="4"/>
            <a:endCxn id="130" idx="0"/>
          </p:cNvCxnSpPr>
          <p:nvPr/>
        </p:nvCxnSpPr>
        <p:spPr>
          <a:xfrm>
            <a:off x="3640670" y="4940369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Oval 134"/>
              <p:cNvSpPr/>
              <p:nvPr/>
            </p:nvSpPr>
            <p:spPr>
              <a:xfrm>
                <a:off x="4006638" y="515614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5" name="Oval 1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638" y="5156145"/>
                <a:ext cx="304800" cy="304800"/>
              </a:xfrm>
              <a:prstGeom prst="ellipse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Oval 135"/>
              <p:cNvSpPr/>
              <p:nvPr/>
            </p:nvSpPr>
            <p:spPr>
              <a:xfrm>
                <a:off x="4369755" y="549923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6" name="Oval 1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9755" y="5499232"/>
                <a:ext cx="304800" cy="304800"/>
              </a:xfrm>
              <a:prstGeom prst="ellipse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Oval 136"/>
              <p:cNvSpPr/>
              <p:nvPr/>
            </p:nvSpPr>
            <p:spPr>
              <a:xfrm>
                <a:off x="4776154" y="514998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7" name="Oval 1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154" y="5149982"/>
                <a:ext cx="304800" cy="304800"/>
              </a:xfrm>
              <a:prstGeom prst="ellipse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Oval 137"/>
              <p:cNvSpPr/>
              <p:nvPr/>
            </p:nvSpPr>
            <p:spPr>
              <a:xfrm>
                <a:off x="4776154" y="4654619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8" name="Oval 1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154" y="4654619"/>
                <a:ext cx="304800" cy="304800"/>
              </a:xfrm>
              <a:prstGeom prst="ellipse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9" name="Straight Connector 138"/>
          <p:cNvCxnSpPr>
            <a:stCxn id="135" idx="5"/>
            <a:endCxn id="136" idx="1"/>
          </p:cNvCxnSpPr>
          <p:nvPr/>
        </p:nvCxnSpPr>
        <p:spPr>
          <a:xfrm>
            <a:off x="4266801" y="5416308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>
            <a:stCxn id="137" idx="3"/>
            <a:endCxn id="136" idx="7"/>
          </p:cNvCxnSpPr>
          <p:nvPr/>
        </p:nvCxnSpPr>
        <p:spPr>
          <a:xfrm flipH="1">
            <a:off x="4629918" y="5410145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>
            <a:stCxn id="138" idx="4"/>
            <a:endCxn id="137" idx="0"/>
          </p:cNvCxnSpPr>
          <p:nvPr/>
        </p:nvCxnSpPr>
        <p:spPr>
          <a:xfrm>
            <a:off x="4928554" y="4959419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Oval 141"/>
              <p:cNvSpPr/>
              <p:nvPr/>
            </p:nvSpPr>
            <p:spPr>
              <a:xfrm>
                <a:off x="7392402" y="5179519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2" name="Oval 1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402" y="5179519"/>
                <a:ext cx="304800" cy="304800"/>
              </a:xfrm>
              <a:prstGeom prst="ellipse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Oval 142"/>
              <p:cNvSpPr/>
              <p:nvPr/>
            </p:nvSpPr>
            <p:spPr>
              <a:xfrm>
                <a:off x="7755519" y="5522606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3" name="Oval 1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5519" y="5522606"/>
                <a:ext cx="304800" cy="304800"/>
              </a:xfrm>
              <a:prstGeom prst="ellipse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Oval 143"/>
              <p:cNvSpPr/>
              <p:nvPr/>
            </p:nvSpPr>
            <p:spPr>
              <a:xfrm>
                <a:off x="8161918" y="5173356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4" name="Oval 1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1918" y="5173356"/>
                <a:ext cx="304800" cy="304800"/>
              </a:xfrm>
              <a:prstGeom prst="ellipse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Oval 144"/>
              <p:cNvSpPr/>
              <p:nvPr/>
            </p:nvSpPr>
            <p:spPr>
              <a:xfrm>
                <a:off x="8161918" y="467799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5" name="Oval 1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1918" y="4677993"/>
                <a:ext cx="304800" cy="304800"/>
              </a:xfrm>
              <a:prstGeom prst="ellipse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6" name="Straight Connector 145"/>
          <p:cNvCxnSpPr>
            <a:stCxn id="142" idx="5"/>
            <a:endCxn id="143" idx="1"/>
          </p:cNvCxnSpPr>
          <p:nvPr/>
        </p:nvCxnSpPr>
        <p:spPr>
          <a:xfrm>
            <a:off x="7652565" y="5439682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>
            <a:stCxn id="144" idx="3"/>
            <a:endCxn id="143" idx="7"/>
          </p:cNvCxnSpPr>
          <p:nvPr/>
        </p:nvCxnSpPr>
        <p:spPr>
          <a:xfrm flipH="1">
            <a:off x="8015682" y="5433519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>
            <a:stCxn id="145" idx="4"/>
            <a:endCxn id="144" idx="0"/>
          </p:cNvCxnSpPr>
          <p:nvPr/>
        </p:nvCxnSpPr>
        <p:spPr>
          <a:xfrm>
            <a:off x="8314318" y="4982793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9" name="Oval 148"/>
              <p:cNvSpPr/>
              <p:nvPr/>
            </p:nvSpPr>
            <p:spPr>
              <a:xfrm>
                <a:off x="1463302" y="503555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9" name="Oval 1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3302" y="5035550"/>
                <a:ext cx="304800" cy="304800"/>
              </a:xfrm>
              <a:prstGeom prst="ellipse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0" name="Straight Connector 149"/>
          <p:cNvCxnSpPr/>
          <p:nvPr/>
        </p:nvCxnSpPr>
        <p:spPr>
          <a:xfrm>
            <a:off x="2479740" y="5182535"/>
            <a:ext cx="217869" cy="10154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7083172" y="5262901"/>
            <a:ext cx="306374" cy="11144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>
            <a:off x="3783871" y="5212929"/>
            <a:ext cx="217869" cy="10154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3" name="TextBox 152"/>
          <p:cNvSpPr txBox="1"/>
          <p:nvPr/>
        </p:nvSpPr>
        <p:spPr>
          <a:xfrm>
            <a:off x="5887379" y="5009994"/>
            <a:ext cx="72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3200" dirty="0" smtClean="0"/>
              <a:t>...</a:t>
            </a:r>
            <a:endParaRPr lang="en-US" sz="3200" dirty="0"/>
          </a:p>
        </p:txBody>
      </p:sp>
      <p:cxnSp>
        <p:nvCxnSpPr>
          <p:cNvPr id="154" name="Straight Connector 153"/>
          <p:cNvCxnSpPr/>
          <p:nvPr/>
        </p:nvCxnSpPr>
        <p:spPr>
          <a:xfrm>
            <a:off x="5084949" y="5319929"/>
            <a:ext cx="306374" cy="11144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8" name="TextBox 157"/>
          <p:cNvSpPr txBox="1"/>
          <p:nvPr/>
        </p:nvSpPr>
        <p:spPr>
          <a:xfrm>
            <a:off x="1151180" y="3181949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  <p:sp>
        <p:nvSpPr>
          <p:cNvPr id="159" name="TextBox 158"/>
          <p:cNvSpPr txBox="1"/>
          <p:nvPr/>
        </p:nvSpPr>
        <p:spPr>
          <a:xfrm>
            <a:off x="1172930" y="4656640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  <p:sp>
        <p:nvSpPr>
          <p:cNvPr id="160" name="TextBox 159"/>
          <p:cNvSpPr txBox="1"/>
          <p:nvPr/>
        </p:nvSpPr>
        <p:spPr>
          <a:xfrm>
            <a:off x="2617154" y="4734081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  <p:sp>
        <p:nvSpPr>
          <p:cNvPr id="161" name="TextBox 160"/>
          <p:cNvSpPr txBox="1"/>
          <p:nvPr/>
        </p:nvSpPr>
        <p:spPr>
          <a:xfrm>
            <a:off x="7117812" y="4801075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  <p:sp>
        <p:nvSpPr>
          <p:cNvPr id="162" name="TextBox 161"/>
          <p:cNvSpPr txBox="1"/>
          <p:nvPr/>
        </p:nvSpPr>
        <p:spPr>
          <a:xfrm>
            <a:off x="4018760" y="4743311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193" y="1312593"/>
            <a:ext cx="3941072" cy="16916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6152" y="1927581"/>
            <a:ext cx="1709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Amino acid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73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5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5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15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81" grpId="0" animBg="1"/>
      <p:bldP spid="82" grpId="0" animBg="1"/>
      <p:bldP spid="83" grpId="0" animBg="1"/>
      <p:bldP spid="87" grpId="0" animBg="1"/>
      <p:bldP spid="88" grpId="0" animBg="1"/>
      <p:bldP spid="89" grpId="0" animBg="1"/>
      <p:bldP spid="90" grpId="0" animBg="1"/>
      <p:bldP spid="95" grpId="0" animBg="1"/>
      <p:bldP spid="96" grpId="0" animBg="1"/>
      <p:bldP spid="97" grpId="0" animBg="1"/>
      <p:bldP spid="98" grpId="0" animBg="1"/>
      <p:bldP spid="102" grpId="0" animBg="1"/>
      <p:bldP spid="103" grpId="0" animBg="1"/>
      <p:bldP spid="104" grpId="0" animBg="1"/>
      <p:bldP spid="105" grpId="0" animBg="1"/>
      <p:bldP spid="109" grpId="0" animBg="1"/>
      <p:bldP spid="114" grpId="0"/>
      <p:bldP spid="121" grpId="0" animBg="1"/>
      <p:bldP spid="122" grpId="0" animBg="1"/>
      <p:bldP spid="123" grpId="0" animBg="1"/>
      <p:bldP spid="128" grpId="0" animBg="1"/>
      <p:bldP spid="129" grpId="0" animBg="1"/>
      <p:bldP spid="130" grpId="0" animBg="1"/>
      <p:bldP spid="131" grpId="0" animBg="1"/>
      <p:bldP spid="135" grpId="0" animBg="1"/>
      <p:bldP spid="136" grpId="0" animBg="1"/>
      <p:bldP spid="137" grpId="0" animBg="1"/>
      <p:bldP spid="138" grpId="0" animBg="1"/>
      <p:bldP spid="142" grpId="0" animBg="1"/>
      <p:bldP spid="143" grpId="0" animBg="1"/>
      <p:bldP spid="144" grpId="0" animBg="1"/>
      <p:bldP spid="145" grpId="0" animBg="1"/>
      <p:bldP spid="149" grpId="0" animBg="1"/>
      <p:bldP spid="153" grpId="0"/>
      <p:bldP spid="158" grpId="0"/>
      <p:bldP spid="159" grpId="0"/>
      <p:bldP spid="160" grpId="0"/>
      <p:bldP spid="161" grpId="0"/>
      <p:bldP spid="1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76132" y="152400"/>
            <a:ext cx="8563068" cy="6096001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Local Cartesian Coordinates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val 5"/>
              <p:cNvSpPr/>
              <p:nvPr/>
            </p:nvSpPr>
            <p:spPr>
              <a:xfrm>
                <a:off x="259082" y="253346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Oval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2" y="2533463"/>
                <a:ext cx="304800" cy="304800"/>
              </a:xfrm>
              <a:prstGeom prst="ellipse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/>
              <p:cNvSpPr/>
              <p:nvPr/>
            </p:nvSpPr>
            <p:spPr>
              <a:xfrm>
                <a:off x="622199" y="287655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Oval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99" y="2876550"/>
                <a:ext cx="304800" cy="304800"/>
              </a:xfrm>
              <a:prstGeom prst="ellipse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/>
              <p:cNvSpPr/>
              <p:nvPr/>
            </p:nvSpPr>
            <p:spPr>
              <a:xfrm>
                <a:off x="1028598" y="252730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Ova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598" y="2527300"/>
                <a:ext cx="304800" cy="304800"/>
              </a:xfrm>
              <a:prstGeom prst="ellipse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val 8"/>
              <p:cNvSpPr/>
              <p:nvPr/>
            </p:nvSpPr>
            <p:spPr>
              <a:xfrm>
                <a:off x="1028598" y="2031937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Oval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598" y="2031937"/>
                <a:ext cx="304800" cy="304800"/>
              </a:xfrm>
              <a:prstGeom prst="ellipse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>
            <a:stCxn id="6" idx="5"/>
            <a:endCxn id="7" idx="1"/>
          </p:cNvCxnSpPr>
          <p:nvPr/>
        </p:nvCxnSpPr>
        <p:spPr>
          <a:xfrm>
            <a:off x="519245" y="2793626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8" idx="3"/>
            <a:endCxn id="7" idx="7"/>
          </p:cNvCxnSpPr>
          <p:nvPr/>
        </p:nvCxnSpPr>
        <p:spPr>
          <a:xfrm flipH="1">
            <a:off x="882362" y="2787463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9" idx="4"/>
            <a:endCxn id="8" idx="0"/>
          </p:cNvCxnSpPr>
          <p:nvPr/>
        </p:nvCxnSpPr>
        <p:spPr>
          <a:xfrm>
            <a:off x="1180998" y="2336737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524500" y="2355787"/>
            <a:ext cx="72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3200" dirty="0" smtClean="0"/>
              <a:t>...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Oval 38"/>
              <p:cNvSpPr/>
              <p:nvPr/>
            </p:nvSpPr>
            <p:spPr>
              <a:xfrm>
                <a:off x="3119968" y="1432070"/>
                <a:ext cx="523138" cy="251597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39" name="Oval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9968" y="1432070"/>
                <a:ext cx="523138" cy="251597"/>
              </a:xfrm>
              <a:prstGeom prst="ellipse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Oval 40"/>
              <p:cNvSpPr/>
              <p:nvPr/>
            </p:nvSpPr>
            <p:spPr>
              <a:xfrm>
                <a:off x="4471234" y="1432070"/>
                <a:ext cx="523138" cy="251597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41" name="Oval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234" y="1432070"/>
                <a:ext cx="523138" cy="251597"/>
              </a:xfrm>
              <a:prstGeom prst="ellipse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Oval 41"/>
              <p:cNvSpPr/>
              <p:nvPr/>
            </p:nvSpPr>
            <p:spPr>
              <a:xfrm>
                <a:off x="1801705" y="1432070"/>
                <a:ext cx="523138" cy="251597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42" name="Oval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1705" y="1432070"/>
                <a:ext cx="523138" cy="251597"/>
              </a:xfrm>
              <a:prstGeom prst="ellipse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Oval 42"/>
              <p:cNvSpPr/>
              <p:nvPr/>
            </p:nvSpPr>
            <p:spPr>
              <a:xfrm>
                <a:off x="467462" y="1432070"/>
                <a:ext cx="523138" cy="251597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43" name="Oval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62" y="1432070"/>
                <a:ext cx="523138" cy="251597"/>
              </a:xfrm>
              <a:prstGeom prst="ellipse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Oval 65"/>
              <p:cNvSpPr/>
              <p:nvPr/>
            </p:nvSpPr>
            <p:spPr>
              <a:xfrm>
                <a:off x="1506950" y="253346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6" name="Oval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6950" y="2533463"/>
                <a:ext cx="304800" cy="304800"/>
              </a:xfrm>
              <a:prstGeom prst="ellipse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Oval 66"/>
              <p:cNvSpPr/>
              <p:nvPr/>
            </p:nvSpPr>
            <p:spPr>
              <a:xfrm>
                <a:off x="1870067" y="287655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7" name="Oval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0067" y="2876550"/>
                <a:ext cx="304800" cy="304800"/>
              </a:xfrm>
              <a:prstGeom prst="ellipse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Oval 67"/>
              <p:cNvSpPr/>
              <p:nvPr/>
            </p:nvSpPr>
            <p:spPr>
              <a:xfrm>
                <a:off x="2276466" y="252730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Oval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466" y="2527300"/>
                <a:ext cx="304800" cy="304800"/>
              </a:xfrm>
              <a:prstGeom prst="ellipse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Oval 68"/>
              <p:cNvSpPr/>
              <p:nvPr/>
            </p:nvSpPr>
            <p:spPr>
              <a:xfrm>
                <a:off x="2276466" y="2031937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Oval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466" y="2031937"/>
                <a:ext cx="304800" cy="304800"/>
              </a:xfrm>
              <a:prstGeom prst="ellipse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0" name="Straight Connector 69"/>
          <p:cNvCxnSpPr>
            <a:stCxn id="66" idx="5"/>
            <a:endCxn id="67" idx="1"/>
          </p:cNvCxnSpPr>
          <p:nvPr/>
        </p:nvCxnSpPr>
        <p:spPr>
          <a:xfrm>
            <a:off x="1767113" y="2793626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68" idx="3"/>
            <a:endCxn id="67" idx="7"/>
          </p:cNvCxnSpPr>
          <p:nvPr/>
        </p:nvCxnSpPr>
        <p:spPr>
          <a:xfrm flipH="1">
            <a:off x="2130230" y="2787463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69" idx="4"/>
            <a:endCxn id="68" idx="0"/>
          </p:cNvCxnSpPr>
          <p:nvPr/>
        </p:nvCxnSpPr>
        <p:spPr>
          <a:xfrm>
            <a:off x="2428866" y="2336737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Oval 73"/>
              <p:cNvSpPr/>
              <p:nvPr/>
            </p:nvSpPr>
            <p:spPr>
              <a:xfrm>
                <a:off x="2794834" y="255251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4" name="Oval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4834" y="2552513"/>
                <a:ext cx="304800" cy="304800"/>
              </a:xfrm>
              <a:prstGeom prst="ellipse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Oval 74"/>
              <p:cNvSpPr/>
              <p:nvPr/>
            </p:nvSpPr>
            <p:spPr>
              <a:xfrm>
                <a:off x="3157951" y="289560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5" name="Oval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7951" y="2895600"/>
                <a:ext cx="304800" cy="304800"/>
              </a:xfrm>
              <a:prstGeom prst="ellipse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Oval 75"/>
              <p:cNvSpPr/>
              <p:nvPr/>
            </p:nvSpPr>
            <p:spPr>
              <a:xfrm>
                <a:off x="3564350" y="254635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6" name="Oval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4350" y="2546350"/>
                <a:ext cx="304800" cy="304800"/>
              </a:xfrm>
              <a:prstGeom prst="ellipse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Oval 76"/>
              <p:cNvSpPr/>
              <p:nvPr/>
            </p:nvSpPr>
            <p:spPr>
              <a:xfrm>
                <a:off x="3564350" y="2050987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7" name="Oval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4350" y="2050987"/>
                <a:ext cx="304800" cy="304800"/>
              </a:xfrm>
              <a:prstGeom prst="ellipse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Straight Connector 77"/>
          <p:cNvCxnSpPr>
            <a:stCxn id="74" idx="5"/>
            <a:endCxn id="75" idx="1"/>
          </p:cNvCxnSpPr>
          <p:nvPr/>
        </p:nvCxnSpPr>
        <p:spPr>
          <a:xfrm>
            <a:off x="3054997" y="2812676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76" idx="3"/>
            <a:endCxn id="75" idx="7"/>
          </p:cNvCxnSpPr>
          <p:nvPr/>
        </p:nvCxnSpPr>
        <p:spPr>
          <a:xfrm flipH="1">
            <a:off x="3418114" y="2806513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77" idx="4"/>
            <a:endCxn id="76" idx="0"/>
          </p:cNvCxnSpPr>
          <p:nvPr/>
        </p:nvCxnSpPr>
        <p:spPr>
          <a:xfrm>
            <a:off x="3716750" y="2355787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Oval 81"/>
              <p:cNvSpPr/>
              <p:nvPr/>
            </p:nvSpPr>
            <p:spPr>
              <a:xfrm>
                <a:off x="4166434" y="253346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2" name="Oval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434" y="2533463"/>
                <a:ext cx="304800" cy="304800"/>
              </a:xfrm>
              <a:prstGeom prst="ellipse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Oval 82"/>
              <p:cNvSpPr/>
              <p:nvPr/>
            </p:nvSpPr>
            <p:spPr>
              <a:xfrm>
                <a:off x="4529551" y="287655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3" name="Oval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9551" y="2876550"/>
                <a:ext cx="304800" cy="304800"/>
              </a:xfrm>
              <a:prstGeom prst="ellipse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Oval 83"/>
              <p:cNvSpPr/>
              <p:nvPr/>
            </p:nvSpPr>
            <p:spPr>
              <a:xfrm>
                <a:off x="4935950" y="252730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4" name="Oval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5950" y="2527300"/>
                <a:ext cx="304800" cy="304800"/>
              </a:xfrm>
              <a:prstGeom prst="ellipse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Oval 84"/>
              <p:cNvSpPr/>
              <p:nvPr/>
            </p:nvSpPr>
            <p:spPr>
              <a:xfrm>
                <a:off x="4935950" y="2031937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5" name="Oval 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5950" y="2031937"/>
                <a:ext cx="304800" cy="304800"/>
              </a:xfrm>
              <a:prstGeom prst="ellipse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6" name="Straight Connector 85"/>
          <p:cNvCxnSpPr>
            <a:stCxn id="82" idx="5"/>
            <a:endCxn id="83" idx="1"/>
          </p:cNvCxnSpPr>
          <p:nvPr/>
        </p:nvCxnSpPr>
        <p:spPr>
          <a:xfrm>
            <a:off x="4426597" y="2793626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7" name="Straight Connector 86"/>
          <p:cNvCxnSpPr>
            <a:stCxn id="84" idx="3"/>
            <a:endCxn id="83" idx="7"/>
          </p:cNvCxnSpPr>
          <p:nvPr/>
        </p:nvCxnSpPr>
        <p:spPr>
          <a:xfrm flipH="1">
            <a:off x="4789714" y="2787463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8" name="Straight Connector 87"/>
          <p:cNvCxnSpPr>
            <a:stCxn id="85" idx="4"/>
            <a:endCxn id="84" idx="0"/>
          </p:cNvCxnSpPr>
          <p:nvPr/>
        </p:nvCxnSpPr>
        <p:spPr>
          <a:xfrm>
            <a:off x="5088350" y="2336737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92255" y="2197137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  <p:sp>
        <p:nvSpPr>
          <p:cNvPr id="91" name="TextBox 90"/>
          <p:cNvSpPr txBox="1"/>
          <p:nvPr/>
        </p:nvSpPr>
        <p:spPr>
          <a:xfrm>
            <a:off x="1380930" y="2212169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  <p:sp>
        <p:nvSpPr>
          <p:cNvPr id="92" name="TextBox 91"/>
          <p:cNvSpPr txBox="1"/>
          <p:nvPr/>
        </p:nvSpPr>
        <p:spPr>
          <a:xfrm>
            <a:off x="2606062" y="2250301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  <p:sp>
        <p:nvSpPr>
          <p:cNvPr id="93" name="TextBox 92"/>
          <p:cNvSpPr txBox="1"/>
          <p:nvPr/>
        </p:nvSpPr>
        <p:spPr>
          <a:xfrm>
            <a:off x="3977662" y="2226069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  <p:sp>
        <p:nvSpPr>
          <p:cNvPr id="95" name="Slide Number Placeholder 2"/>
          <p:cNvSpPr txBox="1">
            <a:spLocks/>
          </p:cNvSpPr>
          <p:nvPr/>
        </p:nvSpPr>
        <p:spPr>
          <a:xfrm>
            <a:off x="8686799" y="6492875"/>
            <a:ext cx="444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2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3934" y="3581400"/>
                <a:ext cx="8140801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Assume “N” the origin of each residue : (0, 0, 0)</a:t>
                </a:r>
              </a:p>
              <a:p>
                <a:endParaRPr lang="en-US" sz="2000" i="1" dirty="0" smtClean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Based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𝑁</m:t>
                        </m:r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bond calculate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: </m:t>
                    </m:r>
                  </m:oMath>
                </a14:m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(bond</a:t>
                </a:r>
                <a:r>
                  <a:rPr lang="en-US" sz="2000" dirty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𝑁𝐶</m:t>
                        </m:r>
                      </m:e>
                      <m:sub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, 0, 0)</a:t>
                </a:r>
              </a:p>
              <a:p>
                <a:endParaRPr lang="en-US" sz="2000" i="1" dirty="0" smtClean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𝑁𝐶</m:t>
                        </m:r>
                      </m:e>
                      <m:sub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  <a:ea typeface="Cambria Math"/>
                      </a:rPr>
                      <m:t>𝐶</m:t>
                    </m:r>
                  </m:oMath>
                </a14:m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angle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𝑁𝐶</m:t>
                        </m:r>
                      </m:e>
                      <m:sub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,</a:t>
                </a:r>
                <a:r>
                  <a:rPr lang="en-US" sz="2000" i="1" dirty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sub>
                    </m:sSub>
                    <m:r>
                      <a:rPr lang="en-US" sz="2000" b="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  <a:ea typeface="Cambria Math"/>
                      </a:rPr>
                      <m:t>𝐶</m:t>
                    </m:r>
                  </m:oMath>
                </a14:m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bond </a:t>
                </a:r>
              </a:p>
              <a:p>
                <a:r>
                  <a:rPr lang="en-US" sz="2000" i="1" dirty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 C: </a:t>
                </a:r>
                <a:r>
                  <a:rPr lang="en-US" sz="2000" i="1" dirty="0">
                    <a:solidFill>
                      <a:schemeClr val="accent6">
                        <a:lumMod val="50000"/>
                      </a:schemeClr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𝑁𝐶</m:t>
                        </m:r>
                      </m:e>
                      <m:sub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  <a:ea typeface="Cambria Math"/>
                      </a:rPr>
                      <m:t>×</m:t>
                    </m:r>
                    <m:func>
                      <m:funcPr>
                        <m:ctrlPr>
                          <a:rPr lang="en-US" sz="200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</m:e>
                    </m:func>
                    <m:sSub>
                      <m:sSubPr>
                        <m:ctrlPr>
                          <a:rPr lang="en-US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𝑁𝐶</m:t>
                            </m:r>
                          </m:e>
                          <m:sub>
                            <m:r>
                              <a:rPr lang="en-US" sz="2000" b="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sub>
                        </m:sSub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𝐶</m:t>
                        </m:r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,  </m:t>
                        </m:r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  <a:ea typeface="Cambria Math"/>
                      </a:rPr>
                      <m:t>𝐶</m:t>
                    </m:r>
                    <m:r>
                      <a:rPr lang="en-US" sz="2000" b="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  <a:ea typeface="Cambria Math"/>
                      </a:rPr>
                      <m:t>×</m:t>
                    </m:r>
                    <m:func>
                      <m:funcPr>
                        <m:ctrlPr>
                          <a:rPr lang="en-US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𝑠𝑖𝑛</m:t>
                        </m:r>
                      </m:fName>
                      <m:e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𝑁𝐶</m:t>
                            </m:r>
                          </m:e>
                          <m:sub>
                            <m:r>
                              <a:rPr lang="en-US" sz="2000" b="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sub>
                        </m:sSub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𝐶</m:t>
                        </m:r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, </a:t>
                </a:r>
                <a:r>
                  <a:rPr lang="en-US" sz="2000" i="1" dirty="0">
                    <a:solidFill>
                      <a:schemeClr val="accent6">
                        <a:lumMod val="50000"/>
                      </a:schemeClr>
                    </a:solidFill>
                  </a:rPr>
                  <a:t>0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)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000" i="1" dirty="0" smtClean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Compute the position of “O”  using dihedral angle: </a:t>
                </a:r>
              </a:p>
              <a:p>
                <a:r>
                  <a:rPr lang="en-US" sz="2000" i="1" dirty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  O(x, y, z)= </a:t>
                </a:r>
                <a:r>
                  <a:rPr lang="en-US" sz="2000" i="1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FindxyzUsingDihedral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𝑁𝐶</m:t>
                        </m:r>
                      </m:e>
                      <m:sub>
                        <m:r>
                          <a:rPr lang="en-US" sz="2000" b="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  <a:ea typeface="Cambria Math"/>
                      </a:rPr>
                      <m:t>𝐶𝑂</m:t>
                    </m:r>
                  </m:oMath>
                </a14:m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)  </a:t>
                </a:r>
                <a:endParaRPr lang="en-US" sz="2000" i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34" y="3581400"/>
                <a:ext cx="8140801" cy="2862322"/>
              </a:xfrm>
              <a:prstGeom prst="rect">
                <a:avLst/>
              </a:prstGeom>
              <a:blipFill rotWithShape="1">
                <a:blip r:embed="rId22"/>
                <a:stretch>
                  <a:fillRect l="-599" t="-853" b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93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38" grpId="0"/>
      <p:bldP spid="67" grpId="0" animBg="1"/>
      <p:bldP spid="68" grpId="0" animBg="1"/>
      <p:bldP spid="69" grpId="0" animBg="1"/>
      <p:bldP spid="75" grpId="0" animBg="1"/>
      <p:bldP spid="76" grpId="0" animBg="1"/>
      <p:bldP spid="77" grpId="0" animBg="1"/>
      <p:bldP spid="83" grpId="0" animBg="1"/>
      <p:bldP spid="84" grpId="0" animBg="1"/>
      <p:bldP spid="8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570" y="249639"/>
            <a:ext cx="8839200" cy="6019799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  Merge and Reduce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Oval 95"/>
              <p:cNvSpPr/>
              <p:nvPr/>
            </p:nvSpPr>
            <p:spPr>
              <a:xfrm>
                <a:off x="2208740" y="2209800"/>
                <a:ext cx="523138" cy="251597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96" name="Oval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8740" y="2209800"/>
                <a:ext cx="523138" cy="251597"/>
              </a:xfrm>
              <a:prstGeom prst="ellipse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Oval 97"/>
              <p:cNvSpPr/>
              <p:nvPr/>
            </p:nvSpPr>
            <p:spPr>
              <a:xfrm>
                <a:off x="666445" y="3595341"/>
                <a:ext cx="1186135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14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1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98" name="Oval 9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445" y="3595341"/>
                <a:ext cx="1186135" cy="304800"/>
              </a:xfrm>
              <a:prstGeom prst="ellipse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Oval 98"/>
              <p:cNvSpPr/>
              <p:nvPr/>
            </p:nvSpPr>
            <p:spPr>
              <a:xfrm>
                <a:off x="2045358" y="3581400"/>
                <a:ext cx="1174520" cy="3048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1400" b="1" i="1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99" name="Oval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358" y="3581400"/>
                <a:ext cx="1174520" cy="304800"/>
              </a:xfrm>
              <a:prstGeom prst="ellipse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Oval 100"/>
              <p:cNvSpPr/>
              <p:nvPr/>
            </p:nvSpPr>
            <p:spPr>
              <a:xfrm>
                <a:off x="526835" y="4807051"/>
                <a:ext cx="2632125" cy="3810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14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1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01" name="Oval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835" y="4807051"/>
                <a:ext cx="2632125" cy="381000"/>
              </a:xfrm>
              <a:prstGeom prst="ellipse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1" name="Straight Arrow Connector 110"/>
          <p:cNvCxnSpPr>
            <a:stCxn id="134" idx="4"/>
            <a:endCxn id="98" idx="0"/>
          </p:cNvCxnSpPr>
          <p:nvPr/>
        </p:nvCxnSpPr>
        <p:spPr>
          <a:xfrm>
            <a:off x="752039" y="2497715"/>
            <a:ext cx="507474" cy="109762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>
            <a:stCxn id="133" idx="4"/>
            <a:endCxn id="98" idx="0"/>
          </p:cNvCxnSpPr>
          <p:nvPr/>
        </p:nvCxnSpPr>
        <p:spPr>
          <a:xfrm flipH="1">
            <a:off x="1259513" y="2483266"/>
            <a:ext cx="373656" cy="1112075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>
            <a:stCxn id="96" idx="4"/>
          </p:cNvCxnSpPr>
          <p:nvPr/>
        </p:nvCxnSpPr>
        <p:spPr>
          <a:xfrm>
            <a:off x="2470309" y="2461397"/>
            <a:ext cx="261569" cy="1163549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>
            <a:stCxn id="132" idx="4"/>
          </p:cNvCxnSpPr>
          <p:nvPr/>
        </p:nvCxnSpPr>
        <p:spPr>
          <a:xfrm flipH="1">
            <a:off x="2731878" y="2486349"/>
            <a:ext cx="526626" cy="115142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>
            <a:stCxn id="98" idx="4"/>
            <a:endCxn id="101" idx="0"/>
          </p:cNvCxnSpPr>
          <p:nvPr/>
        </p:nvCxnSpPr>
        <p:spPr>
          <a:xfrm>
            <a:off x="1259513" y="3900141"/>
            <a:ext cx="583385" cy="90691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>
            <a:endCxn id="101" idx="0"/>
          </p:cNvCxnSpPr>
          <p:nvPr/>
        </p:nvCxnSpPr>
        <p:spPr>
          <a:xfrm flipH="1">
            <a:off x="1842898" y="3858840"/>
            <a:ext cx="865309" cy="948211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TextBox 125"/>
              <p:cNvSpPr txBox="1"/>
              <p:nvPr/>
            </p:nvSpPr>
            <p:spPr>
              <a:xfrm>
                <a:off x="-40251" y="2429852"/>
                <a:ext cx="5981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126" name="TextBox 1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0251" y="2429852"/>
                <a:ext cx="598110" cy="2769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Oval 131"/>
              <p:cNvSpPr/>
              <p:nvPr/>
            </p:nvSpPr>
            <p:spPr>
              <a:xfrm>
                <a:off x="2996935" y="2234752"/>
                <a:ext cx="523138" cy="251597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132" name="Oval 1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935" y="2234752"/>
                <a:ext cx="523138" cy="251597"/>
              </a:xfrm>
              <a:prstGeom prst="ellipse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Oval 132"/>
              <p:cNvSpPr/>
              <p:nvPr/>
            </p:nvSpPr>
            <p:spPr>
              <a:xfrm>
                <a:off x="1371600" y="2231669"/>
                <a:ext cx="523138" cy="251597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133" name="Oval 1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231669"/>
                <a:ext cx="523138" cy="251597"/>
              </a:xfrm>
              <a:prstGeom prst="ellipse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Oval 133"/>
              <p:cNvSpPr/>
              <p:nvPr/>
            </p:nvSpPr>
            <p:spPr>
              <a:xfrm>
                <a:off x="490470" y="2246118"/>
                <a:ext cx="523138" cy="251597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134" name="Oval 1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70" y="2246118"/>
                <a:ext cx="523138" cy="251597"/>
              </a:xfrm>
              <a:prstGeom prst="ellipse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TextBox 151"/>
              <p:cNvSpPr txBox="1"/>
              <p:nvPr/>
            </p:nvSpPr>
            <p:spPr>
              <a:xfrm>
                <a:off x="35223" y="3623142"/>
                <a:ext cx="5981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152" name="TextBox 1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3" y="3623142"/>
                <a:ext cx="598110" cy="27699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TextBox 152"/>
              <p:cNvSpPr txBox="1"/>
              <p:nvPr/>
            </p:nvSpPr>
            <p:spPr>
              <a:xfrm>
                <a:off x="-29662" y="4738495"/>
                <a:ext cx="5981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h</m:t>
                      </m:r>
                      <m:r>
                        <a:rPr lang="en-US" sz="1200" b="0" i="1" smtClean="0"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153" name="TextBox 1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9662" y="4738495"/>
                <a:ext cx="598110" cy="27699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Slide Number Placeholder 2"/>
          <p:cNvSpPr txBox="1">
            <a:spLocks/>
          </p:cNvSpPr>
          <p:nvPr/>
        </p:nvSpPr>
        <p:spPr>
          <a:xfrm>
            <a:off x="8686799" y="6492875"/>
            <a:ext cx="444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2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Oval 58"/>
              <p:cNvSpPr/>
              <p:nvPr/>
            </p:nvSpPr>
            <p:spPr>
              <a:xfrm>
                <a:off x="3686900" y="1907764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Oval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900" y="1907764"/>
                <a:ext cx="304800" cy="304800"/>
              </a:xfrm>
              <a:prstGeom prst="ellipse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Oval 59"/>
              <p:cNvSpPr/>
              <p:nvPr/>
            </p:nvSpPr>
            <p:spPr>
              <a:xfrm>
                <a:off x="4050017" y="2250851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0" name="Oval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0017" y="2250851"/>
                <a:ext cx="304800" cy="304800"/>
              </a:xfrm>
              <a:prstGeom prst="ellipse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Oval 60"/>
              <p:cNvSpPr/>
              <p:nvPr/>
            </p:nvSpPr>
            <p:spPr>
              <a:xfrm>
                <a:off x="4456416" y="1901601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1" name="Oval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416" y="1901601"/>
                <a:ext cx="304800" cy="304800"/>
              </a:xfrm>
              <a:prstGeom prst="ellipse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Oval 61"/>
              <p:cNvSpPr/>
              <p:nvPr/>
            </p:nvSpPr>
            <p:spPr>
              <a:xfrm>
                <a:off x="4456416" y="1406238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Oval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416" y="1406238"/>
                <a:ext cx="304800" cy="304800"/>
              </a:xfrm>
              <a:prstGeom prst="ellipse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Straight Connector 62"/>
          <p:cNvCxnSpPr>
            <a:stCxn id="59" idx="5"/>
            <a:endCxn id="60" idx="1"/>
          </p:cNvCxnSpPr>
          <p:nvPr/>
        </p:nvCxnSpPr>
        <p:spPr>
          <a:xfrm>
            <a:off x="3947063" y="2167927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61" idx="3"/>
            <a:endCxn id="60" idx="7"/>
          </p:cNvCxnSpPr>
          <p:nvPr/>
        </p:nvCxnSpPr>
        <p:spPr>
          <a:xfrm flipH="1">
            <a:off x="4310180" y="2161764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62" idx="4"/>
            <a:endCxn id="61" idx="0"/>
          </p:cNvCxnSpPr>
          <p:nvPr/>
        </p:nvCxnSpPr>
        <p:spPr>
          <a:xfrm>
            <a:off x="4608816" y="1711038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3520073" y="1571438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Oval 89"/>
              <p:cNvSpPr/>
              <p:nvPr/>
            </p:nvSpPr>
            <p:spPr>
              <a:xfrm>
                <a:off x="4979085" y="2003146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0" name="Oval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9085" y="2003146"/>
                <a:ext cx="304800" cy="304800"/>
              </a:xfrm>
              <a:prstGeom prst="ellipse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Oval 90"/>
              <p:cNvSpPr/>
              <p:nvPr/>
            </p:nvSpPr>
            <p:spPr>
              <a:xfrm>
                <a:off x="5342202" y="234623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1" name="Oval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2202" y="2346233"/>
                <a:ext cx="304800" cy="304800"/>
              </a:xfrm>
              <a:prstGeom prst="ellipse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Oval 91"/>
              <p:cNvSpPr/>
              <p:nvPr/>
            </p:nvSpPr>
            <p:spPr>
              <a:xfrm>
                <a:off x="5748601" y="199698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2" name="Oval 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8601" y="1996983"/>
                <a:ext cx="304800" cy="304800"/>
              </a:xfrm>
              <a:prstGeom prst="ellipse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Oval 92"/>
              <p:cNvSpPr/>
              <p:nvPr/>
            </p:nvSpPr>
            <p:spPr>
              <a:xfrm>
                <a:off x="5748601" y="150162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3" name="Oval 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8601" y="1501620"/>
                <a:ext cx="304800" cy="304800"/>
              </a:xfrm>
              <a:prstGeom prst="ellipse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4" name="Straight Connector 93"/>
          <p:cNvCxnSpPr>
            <a:stCxn id="90" idx="5"/>
            <a:endCxn id="91" idx="1"/>
          </p:cNvCxnSpPr>
          <p:nvPr/>
        </p:nvCxnSpPr>
        <p:spPr>
          <a:xfrm>
            <a:off x="5239248" y="2263309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5" name="Straight Connector 94"/>
          <p:cNvCxnSpPr>
            <a:stCxn id="92" idx="3"/>
            <a:endCxn id="91" idx="7"/>
          </p:cNvCxnSpPr>
          <p:nvPr/>
        </p:nvCxnSpPr>
        <p:spPr>
          <a:xfrm flipH="1">
            <a:off x="5602365" y="2257146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93" idx="4"/>
            <a:endCxn id="92" idx="0"/>
          </p:cNvCxnSpPr>
          <p:nvPr/>
        </p:nvCxnSpPr>
        <p:spPr>
          <a:xfrm>
            <a:off x="5901001" y="1806420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Oval 99"/>
              <p:cNvSpPr/>
              <p:nvPr/>
            </p:nvSpPr>
            <p:spPr>
              <a:xfrm>
                <a:off x="6266969" y="2022196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0" name="Oval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969" y="2022196"/>
                <a:ext cx="304800" cy="304800"/>
              </a:xfrm>
              <a:prstGeom prst="ellipse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Oval 101"/>
              <p:cNvSpPr/>
              <p:nvPr/>
            </p:nvSpPr>
            <p:spPr>
              <a:xfrm>
                <a:off x="6630086" y="236528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2" name="Oval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086" y="2365283"/>
                <a:ext cx="304800" cy="304800"/>
              </a:xfrm>
              <a:prstGeom prst="ellipse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Oval 102"/>
              <p:cNvSpPr/>
              <p:nvPr/>
            </p:nvSpPr>
            <p:spPr>
              <a:xfrm>
                <a:off x="7036485" y="201603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3" name="Oval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485" y="2016033"/>
                <a:ext cx="304800" cy="304800"/>
              </a:xfrm>
              <a:prstGeom prst="ellipse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Oval 103"/>
              <p:cNvSpPr/>
              <p:nvPr/>
            </p:nvSpPr>
            <p:spPr>
              <a:xfrm>
                <a:off x="7036485" y="152067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4" name="Oval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485" y="1520670"/>
                <a:ext cx="304800" cy="304800"/>
              </a:xfrm>
              <a:prstGeom prst="ellipse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5" name="Straight Connector 104"/>
          <p:cNvCxnSpPr>
            <a:stCxn id="100" idx="5"/>
            <a:endCxn id="102" idx="1"/>
          </p:cNvCxnSpPr>
          <p:nvPr/>
        </p:nvCxnSpPr>
        <p:spPr>
          <a:xfrm>
            <a:off x="6527132" y="2282359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103" idx="3"/>
            <a:endCxn id="102" idx="7"/>
          </p:cNvCxnSpPr>
          <p:nvPr/>
        </p:nvCxnSpPr>
        <p:spPr>
          <a:xfrm flipH="1">
            <a:off x="6890249" y="2276196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stCxn id="104" idx="4"/>
            <a:endCxn id="103" idx="0"/>
          </p:cNvCxnSpPr>
          <p:nvPr/>
        </p:nvCxnSpPr>
        <p:spPr>
          <a:xfrm>
            <a:off x="7188885" y="1825470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Oval 107"/>
              <p:cNvSpPr/>
              <p:nvPr/>
            </p:nvSpPr>
            <p:spPr>
              <a:xfrm>
                <a:off x="7638569" y="2003146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8" name="Oval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8569" y="2003146"/>
                <a:ext cx="304800" cy="304800"/>
              </a:xfrm>
              <a:prstGeom prst="ellipse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Oval 108"/>
              <p:cNvSpPr/>
              <p:nvPr/>
            </p:nvSpPr>
            <p:spPr>
              <a:xfrm>
                <a:off x="8001686" y="234623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9" name="Oval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686" y="2346233"/>
                <a:ext cx="304800" cy="304800"/>
              </a:xfrm>
              <a:prstGeom prst="ellipse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Oval 109"/>
              <p:cNvSpPr/>
              <p:nvPr/>
            </p:nvSpPr>
            <p:spPr>
              <a:xfrm>
                <a:off x="8408085" y="1996983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0" name="Oval 10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8085" y="1996983"/>
                <a:ext cx="304800" cy="304800"/>
              </a:xfrm>
              <a:prstGeom prst="ellipse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Oval 112"/>
              <p:cNvSpPr/>
              <p:nvPr/>
            </p:nvSpPr>
            <p:spPr>
              <a:xfrm>
                <a:off x="8408085" y="150162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3" name="Oval 1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8085" y="1501620"/>
                <a:ext cx="304800" cy="304800"/>
              </a:xfrm>
              <a:prstGeom prst="ellipse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4" name="Straight Connector 113"/>
          <p:cNvCxnSpPr>
            <a:stCxn id="108" idx="5"/>
            <a:endCxn id="109" idx="1"/>
          </p:cNvCxnSpPr>
          <p:nvPr/>
        </p:nvCxnSpPr>
        <p:spPr>
          <a:xfrm>
            <a:off x="7898732" y="2263309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>
            <a:stCxn id="110" idx="3"/>
            <a:endCxn id="109" idx="7"/>
          </p:cNvCxnSpPr>
          <p:nvPr/>
        </p:nvCxnSpPr>
        <p:spPr>
          <a:xfrm flipH="1">
            <a:off x="8261849" y="2257146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stCxn id="113" idx="4"/>
            <a:endCxn id="110" idx="0"/>
          </p:cNvCxnSpPr>
          <p:nvPr/>
        </p:nvCxnSpPr>
        <p:spPr>
          <a:xfrm>
            <a:off x="8560485" y="1806420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6078197" y="1719984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  <p:sp>
        <p:nvSpPr>
          <p:cNvPr id="120" name="TextBox 119"/>
          <p:cNvSpPr txBox="1"/>
          <p:nvPr/>
        </p:nvSpPr>
        <p:spPr>
          <a:xfrm>
            <a:off x="7449797" y="1695752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2" name="Oval 191"/>
              <p:cNvSpPr/>
              <p:nvPr/>
            </p:nvSpPr>
            <p:spPr>
              <a:xfrm>
                <a:off x="4094763" y="516846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2" name="Oval 1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4763" y="5168460"/>
                <a:ext cx="304800" cy="304800"/>
              </a:xfrm>
              <a:prstGeom prst="ellipse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3" name="Oval 192"/>
              <p:cNvSpPr/>
              <p:nvPr/>
            </p:nvSpPr>
            <p:spPr>
              <a:xfrm>
                <a:off x="4501162" y="481921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3" name="Oval 1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162" y="4819210"/>
                <a:ext cx="304800" cy="304800"/>
              </a:xfrm>
              <a:prstGeom prst="ellipse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4" name="Oval 193"/>
              <p:cNvSpPr/>
              <p:nvPr/>
            </p:nvSpPr>
            <p:spPr>
              <a:xfrm>
                <a:off x="4501162" y="4323847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4" name="Oval 1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162" y="4323847"/>
                <a:ext cx="304800" cy="304800"/>
              </a:xfrm>
              <a:prstGeom prst="ellipse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5" name="Straight Connector 194"/>
          <p:cNvCxnSpPr>
            <a:endCxn id="192" idx="1"/>
          </p:cNvCxnSpPr>
          <p:nvPr/>
        </p:nvCxnSpPr>
        <p:spPr>
          <a:xfrm>
            <a:off x="3991809" y="5085536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>
            <a:stCxn id="193" idx="3"/>
            <a:endCxn id="192" idx="7"/>
          </p:cNvCxnSpPr>
          <p:nvPr/>
        </p:nvCxnSpPr>
        <p:spPr>
          <a:xfrm flipH="1">
            <a:off x="4354926" y="5079373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>
            <a:stCxn id="194" idx="4"/>
            <a:endCxn id="193" idx="0"/>
          </p:cNvCxnSpPr>
          <p:nvPr/>
        </p:nvCxnSpPr>
        <p:spPr>
          <a:xfrm>
            <a:off x="4653562" y="4628647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8" name="Oval 197"/>
              <p:cNvSpPr/>
              <p:nvPr/>
            </p:nvSpPr>
            <p:spPr>
              <a:xfrm>
                <a:off x="5023831" y="492075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8" name="Oval 19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3831" y="4920755"/>
                <a:ext cx="304800" cy="304800"/>
              </a:xfrm>
              <a:prstGeom prst="ellipse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9" name="Oval 198"/>
              <p:cNvSpPr/>
              <p:nvPr/>
            </p:nvSpPr>
            <p:spPr>
              <a:xfrm>
                <a:off x="5386948" y="526384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9" name="Oval 1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6948" y="5263842"/>
                <a:ext cx="304800" cy="304800"/>
              </a:xfrm>
              <a:prstGeom prst="ellipse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Oval 199"/>
              <p:cNvSpPr/>
              <p:nvPr/>
            </p:nvSpPr>
            <p:spPr>
              <a:xfrm>
                <a:off x="5793347" y="491459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0" name="Oval 1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3347" y="4914592"/>
                <a:ext cx="304800" cy="304800"/>
              </a:xfrm>
              <a:prstGeom prst="ellipse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1" name="Oval 200"/>
              <p:cNvSpPr/>
              <p:nvPr/>
            </p:nvSpPr>
            <p:spPr>
              <a:xfrm>
                <a:off x="5793347" y="4419229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1" name="Oval 2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3347" y="4419229"/>
                <a:ext cx="304800" cy="304800"/>
              </a:xfrm>
              <a:prstGeom prst="ellipse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2" name="Straight Connector 201"/>
          <p:cNvCxnSpPr>
            <a:stCxn id="198" idx="5"/>
            <a:endCxn id="199" idx="1"/>
          </p:cNvCxnSpPr>
          <p:nvPr/>
        </p:nvCxnSpPr>
        <p:spPr>
          <a:xfrm>
            <a:off x="5283994" y="5180918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200" idx="3"/>
            <a:endCxn id="199" idx="7"/>
          </p:cNvCxnSpPr>
          <p:nvPr/>
        </p:nvCxnSpPr>
        <p:spPr>
          <a:xfrm flipH="1">
            <a:off x="5647111" y="5174755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>
            <a:stCxn id="201" idx="4"/>
            <a:endCxn id="200" idx="0"/>
          </p:cNvCxnSpPr>
          <p:nvPr/>
        </p:nvCxnSpPr>
        <p:spPr>
          <a:xfrm>
            <a:off x="5945747" y="4724029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5" name="Oval 204"/>
              <p:cNvSpPr/>
              <p:nvPr/>
            </p:nvSpPr>
            <p:spPr>
              <a:xfrm>
                <a:off x="6311715" y="493980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5" name="Oval 2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1715" y="4939805"/>
                <a:ext cx="304800" cy="304800"/>
              </a:xfrm>
              <a:prstGeom prst="ellipse">
                <a:avLst/>
              </a:prstGeom>
              <a:blipFill rotWithShape="1"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6" name="Oval 205"/>
              <p:cNvSpPr/>
              <p:nvPr/>
            </p:nvSpPr>
            <p:spPr>
              <a:xfrm>
                <a:off x="6674832" y="528289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6" name="Oval 2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4832" y="5282892"/>
                <a:ext cx="304800" cy="304800"/>
              </a:xfrm>
              <a:prstGeom prst="ellipse">
                <a:avLst/>
              </a:prstGeom>
              <a:blipFill rotWithShape="1"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7" name="Oval 206"/>
              <p:cNvSpPr/>
              <p:nvPr/>
            </p:nvSpPr>
            <p:spPr>
              <a:xfrm>
                <a:off x="7081231" y="493364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7" name="Oval 2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1231" y="4933642"/>
                <a:ext cx="304800" cy="304800"/>
              </a:xfrm>
              <a:prstGeom prst="ellipse">
                <a:avLst/>
              </a:prstGeom>
              <a:blipFill rotWithShape="1"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8" name="Oval 207"/>
              <p:cNvSpPr/>
              <p:nvPr/>
            </p:nvSpPr>
            <p:spPr>
              <a:xfrm>
                <a:off x="7081231" y="4438279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8" name="Oval 2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1231" y="4438279"/>
                <a:ext cx="304800" cy="304800"/>
              </a:xfrm>
              <a:prstGeom prst="ellipse">
                <a:avLst/>
              </a:prstGeom>
              <a:blipFill rotWithShape="1"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9" name="Straight Connector 208"/>
          <p:cNvCxnSpPr>
            <a:stCxn id="205" idx="5"/>
            <a:endCxn id="206" idx="1"/>
          </p:cNvCxnSpPr>
          <p:nvPr/>
        </p:nvCxnSpPr>
        <p:spPr>
          <a:xfrm>
            <a:off x="6571878" y="5199968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0" name="Straight Connector 209"/>
          <p:cNvCxnSpPr>
            <a:stCxn id="207" idx="3"/>
            <a:endCxn id="206" idx="7"/>
          </p:cNvCxnSpPr>
          <p:nvPr/>
        </p:nvCxnSpPr>
        <p:spPr>
          <a:xfrm flipH="1">
            <a:off x="6934995" y="5193805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1" name="Straight Connector 210"/>
          <p:cNvCxnSpPr>
            <a:stCxn id="208" idx="4"/>
            <a:endCxn id="207" idx="0"/>
          </p:cNvCxnSpPr>
          <p:nvPr/>
        </p:nvCxnSpPr>
        <p:spPr>
          <a:xfrm>
            <a:off x="7233631" y="4743079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2" name="Oval 211"/>
              <p:cNvSpPr/>
              <p:nvPr/>
            </p:nvSpPr>
            <p:spPr>
              <a:xfrm>
                <a:off x="7683315" y="4920755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2" name="Oval 2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3315" y="4920755"/>
                <a:ext cx="304800" cy="304800"/>
              </a:xfrm>
              <a:prstGeom prst="ellipse">
                <a:avLst/>
              </a:prstGeom>
              <a:blipFill rotWithShape="1"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3" name="Oval 212"/>
              <p:cNvSpPr/>
              <p:nvPr/>
            </p:nvSpPr>
            <p:spPr>
              <a:xfrm>
                <a:off x="8046432" y="526384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3" name="Oval 2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6432" y="5263842"/>
                <a:ext cx="304800" cy="304800"/>
              </a:xfrm>
              <a:prstGeom prst="ellipse">
                <a:avLst/>
              </a:prstGeom>
              <a:blipFill rotWithShape="1"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4" name="Oval 213"/>
              <p:cNvSpPr/>
              <p:nvPr/>
            </p:nvSpPr>
            <p:spPr>
              <a:xfrm>
                <a:off x="8452831" y="491459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4" name="Oval 2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831" y="4914592"/>
                <a:ext cx="304800" cy="304800"/>
              </a:xfrm>
              <a:prstGeom prst="ellipse">
                <a:avLst/>
              </a:prstGeom>
              <a:blipFill rotWithShape="1"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Oval 214"/>
              <p:cNvSpPr/>
              <p:nvPr/>
            </p:nvSpPr>
            <p:spPr>
              <a:xfrm>
                <a:off x="8452831" y="4419229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5" name="Oval 2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831" y="4419229"/>
                <a:ext cx="304800" cy="304800"/>
              </a:xfrm>
              <a:prstGeom prst="ellipse">
                <a:avLst/>
              </a:prstGeom>
              <a:blipFill rotWithShape="1"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6" name="Straight Connector 215"/>
          <p:cNvCxnSpPr>
            <a:stCxn id="212" idx="5"/>
            <a:endCxn id="213" idx="1"/>
          </p:cNvCxnSpPr>
          <p:nvPr/>
        </p:nvCxnSpPr>
        <p:spPr>
          <a:xfrm>
            <a:off x="7943478" y="5180918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7" name="Straight Connector 216"/>
          <p:cNvCxnSpPr>
            <a:stCxn id="214" idx="3"/>
            <a:endCxn id="213" idx="7"/>
          </p:cNvCxnSpPr>
          <p:nvPr/>
        </p:nvCxnSpPr>
        <p:spPr>
          <a:xfrm flipH="1">
            <a:off x="8306595" y="5174755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8" name="Straight Connector 217"/>
          <p:cNvCxnSpPr>
            <a:stCxn id="215" idx="4"/>
            <a:endCxn id="214" idx="0"/>
          </p:cNvCxnSpPr>
          <p:nvPr/>
        </p:nvCxnSpPr>
        <p:spPr>
          <a:xfrm>
            <a:off x="8605231" y="4724029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1" name="Oval 220"/>
              <p:cNvSpPr/>
              <p:nvPr/>
            </p:nvSpPr>
            <p:spPr>
              <a:xfrm>
                <a:off x="4085564" y="3770967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1" name="Oval 2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5564" y="3770967"/>
                <a:ext cx="304800" cy="304800"/>
              </a:xfrm>
              <a:prstGeom prst="ellipse">
                <a:avLst/>
              </a:prstGeom>
              <a:blipFill rotWithShape="1">
                <a:blip r:embed="rId4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2" name="Oval 221"/>
              <p:cNvSpPr/>
              <p:nvPr/>
            </p:nvSpPr>
            <p:spPr>
              <a:xfrm>
                <a:off x="4491963" y="3421717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2" name="Oval 2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963" y="3421717"/>
                <a:ext cx="304800" cy="304800"/>
              </a:xfrm>
              <a:prstGeom prst="ellipse">
                <a:avLst/>
              </a:prstGeom>
              <a:blipFill rotWithShape="1"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3" name="Oval 222"/>
              <p:cNvSpPr/>
              <p:nvPr/>
            </p:nvSpPr>
            <p:spPr>
              <a:xfrm>
                <a:off x="4491963" y="2926354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3" name="Oval 2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963" y="2926354"/>
                <a:ext cx="304800" cy="304800"/>
              </a:xfrm>
              <a:prstGeom prst="ellipse">
                <a:avLst/>
              </a:prstGeom>
              <a:blipFill rotWithShape="1">
                <a:blip r:embed="rId4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4" name="Straight Connector 223"/>
          <p:cNvCxnSpPr>
            <a:endCxn id="221" idx="1"/>
          </p:cNvCxnSpPr>
          <p:nvPr/>
        </p:nvCxnSpPr>
        <p:spPr>
          <a:xfrm>
            <a:off x="3982610" y="3688043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5" name="Straight Connector 224"/>
          <p:cNvCxnSpPr>
            <a:stCxn id="222" idx="3"/>
            <a:endCxn id="221" idx="7"/>
          </p:cNvCxnSpPr>
          <p:nvPr/>
        </p:nvCxnSpPr>
        <p:spPr>
          <a:xfrm flipH="1">
            <a:off x="4345727" y="3681880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6" name="Straight Connector 225"/>
          <p:cNvCxnSpPr>
            <a:stCxn id="223" idx="4"/>
            <a:endCxn id="222" idx="0"/>
          </p:cNvCxnSpPr>
          <p:nvPr/>
        </p:nvCxnSpPr>
        <p:spPr>
          <a:xfrm>
            <a:off x="4644363" y="3231154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7" name="Oval 226"/>
              <p:cNvSpPr/>
              <p:nvPr/>
            </p:nvSpPr>
            <p:spPr>
              <a:xfrm>
                <a:off x="5014632" y="352326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7" name="Oval 2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632" y="3523262"/>
                <a:ext cx="304800" cy="304800"/>
              </a:xfrm>
              <a:prstGeom prst="ellipse">
                <a:avLst/>
              </a:prstGeom>
              <a:blipFill rotWithShape="1">
                <a:blip r:embed="rId4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Oval 227"/>
              <p:cNvSpPr/>
              <p:nvPr/>
            </p:nvSpPr>
            <p:spPr>
              <a:xfrm>
                <a:off x="5377749" y="3866349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8" name="Oval 2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749" y="3866349"/>
                <a:ext cx="304800" cy="304800"/>
              </a:xfrm>
              <a:prstGeom prst="ellipse">
                <a:avLst/>
              </a:prstGeom>
              <a:blipFill rotWithShape="1">
                <a:blip r:embed="rId4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9" name="Oval 228"/>
              <p:cNvSpPr/>
              <p:nvPr/>
            </p:nvSpPr>
            <p:spPr>
              <a:xfrm>
                <a:off x="5784148" y="3517099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9" name="Oval 2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148" y="3517099"/>
                <a:ext cx="304800" cy="304800"/>
              </a:xfrm>
              <a:prstGeom prst="ellipse">
                <a:avLst/>
              </a:prstGeom>
              <a:blipFill rotWithShape="1">
                <a:blip r:embed="rId4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0" name="Oval 229"/>
              <p:cNvSpPr/>
              <p:nvPr/>
            </p:nvSpPr>
            <p:spPr>
              <a:xfrm>
                <a:off x="5784148" y="3021736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0" name="Oval 2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148" y="3021736"/>
                <a:ext cx="304800" cy="304800"/>
              </a:xfrm>
              <a:prstGeom prst="ellipse">
                <a:avLst/>
              </a:prstGeom>
              <a:blipFill rotWithShape="1">
                <a:blip r:embed="rId4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1" name="Straight Connector 230"/>
          <p:cNvCxnSpPr>
            <a:stCxn id="227" idx="5"/>
            <a:endCxn id="228" idx="1"/>
          </p:cNvCxnSpPr>
          <p:nvPr/>
        </p:nvCxnSpPr>
        <p:spPr>
          <a:xfrm>
            <a:off x="5274795" y="3783425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2" name="Straight Connector 231"/>
          <p:cNvCxnSpPr>
            <a:stCxn id="229" idx="3"/>
            <a:endCxn id="228" idx="7"/>
          </p:cNvCxnSpPr>
          <p:nvPr/>
        </p:nvCxnSpPr>
        <p:spPr>
          <a:xfrm flipH="1">
            <a:off x="5637912" y="3777262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3" name="Straight Connector 232"/>
          <p:cNvCxnSpPr>
            <a:stCxn id="230" idx="4"/>
            <a:endCxn id="229" idx="0"/>
          </p:cNvCxnSpPr>
          <p:nvPr/>
        </p:nvCxnSpPr>
        <p:spPr>
          <a:xfrm>
            <a:off x="5936548" y="3326536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4" name="Oval 233"/>
              <p:cNvSpPr/>
              <p:nvPr/>
            </p:nvSpPr>
            <p:spPr>
              <a:xfrm>
                <a:off x="6302516" y="354231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4" name="Oval 2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516" y="3542312"/>
                <a:ext cx="304800" cy="304800"/>
              </a:xfrm>
              <a:prstGeom prst="ellipse">
                <a:avLst/>
              </a:prstGeom>
              <a:blipFill rotWithShape="1">
                <a:blip r:embed="rId5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5" name="Oval 234"/>
              <p:cNvSpPr/>
              <p:nvPr/>
            </p:nvSpPr>
            <p:spPr>
              <a:xfrm>
                <a:off x="6665633" y="3885399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5" name="Oval 2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5633" y="3885399"/>
                <a:ext cx="304800" cy="304800"/>
              </a:xfrm>
              <a:prstGeom prst="ellipse">
                <a:avLst/>
              </a:prstGeom>
              <a:blipFill rotWithShape="1">
                <a:blip r:embed="rId5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6" name="Oval 235"/>
              <p:cNvSpPr/>
              <p:nvPr/>
            </p:nvSpPr>
            <p:spPr>
              <a:xfrm>
                <a:off x="7072032" y="3536149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6" name="Oval 2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2032" y="3536149"/>
                <a:ext cx="304800" cy="304800"/>
              </a:xfrm>
              <a:prstGeom prst="ellipse">
                <a:avLst/>
              </a:prstGeom>
              <a:blipFill rotWithShape="1">
                <a:blip r:embed="rId5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7" name="Oval 236"/>
              <p:cNvSpPr/>
              <p:nvPr/>
            </p:nvSpPr>
            <p:spPr>
              <a:xfrm>
                <a:off x="7072032" y="3040786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7" name="Oval 2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2032" y="3040786"/>
                <a:ext cx="304800" cy="304800"/>
              </a:xfrm>
              <a:prstGeom prst="ellipse">
                <a:avLst/>
              </a:prstGeom>
              <a:blipFill rotWithShape="1">
                <a:blip r:embed="rId5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8" name="Straight Connector 237"/>
          <p:cNvCxnSpPr>
            <a:stCxn id="234" idx="5"/>
            <a:endCxn id="235" idx="1"/>
          </p:cNvCxnSpPr>
          <p:nvPr/>
        </p:nvCxnSpPr>
        <p:spPr>
          <a:xfrm>
            <a:off x="6562679" y="3802475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9" name="Straight Connector 238"/>
          <p:cNvCxnSpPr>
            <a:stCxn id="236" idx="3"/>
            <a:endCxn id="235" idx="7"/>
          </p:cNvCxnSpPr>
          <p:nvPr/>
        </p:nvCxnSpPr>
        <p:spPr>
          <a:xfrm flipH="1">
            <a:off x="6925796" y="3796312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0" name="Straight Connector 239"/>
          <p:cNvCxnSpPr>
            <a:stCxn id="237" idx="4"/>
            <a:endCxn id="236" idx="0"/>
          </p:cNvCxnSpPr>
          <p:nvPr/>
        </p:nvCxnSpPr>
        <p:spPr>
          <a:xfrm>
            <a:off x="7224432" y="3345586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1" name="Oval 240"/>
              <p:cNvSpPr/>
              <p:nvPr/>
            </p:nvSpPr>
            <p:spPr>
              <a:xfrm>
                <a:off x="7674116" y="3523262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1" name="Oval 2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116" y="3523262"/>
                <a:ext cx="304800" cy="304800"/>
              </a:xfrm>
              <a:prstGeom prst="ellipse">
                <a:avLst/>
              </a:prstGeom>
              <a:blipFill rotWithShape="1">
                <a:blip r:embed="rId5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2" name="Oval 241"/>
              <p:cNvSpPr/>
              <p:nvPr/>
            </p:nvSpPr>
            <p:spPr>
              <a:xfrm>
                <a:off x="8037233" y="3866349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2" name="Oval 2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7233" y="3866349"/>
                <a:ext cx="304800" cy="304800"/>
              </a:xfrm>
              <a:prstGeom prst="ellipse">
                <a:avLst/>
              </a:prstGeom>
              <a:blipFill rotWithShape="1">
                <a:blip r:embed="rId5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3" name="Oval 242"/>
              <p:cNvSpPr/>
              <p:nvPr/>
            </p:nvSpPr>
            <p:spPr>
              <a:xfrm>
                <a:off x="8443632" y="3517099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3" name="Oval 2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632" y="3517099"/>
                <a:ext cx="304800" cy="304800"/>
              </a:xfrm>
              <a:prstGeom prst="ellipse">
                <a:avLst/>
              </a:prstGeom>
              <a:blipFill rotWithShape="1">
                <a:blip r:embed="rId5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4" name="Oval 243"/>
              <p:cNvSpPr/>
              <p:nvPr/>
            </p:nvSpPr>
            <p:spPr>
              <a:xfrm>
                <a:off x="8443632" y="3021736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4" name="Oval 2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632" y="3021736"/>
                <a:ext cx="304800" cy="304800"/>
              </a:xfrm>
              <a:prstGeom prst="ellipse">
                <a:avLst/>
              </a:prstGeom>
              <a:blipFill rotWithShape="1">
                <a:blip r:embed="rId5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5" name="Straight Connector 244"/>
          <p:cNvCxnSpPr>
            <a:stCxn id="241" idx="5"/>
            <a:endCxn id="242" idx="1"/>
          </p:cNvCxnSpPr>
          <p:nvPr/>
        </p:nvCxnSpPr>
        <p:spPr>
          <a:xfrm>
            <a:off x="7934279" y="3783425"/>
            <a:ext cx="147591" cy="12756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6" name="Straight Connector 245"/>
          <p:cNvCxnSpPr>
            <a:stCxn id="243" idx="3"/>
            <a:endCxn id="242" idx="7"/>
          </p:cNvCxnSpPr>
          <p:nvPr/>
        </p:nvCxnSpPr>
        <p:spPr>
          <a:xfrm flipH="1">
            <a:off x="8297396" y="3777262"/>
            <a:ext cx="190873" cy="13372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7" name="Straight Connector 246"/>
          <p:cNvCxnSpPr>
            <a:stCxn id="244" idx="4"/>
            <a:endCxn id="243" idx="0"/>
          </p:cNvCxnSpPr>
          <p:nvPr/>
        </p:nvCxnSpPr>
        <p:spPr>
          <a:xfrm>
            <a:off x="8596032" y="3326536"/>
            <a:ext cx="0" cy="19056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8" name="TextBox 247"/>
          <p:cNvSpPr txBox="1"/>
          <p:nvPr/>
        </p:nvSpPr>
        <p:spPr>
          <a:xfrm>
            <a:off x="6113744" y="3240100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1" name="Oval 250"/>
              <p:cNvSpPr/>
              <p:nvPr/>
            </p:nvSpPr>
            <p:spPr>
              <a:xfrm>
                <a:off x="3779743" y="3400541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1" name="Oval 2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743" y="3400541"/>
                <a:ext cx="304800" cy="304800"/>
              </a:xfrm>
              <a:prstGeom prst="ellipse">
                <a:avLst/>
              </a:prstGeom>
              <a:blipFill rotWithShape="1">
                <a:blip r:embed="rId5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2" name="Oval 251"/>
              <p:cNvSpPr/>
              <p:nvPr/>
            </p:nvSpPr>
            <p:spPr>
              <a:xfrm>
                <a:off x="3768379" y="4819210"/>
                <a:ext cx="304800" cy="304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2" name="Oval 2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8379" y="4819210"/>
                <a:ext cx="304800" cy="304800"/>
              </a:xfrm>
              <a:prstGeom prst="ellipse">
                <a:avLst/>
              </a:prstGeom>
              <a:blipFill rotWithShape="1">
                <a:blip r:embed="rId5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3" name="TextBox 252"/>
          <p:cNvSpPr txBox="1"/>
          <p:nvPr/>
        </p:nvSpPr>
        <p:spPr>
          <a:xfrm>
            <a:off x="3600906" y="3144818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  <p:sp>
        <p:nvSpPr>
          <p:cNvPr id="254" name="TextBox 253"/>
          <p:cNvSpPr txBox="1"/>
          <p:nvPr/>
        </p:nvSpPr>
        <p:spPr>
          <a:xfrm>
            <a:off x="3500132" y="4465861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  <p:cxnSp>
        <p:nvCxnSpPr>
          <p:cNvPr id="49" name="Straight Connector 48"/>
          <p:cNvCxnSpPr/>
          <p:nvPr/>
        </p:nvCxnSpPr>
        <p:spPr>
          <a:xfrm>
            <a:off x="4784817" y="4966195"/>
            <a:ext cx="217869" cy="10154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5" name="Straight Connector 254"/>
          <p:cNvCxnSpPr/>
          <p:nvPr/>
        </p:nvCxnSpPr>
        <p:spPr>
          <a:xfrm>
            <a:off x="7374085" y="5004137"/>
            <a:ext cx="306374" cy="11144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6" name="Straight Connector 255"/>
          <p:cNvCxnSpPr/>
          <p:nvPr/>
        </p:nvCxnSpPr>
        <p:spPr>
          <a:xfrm>
            <a:off x="4796763" y="3587004"/>
            <a:ext cx="217869" cy="10154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7" name="Straight Connector 256"/>
          <p:cNvCxnSpPr/>
          <p:nvPr/>
        </p:nvCxnSpPr>
        <p:spPr>
          <a:xfrm>
            <a:off x="7386031" y="3624946"/>
            <a:ext cx="306374" cy="11144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8" name="Straight Connector 257"/>
          <p:cNvCxnSpPr/>
          <p:nvPr/>
        </p:nvCxnSpPr>
        <p:spPr>
          <a:xfrm>
            <a:off x="6088948" y="4996589"/>
            <a:ext cx="217869" cy="10154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64" name="TextBox 263"/>
          <p:cNvSpPr txBox="1"/>
          <p:nvPr/>
        </p:nvSpPr>
        <p:spPr>
          <a:xfrm>
            <a:off x="4835059" y="1643752"/>
            <a:ext cx="68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(0,0,0)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26105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1" grpId="0" animBg="1"/>
      <p:bldP spid="152" grpId="0"/>
      <p:bldP spid="153" grpId="0"/>
      <p:bldP spid="192" grpId="0" animBg="1"/>
      <p:bldP spid="193" grpId="0" animBg="1"/>
      <p:bldP spid="194" grpId="0" animBg="1"/>
      <p:bldP spid="198" grpId="0" animBg="1"/>
      <p:bldP spid="199" grpId="0" animBg="1"/>
      <p:bldP spid="200" grpId="0" animBg="1"/>
      <p:bldP spid="201" grpId="0" animBg="1"/>
      <p:bldP spid="205" grpId="0" animBg="1"/>
      <p:bldP spid="206" grpId="0" animBg="1"/>
      <p:bldP spid="207" grpId="0" animBg="1"/>
      <p:bldP spid="208" grpId="0" animBg="1"/>
      <p:bldP spid="212" grpId="0" animBg="1"/>
      <p:bldP spid="213" grpId="0" animBg="1"/>
      <p:bldP spid="214" grpId="0" animBg="1"/>
      <p:bldP spid="215" grpId="0" animBg="1"/>
      <p:bldP spid="221" grpId="0" animBg="1"/>
      <p:bldP spid="222" grpId="0" animBg="1"/>
      <p:bldP spid="223" grpId="0" animBg="1"/>
      <p:bldP spid="227" grpId="0" animBg="1"/>
      <p:bldP spid="228" grpId="0" animBg="1"/>
      <p:bldP spid="229" grpId="0" animBg="1"/>
      <p:bldP spid="230" grpId="0" animBg="1"/>
      <p:bldP spid="234" grpId="0" animBg="1"/>
      <p:bldP spid="235" grpId="0" animBg="1"/>
      <p:bldP spid="236" grpId="0" animBg="1"/>
      <p:bldP spid="237" grpId="0" animBg="1"/>
      <p:bldP spid="241" grpId="0" animBg="1"/>
      <p:bldP spid="242" grpId="0" animBg="1"/>
      <p:bldP spid="243" grpId="0" animBg="1"/>
      <p:bldP spid="244" grpId="0" animBg="1"/>
      <p:bldP spid="248" grpId="0"/>
      <p:bldP spid="251" grpId="0" animBg="1"/>
      <p:bldP spid="252" grpId="0" animBg="1"/>
      <p:bldP spid="253" grpId="0"/>
      <p:bldP spid="254" grpId="0"/>
    </p:bldLst>
  </p:timing>
</p:sld>
</file>

<file path=ppt/theme/theme1.xml><?xml version="1.0" encoding="utf-8"?>
<a:theme xmlns:a="http://schemas.openxmlformats.org/drawingml/2006/main" name="TS101881354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TS101881354</Template>
  <TotalTime>18017</TotalTime>
  <Words>767</Words>
  <Application>Microsoft Office PowerPoint</Application>
  <PresentationFormat>On-screen Show (4:3)</PresentationFormat>
  <Paragraphs>506</Paragraphs>
  <Slides>30</Slides>
  <Notes>4</Notes>
  <HiddenSlides>6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Cambria Math</vt:lpstr>
      <vt:lpstr>Segoe UI</vt:lpstr>
      <vt:lpstr>Times New Roman</vt:lpstr>
      <vt:lpstr>Wingdings</vt:lpstr>
      <vt:lpstr>TS101881354</vt:lpstr>
      <vt:lpstr>GPU Implementation of Reverse Coordinate Conversion for Proteins</vt:lpstr>
      <vt:lpstr>Outline</vt:lpstr>
      <vt:lpstr>Why Protein Coordinate Conversion?</vt:lpstr>
      <vt:lpstr>Why Protein Coordinate Conversion?</vt:lpstr>
      <vt:lpstr>Why Protein Coordinate Conversion?</vt:lpstr>
      <vt:lpstr>Internal Coordinates</vt:lpstr>
      <vt:lpstr>PowerPoint Presentation</vt:lpstr>
      <vt:lpstr>PowerPoint Presentation</vt:lpstr>
      <vt:lpstr>PowerPoint Presentation</vt:lpstr>
      <vt:lpstr>PowerPoint Presentation</vt:lpstr>
      <vt:lpstr>Naïve Algorithm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Implementation Overview Naïve Algorithm </vt:lpstr>
      <vt:lpstr>Implementation Overview </vt:lpstr>
      <vt:lpstr>PowerPoint Presentation</vt:lpstr>
      <vt:lpstr> Reverse Conversion Results </vt:lpstr>
      <vt:lpstr>Future Work</vt:lpstr>
      <vt:lpstr>Conclusions</vt:lpstr>
      <vt:lpstr>PowerPoint Presentation</vt:lpstr>
      <vt:lpstr>Background and Computation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Mah.b324</dc:creator>
  <cp:lastModifiedBy>Kathleen Ballos</cp:lastModifiedBy>
  <cp:revision>486</cp:revision>
  <dcterms:created xsi:type="dcterms:W3CDTF">2006-08-16T00:00:00Z</dcterms:created>
  <dcterms:modified xsi:type="dcterms:W3CDTF">2015-09-13T15:41:24Z</dcterms:modified>
</cp:coreProperties>
</file>