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7" r:id="rId3"/>
    <p:sldId id="258" r:id="rId4"/>
    <p:sldId id="264" r:id="rId5"/>
    <p:sldId id="259" r:id="rId6"/>
    <p:sldId id="260" r:id="rId7"/>
    <p:sldId id="261" r:id="rId8"/>
    <p:sldId id="262" r:id="rId9"/>
    <p:sldId id="273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4" r:id="rId18"/>
    <p:sldId id="275" r:id="rId19"/>
    <p:sldId id="276" r:id="rId20"/>
    <p:sldId id="277" r:id="rId21"/>
  </p:sldIdLst>
  <p:sldSz cx="9144000" cy="6858000" type="screen4x3"/>
  <p:notesSz cx="6858000" cy="9144000"/>
  <p:defaultTextStyle>
    <a:defPPr>
      <a:defRPr lang="en-US"/>
    </a:defPPr>
    <a:lvl1pPr marL="0" algn="l" defTabSz="9142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9142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3" algn="l" defTabSz="9142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40" algn="l" defTabSz="9142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86" algn="l" defTabSz="9142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33" algn="l" defTabSz="9142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79" algn="l" defTabSz="9142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26" algn="l" defTabSz="9142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72" algn="l" defTabSz="9142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C9E"/>
    <a:srgbClr val="24B0E3"/>
    <a:srgbClr val="002257"/>
    <a:srgbClr val="A7BFE7"/>
    <a:srgbClr val="BACDEC"/>
    <a:srgbClr val="C8D7F0"/>
    <a:srgbClr val="BED6FA"/>
    <a:srgbClr val="B9D4FF"/>
    <a:srgbClr val="003E8A"/>
    <a:srgbClr val="1581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94" autoAdjust="0"/>
    <p:restoredTop sz="99283" autoAdjust="0"/>
  </p:normalViewPr>
  <p:slideViewPr>
    <p:cSldViewPr>
      <p:cViewPr>
        <p:scale>
          <a:sx n="98" d="100"/>
          <a:sy n="98" d="100"/>
        </p:scale>
        <p:origin x="-1008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handoutMaster" Target="handoutMasters/handout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4DFA23-2E58-4859-A5BC-246126C12C4B}" type="datetimeFigureOut">
              <a:rPr lang="en-US" smtClean="0"/>
              <a:pPr/>
              <a:t>9/12/15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B70782-1804-468C-8F06-B64BACA471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1141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466787-A5C5-4A6E-B0B8-4A343AF81BB5}" type="datetimeFigureOut">
              <a:rPr lang="en-US" smtClean="0"/>
              <a:pPr/>
              <a:t>9/12/15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B3F3BB-132B-418B-8D02-CAC6A9422A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208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B3F3BB-132B-418B-8D02-CAC6A9422A3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59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B3F3BB-132B-418B-8D02-CAC6A9422A3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49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slideMaster" Target="../slideMasters/slideMaster1.xml"/><Relationship Id="rId3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1" Type="http://schemas.openxmlformats.org/officeDocument/2006/relationships/themeOverride" Target="../theme/themeOverride2.xml"/><Relationship Id="rId2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_small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75905" y="6071616"/>
            <a:ext cx="572609" cy="685800"/>
          </a:xfrm>
          <a:prstGeom prst="rect">
            <a:avLst/>
          </a:prstGeom>
          <a:noFill/>
        </p:spPr>
      </p:pic>
      <p:pic>
        <p:nvPicPr>
          <p:cNvPr id="10" name="Picture 9" descr="cover_footer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875610"/>
            <a:ext cx="9220200" cy="1982391"/>
          </a:xfrm>
          <a:prstGeom prst="rect">
            <a:avLst/>
          </a:prstGeom>
        </p:spPr>
      </p:pic>
      <p:pic>
        <p:nvPicPr>
          <p:cNvPr id="11" name="Picture 10" descr="logo_small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75905" y="6071616"/>
            <a:ext cx="572609" cy="685800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143536" y="6548474"/>
            <a:ext cx="33777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i="1" dirty="0" smtClean="0">
                <a:solidFill>
                  <a:srgbClr val="003E8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Learning</a:t>
            </a:r>
            <a:r>
              <a:rPr lang="en-US" sz="800" b="1" i="1" baseline="0" dirty="0" smtClean="0">
                <a:solidFill>
                  <a:srgbClr val="003E8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with Purpose</a:t>
            </a:r>
            <a:endParaRPr lang="en-US" sz="800" b="1" i="1" dirty="0">
              <a:solidFill>
                <a:srgbClr val="003E8A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Rounded Rectangle 6"/>
          <p:cNvSpPr/>
          <p:nvPr userDrawn="1"/>
        </p:nvSpPr>
        <p:spPr>
          <a:xfrm>
            <a:off x="1104900" y="1752600"/>
            <a:ext cx="6934200" cy="3352800"/>
          </a:xfrm>
          <a:prstGeom prst="roundRect">
            <a:avLst>
              <a:gd name="adj" fmla="val 6764"/>
            </a:avLst>
          </a:prstGeom>
          <a:gradFill>
            <a:gsLst>
              <a:gs pos="100000">
                <a:schemeClr val="bg1">
                  <a:lumMod val="95000"/>
                </a:schemeClr>
              </a:gs>
              <a:gs pos="1667">
                <a:schemeClr val="bg1">
                  <a:lumMod val="95000"/>
                </a:schemeClr>
              </a:gs>
              <a:gs pos="50000">
                <a:schemeClr val="bg1"/>
              </a:gs>
            </a:gsLst>
            <a:lin ang="0" scaled="0"/>
          </a:gradFill>
          <a:ln>
            <a:noFill/>
          </a:ln>
          <a:effectLst>
            <a:outerShdw blurRad="1270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1981201"/>
            <a:ext cx="6553200" cy="144779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000" b="1">
                <a:solidFill>
                  <a:srgbClr val="003C9E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05200"/>
            <a:ext cx="6400800" cy="1447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lang="en-US" sz="2500" b="0" kern="1200" dirty="0">
                <a:solidFill>
                  <a:srgbClr val="24B0E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876799"/>
          </a:xfrm>
          <a:prstGeom prst="rect">
            <a:avLst/>
          </a:prstGeom>
        </p:spPr>
        <p:txBody>
          <a:bodyPr/>
          <a:lstStyle>
            <a:lvl1pPr marL="342860" indent="-342860">
              <a:buFontTx/>
              <a:buBlip>
                <a:blip r:embed="rId3"/>
              </a:buBlip>
              <a:defRPr sz="250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863" indent="-285717">
              <a:buClr>
                <a:srgbClr val="24B0E3"/>
              </a:buClr>
              <a:buFont typeface="Arial" pitchFamily="34" charset="0"/>
              <a:buChar char="•"/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2867" indent="-228573">
              <a:buClr>
                <a:schemeClr val="bg1"/>
              </a:buClr>
              <a:buFont typeface="Arial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639762"/>
          </a:xfrm>
          <a:prstGeom prst="rect">
            <a:avLst/>
          </a:prstGeom>
          <a:gradFill>
            <a:gsLst>
              <a:gs pos="100000">
                <a:schemeClr val="bg1">
                  <a:lumMod val="95000"/>
                </a:schemeClr>
              </a:gs>
              <a:gs pos="1667">
                <a:schemeClr val="bg1">
                  <a:lumMod val="95000"/>
                </a:schemeClr>
              </a:gs>
              <a:gs pos="50000">
                <a:schemeClr val="bg1"/>
              </a:gs>
            </a:gsLst>
            <a:lin ang="0" scaled="0"/>
          </a:gradFill>
          <a:ln>
            <a:noFill/>
          </a:ln>
          <a:effectLst>
            <a:outerShdw blurRad="1270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en-US" sz="3000" b="1" baseline="0" dirty="0">
                <a:solidFill>
                  <a:srgbClr val="003C9E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-342860">
              <a:lnSpc>
                <a:spcPct val="10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dirty="0" smtClean="0"/>
              <a:t>Main Title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990600"/>
            <a:ext cx="8229600" cy="5334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kumimoji="0" lang="en-US" sz="2300" b="0" i="0" u="none" strike="noStrike" kern="1200" cap="none" spc="0" normalizeH="0" baseline="0" dirty="0" smtClean="0">
                <a:ln>
                  <a:noFill/>
                </a:ln>
                <a:solidFill>
                  <a:srgbClr val="24B0E3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lvl="0"/>
            <a:r>
              <a:rPr lang="en-US" dirty="0" smtClean="0"/>
              <a:t>Sub Title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3"/>
          <p:cNvSpPr>
            <a:spLocks noGrp="1"/>
          </p:cNvSpPr>
          <p:nvPr>
            <p:ph type="title" hasCustomPrompt="1"/>
          </p:nvPr>
        </p:nvSpPr>
        <p:spPr>
          <a:xfrm>
            <a:off x="457200" y="2895600"/>
            <a:ext cx="8229600" cy="639762"/>
          </a:xfrm>
          <a:prstGeom prst="rect">
            <a:avLst/>
          </a:prstGeom>
          <a:gradFill>
            <a:gsLst>
              <a:gs pos="100000">
                <a:schemeClr val="bg1">
                  <a:lumMod val="95000"/>
                </a:schemeClr>
              </a:gs>
              <a:gs pos="1667">
                <a:schemeClr val="bg1">
                  <a:lumMod val="95000"/>
                </a:schemeClr>
              </a:gs>
              <a:gs pos="50000">
                <a:schemeClr val="bg1"/>
              </a:gs>
            </a:gsLst>
            <a:lin ang="0" scaled="0"/>
          </a:gradFill>
          <a:ln>
            <a:noFill/>
          </a:ln>
          <a:effectLst>
            <a:outerShdw blurRad="1270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en-US" sz="3000" b="1" baseline="0" dirty="0">
                <a:solidFill>
                  <a:srgbClr val="003C9E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-342860">
              <a:lnSpc>
                <a:spcPct val="10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dirty="0" smtClean="0"/>
              <a:t>Main Title</a:t>
            </a:r>
            <a:endParaRPr lang="en-US" dirty="0"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3611562"/>
            <a:ext cx="8229600" cy="533400"/>
          </a:xfrm>
          <a:prstGeom prst="rect">
            <a:avLst/>
          </a:prstGeom>
        </p:spPr>
        <p:txBody>
          <a:bodyPr anchor="ctr"/>
          <a:lstStyle>
            <a:lvl1pPr>
              <a:defRPr kumimoji="0" lang="en-US" sz="2300" b="0" i="0" u="none" strike="noStrike" cap="none" spc="0" normalizeH="0" baseline="0" dirty="0" smtClean="0">
                <a:ln>
                  <a:noFill/>
                </a:ln>
                <a:solidFill>
                  <a:srgbClr val="24B0E3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 dirty="0" smtClean="0"/>
              <a:t>Sub Title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5029199"/>
          </a:xfrm>
          <a:prstGeom prst="rect">
            <a:avLst/>
          </a:prstGeom>
        </p:spPr>
        <p:txBody>
          <a:bodyPr/>
          <a:lstStyle>
            <a:lvl1pPr>
              <a:defRPr lang="en-US" sz="250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defRPr lang="en-US" sz="220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defRPr lang="en-US" sz="200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 lang="en-US" sz="180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lang="en-US" sz="160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>
              <a:buFontTx/>
              <a:buBlip>
                <a:blip r:embed="rId2"/>
              </a:buBlip>
            </a:pPr>
            <a:r>
              <a:rPr lang="en-US" smtClean="0"/>
              <a:t>Click to edit Master text styles</a:t>
            </a:r>
          </a:p>
          <a:p>
            <a:pPr lvl="1">
              <a:buFontTx/>
              <a:buBlip>
                <a:blip r:embed="rId2"/>
              </a:buBlip>
            </a:pPr>
            <a:r>
              <a:rPr lang="en-US" smtClean="0"/>
              <a:t>Second level</a:t>
            </a:r>
          </a:p>
          <a:p>
            <a:pPr lvl="2">
              <a:buFontTx/>
              <a:buBlip>
                <a:blip r:embed="rId2"/>
              </a:buBlip>
            </a:pPr>
            <a:r>
              <a:rPr lang="en-US" smtClean="0"/>
              <a:t>Third level</a:t>
            </a:r>
          </a:p>
          <a:p>
            <a:pPr lvl="3">
              <a:buFontTx/>
              <a:buBlip>
                <a:blip r:embed="rId2"/>
              </a:buBlip>
            </a:pPr>
            <a:r>
              <a:rPr lang="en-US" smtClean="0"/>
              <a:t>Fourth level</a:t>
            </a:r>
          </a:p>
          <a:p>
            <a:pPr lvl="4">
              <a:buFontTx/>
              <a:buBlip>
                <a:blip r:embed="rId2"/>
              </a:buBlip>
            </a:pPr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5029199"/>
          </a:xfrm>
          <a:prstGeom prst="rect">
            <a:avLst/>
          </a:prstGeom>
        </p:spPr>
        <p:txBody>
          <a:bodyPr/>
          <a:lstStyle>
            <a:lvl1pPr>
              <a:defRPr lang="en-US" sz="250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defRPr lang="en-US" sz="220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defRPr lang="en-US" sz="200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 lang="en-US" sz="180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lang="en-US" sz="160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>
              <a:buFontTx/>
              <a:buBlip>
                <a:blip r:embed="rId2"/>
              </a:buBlip>
            </a:pPr>
            <a:r>
              <a:rPr lang="en-US" smtClean="0"/>
              <a:t>Click to edit Master text styles</a:t>
            </a:r>
          </a:p>
          <a:p>
            <a:pPr lvl="1">
              <a:buFontTx/>
              <a:buBlip>
                <a:blip r:embed="rId2"/>
              </a:buBlip>
            </a:pPr>
            <a:r>
              <a:rPr lang="en-US" smtClean="0"/>
              <a:t>Second level</a:t>
            </a:r>
          </a:p>
          <a:p>
            <a:pPr lvl="2">
              <a:buFontTx/>
              <a:buBlip>
                <a:blip r:embed="rId2"/>
              </a:buBlip>
            </a:pPr>
            <a:r>
              <a:rPr lang="en-US" smtClean="0"/>
              <a:t>Third level</a:t>
            </a:r>
          </a:p>
          <a:p>
            <a:pPr lvl="3">
              <a:buFontTx/>
              <a:buBlip>
                <a:blip r:embed="rId2"/>
              </a:buBlip>
            </a:pPr>
            <a:r>
              <a:rPr lang="en-US" smtClean="0"/>
              <a:t>Fourth level</a:t>
            </a:r>
          </a:p>
          <a:p>
            <a:pPr lvl="4">
              <a:buFontTx/>
              <a:buBlip>
                <a:blip r:embed="rId2"/>
              </a:buBlip>
            </a:pPr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Title 13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639762"/>
          </a:xfrm>
          <a:prstGeom prst="rect">
            <a:avLst/>
          </a:prstGeom>
          <a:gradFill>
            <a:gsLst>
              <a:gs pos="100000">
                <a:schemeClr val="bg1">
                  <a:lumMod val="95000"/>
                </a:schemeClr>
              </a:gs>
              <a:gs pos="1667">
                <a:schemeClr val="bg1">
                  <a:lumMod val="95000"/>
                </a:schemeClr>
              </a:gs>
              <a:gs pos="50000">
                <a:schemeClr val="bg1"/>
              </a:gs>
            </a:gsLst>
            <a:lin ang="0" scaled="0"/>
          </a:gradFill>
          <a:ln>
            <a:noFill/>
          </a:ln>
          <a:effectLst>
            <a:outerShdw blurRad="1270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en-US" sz="3000" b="1" baseline="0" dirty="0">
                <a:solidFill>
                  <a:srgbClr val="003C9E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-342860">
              <a:lnSpc>
                <a:spcPct val="10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dirty="0" smtClean="0"/>
              <a:t>Main Title</a:t>
            </a:r>
            <a:endParaRPr lang="en-US" dirty="0"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990600"/>
            <a:ext cx="8229600" cy="5334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kumimoji="0" lang="en-US" sz="2500" b="0" i="0" u="none" strike="noStrike" kern="1200" cap="none" spc="0" normalizeH="0" baseline="0" dirty="0" smtClean="0">
                <a:ln>
                  <a:noFill/>
                </a:ln>
                <a:solidFill>
                  <a:srgbClr val="24B0E3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lvl="0"/>
            <a:r>
              <a:rPr lang="en-US" dirty="0" smtClean="0"/>
              <a:t>Sub Title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5029199"/>
          </a:xfrm>
          <a:prstGeom prst="rect">
            <a:avLst/>
          </a:prstGeom>
        </p:spPr>
        <p:txBody>
          <a:bodyPr/>
          <a:lstStyle>
            <a:lvl1pPr>
              <a:defRPr lang="en-US" sz="250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defRPr lang="en-US" sz="220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defRPr lang="en-US" sz="200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 lang="en-US" sz="180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lang="en-US" sz="160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>
              <a:buFontTx/>
              <a:buBlip>
                <a:blip r:embed="rId4"/>
              </a:buBlip>
            </a:pPr>
            <a:r>
              <a:rPr lang="en-US" smtClean="0"/>
              <a:t>Click to edit Master text styles</a:t>
            </a:r>
          </a:p>
          <a:p>
            <a:pPr lvl="1">
              <a:buFontTx/>
              <a:buBlip>
                <a:blip r:embed="rId4"/>
              </a:buBlip>
            </a:pPr>
            <a:r>
              <a:rPr lang="en-US" smtClean="0"/>
              <a:t>Second level</a:t>
            </a:r>
          </a:p>
          <a:p>
            <a:pPr lvl="2">
              <a:buFontTx/>
              <a:buBlip>
                <a:blip r:embed="rId4"/>
              </a:buBlip>
            </a:pPr>
            <a:r>
              <a:rPr lang="en-US" smtClean="0"/>
              <a:t>Third level</a:t>
            </a:r>
          </a:p>
          <a:p>
            <a:pPr lvl="3">
              <a:buFontTx/>
              <a:buBlip>
                <a:blip r:embed="rId4"/>
              </a:buBlip>
            </a:pPr>
            <a:r>
              <a:rPr lang="en-US" smtClean="0"/>
              <a:t>Fourth level</a:t>
            </a:r>
          </a:p>
          <a:p>
            <a:pPr lvl="4">
              <a:buFontTx/>
              <a:buBlip>
                <a:blip r:embed="rId4"/>
              </a:buBlip>
            </a:pPr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5029199"/>
          </a:xfrm>
          <a:prstGeom prst="rect">
            <a:avLst/>
          </a:prstGeom>
        </p:spPr>
        <p:txBody>
          <a:bodyPr/>
          <a:lstStyle>
            <a:lvl1pPr>
              <a:defRPr lang="en-US" sz="250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defRPr lang="en-US" sz="220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defRPr lang="en-US" sz="200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 lang="en-US" sz="180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lang="en-US" sz="160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>
              <a:buFontTx/>
              <a:buBlip>
                <a:blip r:embed="rId4"/>
              </a:buBlip>
            </a:pPr>
            <a:r>
              <a:rPr lang="en-US" smtClean="0"/>
              <a:t>Click to edit Master text styles</a:t>
            </a:r>
          </a:p>
          <a:p>
            <a:pPr lvl="1">
              <a:buFontTx/>
              <a:buBlip>
                <a:blip r:embed="rId4"/>
              </a:buBlip>
            </a:pPr>
            <a:r>
              <a:rPr lang="en-US" smtClean="0"/>
              <a:t>Second level</a:t>
            </a:r>
          </a:p>
          <a:p>
            <a:pPr lvl="2">
              <a:buFontTx/>
              <a:buBlip>
                <a:blip r:embed="rId4"/>
              </a:buBlip>
            </a:pPr>
            <a:r>
              <a:rPr lang="en-US" smtClean="0"/>
              <a:t>Third level</a:t>
            </a:r>
          </a:p>
          <a:p>
            <a:pPr lvl="3">
              <a:buFontTx/>
              <a:buBlip>
                <a:blip r:embed="rId4"/>
              </a:buBlip>
            </a:pPr>
            <a:r>
              <a:rPr lang="en-US" smtClean="0"/>
              <a:t>Fourth level</a:t>
            </a:r>
          </a:p>
          <a:p>
            <a:pPr lvl="4">
              <a:buFontTx/>
              <a:buBlip>
                <a:blip r:embed="rId4"/>
              </a:buBlip>
            </a:pPr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Title 13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639762"/>
          </a:xfrm>
          <a:prstGeom prst="rect">
            <a:avLst/>
          </a:prstGeom>
          <a:gradFill>
            <a:gsLst>
              <a:gs pos="100000">
                <a:schemeClr val="bg1">
                  <a:lumMod val="95000"/>
                </a:schemeClr>
              </a:gs>
              <a:gs pos="1667">
                <a:schemeClr val="bg1">
                  <a:lumMod val="95000"/>
                </a:schemeClr>
              </a:gs>
              <a:gs pos="50000">
                <a:schemeClr val="bg1"/>
              </a:gs>
            </a:gsLst>
            <a:lin ang="0" scaled="0"/>
          </a:gradFill>
          <a:ln>
            <a:noFill/>
          </a:ln>
          <a:effectLst>
            <a:outerShdw blurRad="1270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FontTx/>
              <a:buNone/>
              <a:defRPr lang="en-US" sz="3000" b="1" baseline="0">
                <a:solidFill>
                  <a:srgbClr val="003C9E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-342860">
              <a:lnSpc>
                <a:spcPct val="10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dirty="0" smtClean="0"/>
              <a:t>Main Title</a:t>
            </a:r>
            <a:endParaRPr lang="en-US" dirty="0"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990600"/>
            <a:ext cx="8229600" cy="5334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kumimoji="0" lang="en-US" sz="2500" b="0" i="0" u="none" strike="noStrike" kern="1200" cap="none" spc="0" normalizeH="0" baseline="0" dirty="0" smtClean="0">
                <a:ln>
                  <a:noFill/>
                </a:ln>
                <a:solidFill>
                  <a:srgbClr val="24B0E3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lvl="0"/>
            <a:r>
              <a:rPr lang="en-US" dirty="0" smtClean="0"/>
              <a:t>Sub Title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3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639762"/>
          </a:xfrm>
          <a:prstGeom prst="rect">
            <a:avLst/>
          </a:prstGeom>
          <a:gradFill>
            <a:gsLst>
              <a:gs pos="100000">
                <a:schemeClr val="bg1">
                  <a:lumMod val="95000"/>
                </a:schemeClr>
              </a:gs>
              <a:gs pos="1667">
                <a:schemeClr val="bg1">
                  <a:lumMod val="95000"/>
                </a:schemeClr>
              </a:gs>
              <a:gs pos="50000">
                <a:schemeClr val="bg1"/>
              </a:gs>
            </a:gsLst>
            <a:lin ang="0" scaled="0"/>
          </a:gradFill>
          <a:ln>
            <a:noFill/>
          </a:ln>
          <a:effectLst>
            <a:outerShdw blurRad="1270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en-US" sz="3000" b="1" baseline="0" dirty="0">
                <a:solidFill>
                  <a:srgbClr val="003C9E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-342860">
              <a:lnSpc>
                <a:spcPct val="10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dirty="0" smtClean="0"/>
              <a:t>Main Title</a:t>
            </a:r>
            <a:endParaRPr lang="en-US" dirty="0"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990600"/>
            <a:ext cx="8229600" cy="5334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kumimoji="0" lang="en-US" sz="2500" b="0" i="0" u="none" strike="noStrike" kern="1200" cap="none" spc="0" normalizeH="0" baseline="0" dirty="0" smtClean="0">
                <a:ln>
                  <a:noFill/>
                </a:ln>
                <a:solidFill>
                  <a:srgbClr val="24B0E3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lvl="0"/>
            <a:r>
              <a:rPr lang="en-US" dirty="0" smtClean="0"/>
              <a:t>Sub Title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3" indent="0">
              <a:buNone/>
              <a:defRPr sz="1000"/>
            </a:lvl3pPr>
            <a:lvl4pPr marL="1371440" indent="0">
              <a:buNone/>
              <a:defRPr sz="900"/>
            </a:lvl4pPr>
            <a:lvl5pPr marL="1828586" indent="0">
              <a:buNone/>
              <a:defRPr sz="900"/>
            </a:lvl5pPr>
            <a:lvl6pPr marL="2285733" indent="0">
              <a:buNone/>
              <a:defRPr sz="900"/>
            </a:lvl6pPr>
            <a:lvl7pPr marL="2742879" indent="0">
              <a:buNone/>
              <a:defRPr sz="900"/>
            </a:lvl7pPr>
            <a:lvl8pPr marL="3200026" indent="0">
              <a:buNone/>
              <a:defRPr sz="900"/>
            </a:lvl8pPr>
            <a:lvl9pPr marL="3657172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46" indent="0">
              <a:buNone/>
              <a:defRPr sz="2800"/>
            </a:lvl2pPr>
            <a:lvl3pPr marL="914293" indent="0">
              <a:buNone/>
              <a:defRPr sz="2400"/>
            </a:lvl3pPr>
            <a:lvl4pPr marL="1371440" indent="0">
              <a:buNone/>
              <a:defRPr sz="2000"/>
            </a:lvl4pPr>
            <a:lvl5pPr marL="1828586" indent="0">
              <a:buNone/>
              <a:defRPr sz="2000"/>
            </a:lvl5pPr>
            <a:lvl6pPr marL="2285733" indent="0">
              <a:buNone/>
              <a:defRPr sz="2000"/>
            </a:lvl6pPr>
            <a:lvl7pPr marL="2742879" indent="0">
              <a:buNone/>
              <a:defRPr sz="2000"/>
            </a:lvl7pPr>
            <a:lvl8pPr marL="3200026" indent="0">
              <a:buNone/>
              <a:defRPr sz="2000"/>
            </a:lvl8pPr>
            <a:lvl9pPr marL="3657172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5" name="Title 13"/>
          <p:cNvSpPr>
            <a:spLocks noGrp="1"/>
          </p:cNvSpPr>
          <p:nvPr>
            <p:ph type="title" hasCustomPrompt="1"/>
          </p:nvPr>
        </p:nvSpPr>
        <p:spPr>
          <a:xfrm>
            <a:off x="457200" y="4953000"/>
            <a:ext cx="8229600" cy="639762"/>
          </a:xfrm>
          <a:prstGeom prst="rect">
            <a:avLst/>
          </a:prstGeom>
          <a:gradFill>
            <a:gsLst>
              <a:gs pos="100000">
                <a:schemeClr val="bg1">
                  <a:lumMod val="95000"/>
                </a:schemeClr>
              </a:gs>
              <a:gs pos="1667">
                <a:schemeClr val="bg1">
                  <a:lumMod val="95000"/>
                </a:schemeClr>
              </a:gs>
              <a:gs pos="50000">
                <a:schemeClr val="bg1"/>
              </a:gs>
            </a:gsLst>
            <a:lin ang="0" scaled="0"/>
          </a:gradFill>
          <a:ln>
            <a:noFill/>
          </a:ln>
          <a:effectLst>
            <a:outerShdw blurRad="1270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en-US" sz="3000" b="1" baseline="0" dirty="0">
                <a:solidFill>
                  <a:srgbClr val="003C9E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-342860">
              <a:lnSpc>
                <a:spcPct val="10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dirty="0" smtClean="0"/>
              <a:t>Main Title</a:t>
            </a:r>
            <a:endParaRPr lang="en-US" dirty="0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668962"/>
            <a:ext cx="8229600" cy="5334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kumimoji="0" lang="en-US" sz="2500" b="0" i="0" u="none" strike="noStrike" kern="1200" cap="none" spc="0" normalizeH="0" baseline="0" dirty="0" smtClean="0">
                <a:ln>
                  <a:noFill/>
                </a:ln>
                <a:solidFill>
                  <a:srgbClr val="24B0E3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lvl="0"/>
            <a:r>
              <a:rPr lang="en-US" dirty="0" smtClean="0"/>
              <a:t>Sub Title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_small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75905" y="6071616"/>
            <a:ext cx="572609" cy="6858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8305800" y="5901068"/>
            <a:ext cx="685170" cy="8206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43536" y="6553200"/>
            <a:ext cx="33777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i="1" dirty="0" smtClean="0">
                <a:solidFill>
                  <a:srgbClr val="003C9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Learning</a:t>
            </a:r>
            <a:r>
              <a:rPr lang="en-US" sz="800" b="1" i="1" baseline="0" dirty="0" smtClean="0">
                <a:solidFill>
                  <a:srgbClr val="003C9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with Purpose</a:t>
            </a:r>
            <a:endParaRPr lang="en-US" sz="800" b="1" i="1" dirty="0">
              <a:solidFill>
                <a:srgbClr val="003C9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29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0" indent="-342860" algn="l" defTabSz="914293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3" indent="-285717" algn="l" defTabSz="914293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67" indent="-228573" algn="l" defTabSz="91429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3" indent="-228573" algn="l" defTabSz="914293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59" indent="-228573" algn="l" defTabSz="914293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06" indent="-228573" algn="l" defTabSz="91429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53" indent="-228573" algn="l" defTabSz="91429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99" indent="-228573" algn="l" defTabSz="91429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46" indent="-228573" algn="l" defTabSz="91429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6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3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0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6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33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9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26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72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tags" Target="../tags/tag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emf"/><Relationship Id="rId3" Type="http://schemas.openxmlformats.org/officeDocument/2006/relationships/image" Target="../media/image7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Bisection and Twisted SVD on GPU 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Lu</a:t>
            </a:r>
            <a:r>
              <a:rPr lang="zh-CN" altLang="en-US" dirty="0" smtClean="0"/>
              <a:t> </a:t>
            </a:r>
            <a:r>
              <a:rPr lang="en-US" altLang="zh-CN" dirty="0" smtClean="0"/>
              <a:t>He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3247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509">
        <p:fade/>
      </p:transition>
    </mc:Choice>
    <mc:Fallback xmlns="">
      <p:transition spd="med" advTm="3509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Original</a:t>
            </a:r>
            <a:r>
              <a:rPr lang="zh-CN" altLang="en-US" dirty="0" smtClean="0"/>
              <a:t> </a:t>
            </a:r>
            <a:r>
              <a:rPr lang="en-US" altLang="zh-CN" dirty="0" smtClean="0"/>
              <a:t>Design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1752600"/>
            <a:ext cx="5086979" cy="1905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3733800"/>
            <a:ext cx="5086978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053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962400"/>
            <a:ext cx="8229600" cy="2514600"/>
          </a:xfrm>
        </p:spPr>
        <p:txBody>
          <a:bodyPr/>
          <a:lstStyle/>
          <a:p>
            <a:r>
              <a:rPr lang="en-US" dirty="0" smtClean="0"/>
              <a:t>Pros</a:t>
            </a:r>
          </a:p>
          <a:p>
            <a:pPr lvl="1"/>
            <a:r>
              <a:rPr lang="en-US" dirty="0" smtClean="0"/>
              <a:t>Easily</a:t>
            </a:r>
            <a:r>
              <a:rPr lang="zh-CN" altLang="en-US" dirty="0" smtClean="0"/>
              <a:t> </a:t>
            </a:r>
            <a:r>
              <a:rPr lang="en-US" altLang="zh-CN" dirty="0" smtClean="0"/>
              <a:t>assign</a:t>
            </a:r>
            <a:r>
              <a:rPr lang="zh-CN" altLang="en-US" dirty="0" smtClean="0"/>
              <a:t> </a:t>
            </a:r>
            <a:r>
              <a:rPr lang="en-US" altLang="zh-CN" dirty="0" smtClean="0"/>
              <a:t>the</a:t>
            </a:r>
            <a:r>
              <a:rPr lang="zh-CN" altLang="en-US" dirty="0" smtClean="0"/>
              <a:t> </a:t>
            </a:r>
            <a:r>
              <a:rPr lang="en-US" altLang="zh-CN" dirty="0" smtClean="0"/>
              <a:t>interval</a:t>
            </a:r>
            <a:r>
              <a:rPr lang="zh-CN" altLang="en-US" dirty="0" smtClean="0"/>
              <a:t> </a:t>
            </a:r>
            <a:r>
              <a:rPr lang="en-US" altLang="zh-CN" dirty="0" smtClean="0"/>
              <a:t>into</a:t>
            </a:r>
            <a:r>
              <a:rPr lang="zh-CN" altLang="en-US" dirty="0" smtClean="0"/>
              <a:t> </a:t>
            </a:r>
            <a:r>
              <a:rPr lang="en-US" altLang="zh-CN" dirty="0" smtClean="0"/>
              <a:t>block</a:t>
            </a:r>
            <a:endParaRPr lang="en-US" dirty="0" smtClean="0"/>
          </a:p>
          <a:p>
            <a:r>
              <a:rPr lang="en-US" dirty="0" smtClean="0"/>
              <a:t>Cons</a:t>
            </a:r>
          </a:p>
          <a:p>
            <a:pPr lvl="1"/>
            <a:r>
              <a:rPr lang="en-US" dirty="0" smtClean="0"/>
              <a:t>The</a:t>
            </a:r>
            <a:r>
              <a:rPr lang="zh-CN" altLang="en-US" dirty="0" smtClean="0"/>
              <a:t> </a:t>
            </a:r>
            <a:r>
              <a:rPr lang="en-US" altLang="zh-CN" dirty="0" smtClean="0"/>
              <a:t>distribution</a:t>
            </a:r>
            <a:r>
              <a:rPr lang="zh-CN" altLang="en-US" dirty="0" smtClean="0"/>
              <a:t> </a:t>
            </a:r>
            <a:r>
              <a:rPr lang="en-US" altLang="zh-CN" dirty="0" smtClean="0"/>
              <a:t>of</a:t>
            </a:r>
            <a:r>
              <a:rPr lang="zh-CN" altLang="en-US" dirty="0" smtClean="0"/>
              <a:t> </a:t>
            </a:r>
            <a:r>
              <a:rPr lang="en-US" altLang="zh-CN" dirty="0" smtClean="0"/>
              <a:t>Singular</a:t>
            </a:r>
            <a:r>
              <a:rPr lang="zh-CN" altLang="en-US" dirty="0" smtClean="0"/>
              <a:t> </a:t>
            </a:r>
            <a:r>
              <a:rPr lang="en-US" altLang="zh-CN" dirty="0" smtClean="0"/>
              <a:t>Value</a:t>
            </a:r>
            <a:r>
              <a:rPr lang="zh-CN" altLang="en-US" dirty="0" smtClean="0"/>
              <a:t> </a:t>
            </a:r>
            <a:r>
              <a:rPr lang="en-US" altLang="zh-CN" dirty="0" smtClean="0"/>
              <a:t>is</a:t>
            </a:r>
            <a:r>
              <a:rPr lang="zh-CN" altLang="en-US" dirty="0" smtClean="0"/>
              <a:t> </a:t>
            </a:r>
            <a:r>
              <a:rPr lang="en-US" altLang="zh-CN" dirty="0" smtClean="0"/>
              <a:t>not</a:t>
            </a:r>
            <a:r>
              <a:rPr lang="zh-CN" altLang="en-US" dirty="0" smtClean="0"/>
              <a:t> </a:t>
            </a:r>
            <a:r>
              <a:rPr lang="en-US" altLang="zh-CN" dirty="0" smtClean="0"/>
              <a:t>uniform</a:t>
            </a:r>
          </a:p>
          <a:p>
            <a:pPr lvl="1"/>
            <a:r>
              <a:rPr lang="en-US" altLang="zh-CN" dirty="0" smtClean="0"/>
              <a:t>Usually,</a:t>
            </a:r>
            <a:r>
              <a:rPr lang="zh-CN" altLang="en-US" dirty="0" smtClean="0"/>
              <a:t> </a:t>
            </a:r>
            <a:r>
              <a:rPr lang="en-US" altLang="zh-CN" dirty="0" smtClean="0"/>
              <a:t>some</a:t>
            </a:r>
            <a:r>
              <a:rPr lang="zh-CN" altLang="en-US" dirty="0" smtClean="0"/>
              <a:t> </a:t>
            </a:r>
            <a:r>
              <a:rPr lang="en-US" altLang="zh-CN" dirty="0" smtClean="0"/>
              <a:t>blocks</a:t>
            </a:r>
            <a:r>
              <a:rPr lang="zh-CN" altLang="en-US" dirty="0" smtClean="0"/>
              <a:t> </a:t>
            </a:r>
            <a:r>
              <a:rPr lang="en-US" altLang="zh-CN" dirty="0" smtClean="0"/>
              <a:t>will</a:t>
            </a:r>
            <a:r>
              <a:rPr lang="zh-CN" altLang="en-US" dirty="0" smtClean="0"/>
              <a:t> </a:t>
            </a:r>
            <a:r>
              <a:rPr lang="en-US" altLang="zh-CN" dirty="0" smtClean="0"/>
              <a:t>assign</a:t>
            </a:r>
            <a:r>
              <a:rPr lang="zh-CN" altLang="en-US" dirty="0" smtClean="0"/>
              <a:t> </a:t>
            </a:r>
            <a:r>
              <a:rPr lang="en-US" altLang="zh-CN" dirty="0" smtClean="0"/>
              <a:t>more</a:t>
            </a:r>
            <a:r>
              <a:rPr lang="zh-CN" altLang="en-US" dirty="0" smtClean="0"/>
              <a:t> </a:t>
            </a:r>
            <a:r>
              <a:rPr lang="en-US" altLang="zh-CN" dirty="0" smtClean="0"/>
              <a:t>than</a:t>
            </a:r>
            <a:r>
              <a:rPr lang="zh-CN" altLang="en-US" dirty="0" smtClean="0"/>
              <a:t> </a:t>
            </a:r>
            <a:r>
              <a:rPr lang="en-US" altLang="zh-CN" dirty="0" smtClean="0"/>
              <a:t>others</a:t>
            </a:r>
          </a:p>
          <a:p>
            <a:pPr lvl="1"/>
            <a:endParaRPr lang="en-US" altLang="zh-CN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Original</a:t>
            </a:r>
            <a:r>
              <a:rPr lang="zh-CN" altLang="en-US" dirty="0" smtClean="0"/>
              <a:t> </a:t>
            </a:r>
            <a:r>
              <a:rPr lang="en-US" altLang="zh-CN" dirty="0" smtClean="0"/>
              <a:t>Design</a:t>
            </a:r>
            <a:r>
              <a:rPr lang="zh-CN" altLang="en-US" dirty="0" smtClean="0"/>
              <a:t> </a:t>
            </a:r>
            <a:r>
              <a:rPr lang="en-US" altLang="zh-CN" dirty="0" smtClean="0"/>
              <a:t>for</a:t>
            </a:r>
            <a:r>
              <a:rPr lang="zh-CN" altLang="en-US" dirty="0" smtClean="0"/>
              <a:t> </a:t>
            </a:r>
            <a:r>
              <a:rPr lang="en-US" altLang="zh-CN" dirty="0" smtClean="0"/>
              <a:t>Singular</a:t>
            </a:r>
            <a:r>
              <a:rPr lang="zh-CN" altLang="en-US" dirty="0" smtClean="0"/>
              <a:t> </a:t>
            </a:r>
            <a:r>
              <a:rPr lang="en-US" altLang="zh-CN" dirty="0" smtClean="0"/>
              <a:t>Value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3421" y="1676400"/>
            <a:ext cx="5086979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700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038600"/>
            <a:ext cx="8229600" cy="2438400"/>
          </a:xfrm>
        </p:spPr>
        <p:txBody>
          <a:bodyPr/>
          <a:lstStyle/>
          <a:p>
            <a:r>
              <a:rPr lang="en-US" dirty="0" smtClean="0"/>
              <a:t>Pros</a:t>
            </a:r>
          </a:p>
          <a:p>
            <a:pPr lvl="1"/>
            <a:r>
              <a:rPr lang="en-US" dirty="0" smtClean="0"/>
              <a:t>More</a:t>
            </a:r>
            <a:r>
              <a:rPr lang="zh-CN" altLang="en-US" dirty="0" smtClean="0"/>
              <a:t> </a:t>
            </a:r>
            <a:r>
              <a:rPr lang="en-US" altLang="zh-CN" dirty="0"/>
              <a:t>b</a:t>
            </a:r>
            <a:r>
              <a:rPr lang="en-US" dirty="0" smtClean="0"/>
              <a:t>alance</a:t>
            </a:r>
            <a:r>
              <a:rPr lang="zh-CN" altLang="en-US" dirty="0" smtClean="0"/>
              <a:t> </a:t>
            </a:r>
            <a:r>
              <a:rPr lang="en-US" altLang="zh-CN" dirty="0" smtClean="0"/>
              <a:t>than</a:t>
            </a:r>
            <a:r>
              <a:rPr lang="zh-CN" altLang="en-US" dirty="0" smtClean="0"/>
              <a:t> </a:t>
            </a:r>
            <a:r>
              <a:rPr lang="en-US" altLang="zh-CN" dirty="0" smtClean="0"/>
              <a:t>original</a:t>
            </a:r>
            <a:r>
              <a:rPr lang="zh-CN" altLang="en-US" dirty="0" smtClean="0"/>
              <a:t> </a:t>
            </a:r>
            <a:r>
              <a:rPr lang="en-US" altLang="zh-CN" dirty="0" smtClean="0"/>
              <a:t>one</a:t>
            </a:r>
            <a:endParaRPr lang="en-US" altLang="zh-CN" dirty="0"/>
          </a:p>
          <a:p>
            <a:r>
              <a:rPr lang="en-US" altLang="zh-CN" dirty="0" smtClean="0"/>
              <a:t>Cons</a:t>
            </a:r>
          </a:p>
          <a:p>
            <a:pPr lvl="1"/>
            <a:r>
              <a:rPr lang="en-US" altLang="zh-CN" dirty="0" smtClean="0"/>
              <a:t>Need</a:t>
            </a:r>
            <a:r>
              <a:rPr lang="zh-CN" altLang="en-US" dirty="0" smtClean="0"/>
              <a:t> </a:t>
            </a:r>
            <a:r>
              <a:rPr lang="en-US" altLang="zh-CN" dirty="0" smtClean="0"/>
              <a:t>cost</a:t>
            </a:r>
            <a:r>
              <a:rPr lang="zh-CN" altLang="en-US" dirty="0" smtClean="0"/>
              <a:t> </a:t>
            </a:r>
            <a:r>
              <a:rPr lang="en-US" altLang="zh-CN" dirty="0" smtClean="0"/>
              <a:t>to</a:t>
            </a:r>
            <a:r>
              <a:rPr lang="zh-CN" altLang="en-US" dirty="0" smtClean="0"/>
              <a:t> </a:t>
            </a:r>
            <a:r>
              <a:rPr lang="en-US" altLang="zh-CN" dirty="0" smtClean="0"/>
              <a:t>assign the interval into blocks.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Improved</a:t>
            </a:r>
            <a:r>
              <a:rPr lang="zh-CN" altLang="en-US" dirty="0" smtClean="0"/>
              <a:t> </a:t>
            </a:r>
            <a:r>
              <a:rPr lang="en-US" altLang="zh-CN" dirty="0" smtClean="0"/>
              <a:t>Design</a:t>
            </a:r>
            <a:r>
              <a:rPr lang="zh-CN" altLang="en-US" dirty="0" smtClean="0"/>
              <a:t> </a:t>
            </a:r>
            <a:r>
              <a:rPr lang="en-US" altLang="zh-CN" dirty="0" smtClean="0"/>
              <a:t>for</a:t>
            </a:r>
            <a:r>
              <a:rPr lang="zh-CN" altLang="en-US" dirty="0" smtClean="0"/>
              <a:t> </a:t>
            </a:r>
            <a:r>
              <a:rPr lang="en-US" altLang="zh-CN" dirty="0" smtClean="0"/>
              <a:t>Singular</a:t>
            </a:r>
            <a:r>
              <a:rPr lang="zh-CN" altLang="en-US" dirty="0" smtClean="0"/>
              <a:t> </a:t>
            </a:r>
            <a:r>
              <a:rPr lang="en-US" altLang="zh-CN" dirty="0" smtClean="0"/>
              <a:t>Value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222" y="1905000"/>
            <a:ext cx="5086978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846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Evaluation</a:t>
            </a:r>
            <a:r>
              <a:rPr lang="zh-CN" altLang="en-US" dirty="0" smtClean="0"/>
              <a:t> </a:t>
            </a:r>
            <a:r>
              <a:rPr lang="en-US" altLang="zh-CN" dirty="0" smtClean="0"/>
              <a:t>of</a:t>
            </a:r>
            <a:r>
              <a:rPr lang="zh-CN" altLang="en-US" dirty="0" smtClean="0"/>
              <a:t> </a:t>
            </a:r>
            <a:r>
              <a:rPr lang="en-US" altLang="zh-CN" dirty="0" smtClean="0"/>
              <a:t>two</a:t>
            </a:r>
            <a:r>
              <a:rPr lang="zh-CN" altLang="en-US" dirty="0" smtClean="0"/>
              <a:t> </a:t>
            </a:r>
            <a:r>
              <a:rPr lang="en-US" altLang="zh-CN" dirty="0" smtClean="0"/>
              <a:t>different</a:t>
            </a:r>
            <a:r>
              <a:rPr lang="zh-CN" altLang="en-US" dirty="0" smtClean="0"/>
              <a:t> </a:t>
            </a:r>
            <a:r>
              <a:rPr lang="en-US" altLang="zh-CN" dirty="0" smtClean="0"/>
              <a:t>designs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1981200"/>
            <a:ext cx="4937235" cy="3968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210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Base</a:t>
            </a:r>
            <a:r>
              <a:rPr lang="zh-CN" altLang="en-US" dirty="0" smtClean="0"/>
              <a:t> </a:t>
            </a:r>
            <a:r>
              <a:rPr lang="en-US" altLang="zh-CN" dirty="0" smtClean="0"/>
              <a:t>Design</a:t>
            </a:r>
          </a:p>
          <a:p>
            <a:pPr lvl="1"/>
            <a:r>
              <a:rPr lang="en-US" dirty="0" smtClean="0"/>
              <a:t>Raw</a:t>
            </a:r>
            <a:r>
              <a:rPr lang="zh-CN" altLang="en-US" dirty="0" smtClean="0"/>
              <a:t> </a:t>
            </a:r>
            <a:r>
              <a:rPr lang="en-US" altLang="zh-CN" dirty="0"/>
              <a:t>m</a:t>
            </a:r>
            <a:r>
              <a:rPr lang="en-US" altLang="zh-CN" dirty="0" smtClean="0"/>
              <a:t>ajor,</a:t>
            </a:r>
            <a:r>
              <a:rPr lang="zh-CN" altLang="en-US" dirty="0" smtClean="0"/>
              <a:t> </a:t>
            </a:r>
            <a:r>
              <a:rPr lang="en-US" altLang="zh-CN" dirty="0" smtClean="0"/>
              <a:t>global</a:t>
            </a:r>
            <a:r>
              <a:rPr lang="zh-CN" altLang="en-US" dirty="0" smtClean="0"/>
              <a:t> </a:t>
            </a:r>
            <a:r>
              <a:rPr lang="en-US" altLang="zh-CN" dirty="0" smtClean="0"/>
              <a:t>memory</a:t>
            </a:r>
          </a:p>
          <a:p>
            <a:pPr lvl="1"/>
            <a:r>
              <a:rPr lang="en-US" altLang="zh-CN" dirty="0" smtClean="0"/>
              <a:t>Read-after</a:t>
            </a:r>
            <a:r>
              <a:rPr lang="zh-CN" altLang="en-US" dirty="0" smtClean="0"/>
              <a:t>-</a:t>
            </a:r>
            <a:r>
              <a:rPr lang="en-US" altLang="zh-CN" dirty="0" smtClean="0"/>
              <a:t>write</a:t>
            </a:r>
            <a:r>
              <a:rPr lang="zh-CN" altLang="en-US" dirty="0" smtClean="0"/>
              <a:t> </a:t>
            </a:r>
            <a:r>
              <a:rPr lang="en-US" altLang="zh-CN" dirty="0" smtClean="0"/>
              <a:t>operations</a:t>
            </a:r>
          </a:p>
          <a:p>
            <a:r>
              <a:rPr lang="en-US" dirty="0" smtClean="0"/>
              <a:t>Read</a:t>
            </a:r>
            <a:r>
              <a:rPr lang="en-US" altLang="zh-CN" dirty="0" smtClean="0"/>
              <a:t>/Write</a:t>
            </a:r>
            <a:r>
              <a:rPr lang="zh-CN" altLang="en-US" dirty="0" smtClean="0"/>
              <a:t> </a:t>
            </a:r>
            <a:r>
              <a:rPr lang="en-US" altLang="zh-CN" dirty="0" smtClean="0"/>
              <a:t>Optimization</a:t>
            </a:r>
            <a:r>
              <a:rPr lang="zh-CN" altLang="en-US" dirty="0" smtClean="0"/>
              <a:t> </a:t>
            </a:r>
            <a:r>
              <a:rPr lang="en-US" altLang="zh-CN" dirty="0" smtClean="0"/>
              <a:t>Design</a:t>
            </a:r>
          </a:p>
          <a:p>
            <a:pPr lvl="1"/>
            <a:r>
              <a:rPr lang="en-US" altLang="zh-CN" dirty="0" smtClean="0"/>
              <a:t>Local</a:t>
            </a:r>
            <a:r>
              <a:rPr lang="zh-CN" altLang="en-US" dirty="0" smtClean="0"/>
              <a:t> </a:t>
            </a:r>
            <a:r>
              <a:rPr lang="en-US" altLang="zh-CN" dirty="0" smtClean="0"/>
              <a:t>memory</a:t>
            </a:r>
            <a:r>
              <a:rPr lang="zh-CN" altLang="en-US" dirty="0" smtClean="0"/>
              <a:t> </a:t>
            </a:r>
            <a:r>
              <a:rPr lang="en-US" altLang="zh-CN" dirty="0" smtClean="0"/>
              <a:t>to</a:t>
            </a:r>
            <a:r>
              <a:rPr lang="zh-CN" altLang="en-US" dirty="0" smtClean="0"/>
              <a:t> </a:t>
            </a:r>
            <a:r>
              <a:rPr lang="en-US" altLang="zh-CN" dirty="0" smtClean="0"/>
              <a:t>save</a:t>
            </a:r>
            <a:r>
              <a:rPr lang="zh-CN" altLang="en-US" dirty="0" smtClean="0"/>
              <a:t> </a:t>
            </a:r>
            <a:r>
              <a:rPr lang="en-US" altLang="zh-CN" dirty="0" smtClean="0"/>
              <a:t>read-after-write</a:t>
            </a:r>
            <a:r>
              <a:rPr lang="zh-CN" altLang="en-US" dirty="0" smtClean="0"/>
              <a:t> </a:t>
            </a:r>
            <a:r>
              <a:rPr lang="en-US" altLang="zh-CN" dirty="0" smtClean="0"/>
              <a:t>temporarily.</a:t>
            </a:r>
            <a:endParaRPr lang="en-US" altLang="zh-CN" dirty="0"/>
          </a:p>
          <a:p>
            <a:pPr lvl="1"/>
            <a:r>
              <a:rPr lang="en-US" altLang="zh-CN" dirty="0" smtClean="0"/>
              <a:t>GPU</a:t>
            </a:r>
            <a:r>
              <a:rPr lang="zh-CN" altLang="en-US" dirty="0" smtClean="0"/>
              <a:t> </a:t>
            </a:r>
            <a:r>
              <a:rPr lang="en-US" altLang="zh-CN" dirty="0" smtClean="0"/>
              <a:t>memory</a:t>
            </a:r>
            <a:r>
              <a:rPr lang="zh-CN" altLang="en-US" dirty="0" smtClean="0"/>
              <a:t> </a:t>
            </a:r>
            <a:r>
              <a:rPr lang="en-US" altLang="zh-CN" dirty="0" smtClean="0"/>
              <a:t>alignment</a:t>
            </a:r>
            <a:r>
              <a:rPr lang="zh-CN" altLang="en-US" dirty="0" smtClean="0"/>
              <a:t> </a:t>
            </a:r>
            <a:endParaRPr lang="en-US" altLang="zh-CN" dirty="0" smtClean="0"/>
          </a:p>
          <a:p>
            <a:r>
              <a:rPr lang="en-US" altLang="zh-CN" dirty="0" smtClean="0"/>
              <a:t>Column</a:t>
            </a:r>
            <a:r>
              <a:rPr lang="zh-CN" altLang="en-US" dirty="0" smtClean="0"/>
              <a:t> </a:t>
            </a:r>
            <a:r>
              <a:rPr lang="en-US" altLang="zh-CN" dirty="0" smtClean="0"/>
              <a:t>Major</a:t>
            </a:r>
            <a:r>
              <a:rPr lang="zh-CN" altLang="en-US" dirty="0" smtClean="0"/>
              <a:t> </a:t>
            </a:r>
            <a:r>
              <a:rPr lang="en-US" altLang="zh-CN" dirty="0" smtClean="0"/>
              <a:t>Design</a:t>
            </a:r>
          </a:p>
          <a:p>
            <a:pPr lvl="1"/>
            <a:r>
              <a:rPr lang="en-US" altLang="zh-CN" dirty="0" smtClean="0"/>
              <a:t>Column</a:t>
            </a:r>
            <a:r>
              <a:rPr lang="zh-CN" altLang="en-US" dirty="0" smtClean="0"/>
              <a:t> </a:t>
            </a:r>
            <a:r>
              <a:rPr lang="en-US" altLang="zh-CN" dirty="0" smtClean="0"/>
              <a:t>major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Singular</a:t>
            </a:r>
            <a:r>
              <a:rPr lang="zh-CN" altLang="en-US" dirty="0" smtClean="0"/>
              <a:t> </a:t>
            </a:r>
            <a:r>
              <a:rPr lang="en-US" altLang="zh-CN" dirty="0" smtClean="0"/>
              <a:t>Vector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0816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Evaluation</a:t>
            </a:r>
            <a:r>
              <a:rPr lang="zh-CN" altLang="en-US" dirty="0" smtClean="0"/>
              <a:t> </a:t>
            </a:r>
            <a:r>
              <a:rPr lang="en-US" altLang="zh-CN" dirty="0" smtClean="0"/>
              <a:t>for</a:t>
            </a:r>
            <a:r>
              <a:rPr lang="zh-CN" altLang="en-US" dirty="0" smtClean="0"/>
              <a:t> </a:t>
            </a:r>
            <a:r>
              <a:rPr lang="en-US" altLang="zh-CN" dirty="0" smtClean="0"/>
              <a:t>Singular</a:t>
            </a:r>
            <a:r>
              <a:rPr lang="zh-CN" altLang="en-US" dirty="0" smtClean="0"/>
              <a:t> </a:t>
            </a:r>
            <a:r>
              <a:rPr lang="en-US" altLang="zh-CN" dirty="0" smtClean="0"/>
              <a:t>Vector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1905000"/>
            <a:ext cx="48768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751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Divide</a:t>
            </a:r>
            <a:r>
              <a:rPr lang="zh-CN" altLang="en-US" dirty="0" smtClean="0"/>
              <a:t>-</a:t>
            </a:r>
            <a:r>
              <a:rPr lang="en-US" altLang="zh-CN" dirty="0" smtClean="0"/>
              <a:t>and-Conquer</a:t>
            </a:r>
            <a:endParaRPr lang="en-US" dirty="0" smtClean="0"/>
          </a:p>
          <a:p>
            <a:pPr lvl="1"/>
            <a:r>
              <a:rPr lang="en-US" dirty="0" smtClean="0"/>
              <a:t>Singular</a:t>
            </a:r>
            <a:r>
              <a:rPr lang="zh-CN" altLang="en-US" dirty="0" smtClean="0"/>
              <a:t> </a:t>
            </a:r>
            <a:r>
              <a:rPr lang="en-US" altLang="zh-CN" dirty="0" smtClean="0"/>
              <a:t>Value</a:t>
            </a:r>
            <a:r>
              <a:rPr lang="zh-CN" altLang="en-US" dirty="0" smtClean="0"/>
              <a:t> </a:t>
            </a:r>
            <a:r>
              <a:rPr lang="en-US" altLang="zh-CN" dirty="0" smtClean="0"/>
              <a:t>is</a:t>
            </a:r>
            <a:r>
              <a:rPr lang="zh-CN" altLang="en-US" dirty="0" smtClean="0"/>
              <a:t> </a:t>
            </a:r>
            <a:r>
              <a:rPr lang="en-US" altLang="zh-CN" dirty="0" smtClean="0"/>
              <a:t>able</a:t>
            </a:r>
            <a:r>
              <a:rPr lang="zh-CN" altLang="en-US" dirty="0" smtClean="0"/>
              <a:t> </a:t>
            </a:r>
            <a:r>
              <a:rPr lang="en-US" altLang="zh-CN" dirty="0" smtClean="0"/>
              <a:t>to</a:t>
            </a:r>
            <a:r>
              <a:rPr lang="zh-CN" altLang="en-US" dirty="0" smtClean="0"/>
              <a:t> </a:t>
            </a:r>
            <a:r>
              <a:rPr lang="en-US" altLang="zh-CN" dirty="0" smtClean="0"/>
              <a:t>divide</a:t>
            </a:r>
          </a:p>
          <a:p>
            <a:pPr lvl="1"/>
            <a:r>
              <a:rPr lang="en-US" dirty="0" smtClean="0"/>
              <a:t>Singular</a:t>
            </a:r>
            <a:r>
              <a:rPr lang="zh-CN" altLang="en-US" dirty="0" smtClean="0"/>
              <a:t> </a:t>
            </a:r>
            <a:r>
              <a:rPr lang="en-US" altLang="zh-CN" dirty="0" smtClean="0"/>
              <a:t>Vector</a:t>
            </a:r>
            <a:r>
              <a:rPr lang="zh-CN" altLang="en-US" dirty="0" smtClean="0"/>
              <a:t> </a:t>
            </a:r>
            <a:r>
              <a:rPr lang="en-US" altLang="zh-CN" dirty="0" smtClean="0"/>
              <a:t>is</a:t>
            </a:r>
            <a:r>
              <a:rPr lang="zh-CN" altLang="en-US" dirty="0" smtClean="0"/>
              <a:t> </a:t>
            </a:r>
            <a:r>
              <a:rPr lang="en-US" altLang="zh-CN" dirty="0" smtClean="0"/>
              <a:t>based</a:t>
            </a:r>
            <a:r>
              <a:rPr lang="zh-CN" altLang="en-US" dirty="0" smtClean="0"/>
              <a:t> </a:t>
            </a:r>
            <a:r>
              <a:rPr lang="en-US" altLang="zh-CN" dirty="0" smtClean="0"/>
              <a:t>on</a:t>
            </a:r>
            <a:r>
              <a:rPr lang="zh-CN" altLang="en-US" dirty="0" smtClean="0"/>
              <a:t> </a:t>
            </a:r>
            <a:r>
              <a:rPr lang="en-US" altLang="zh-CN" dirty="0" smtClean="0"/>
              <a:t>singular value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Large</a:t>
            </a:r>
            <a:r>
              <a:rPr lang="zh-CN" altLang="en-US" dirty="0" smtClean="0"/>
              <a:t> </a:t>
            </a:r>
            <a:r>
              <a:rPr lang="en-US" altLang="zh-CN" dirty="0" smtClean="0"/>
              <a:t>Matrix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200400" y="3733800"/>
            <a:ext cx="1828800" cy="3810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solidFill>
                  <a:srgbClr val="000000"/>
                </a:solidFill>
              </a:rPr>
              <a:t>GPU1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029200" y="3733800"/>
            <a:ext cx="1828800" cy="3810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GPU</a:t>
            </a:r>
            <a:r>
              <a:rPr lang="en-US" altLang="zh-CN" dirty="0" smtClean="0">
                <a:solidFill>
                  <a:srgbClr val="000000"/>
                </a:solidFill>
              </a:rPr>
              <a:t>2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00400" y="4572000"/>
            <a:ext cx="457200" cy="3810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solidFill>
                  <a:srgbClr val="000000"/>
                </a:solidFill>
              </a:rPr>
              <a:t>1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657600" y="4572000"/>
            <a:ext cx="457200" cy="3810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solidFill>
                  <a:srgbClr val="000000"/>
                </a:solidFill>
              </a:rPr>
              <a:t>2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114800" y="4572000"/>
            <a:ext cx="457200" cy="3810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solidFill>
                  <a:srgbClr val="000000"/>
                </a:solidFill>
              </a:rPr>
              <a:t>1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572000" y="4572000"/>
            <a:ext cx="457200" cy="3810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solidFill>
                  <a:srgbClr val="000000"/>
                </a:solidFill>
              </a:rPr>
              <a:t>2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029200" y="4572000"/>
            <a:ext cx="457200" cy="3810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solidFill>
                  <a:srgbClr val="000000"/>
                </a:solidFill>
              </a:rPr>
              <a:t>1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486400" y="4572000"/>
            <a:ext cx="457200" cy="3810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solidFill>
                  <a:srgbClr val="000000"/>
                </a:solidFill>
              </a:rPr>
              <a:t>2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943600" y="4572000"/>
            <a:ext cx="457200" cy="3810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solidFill>
                  <a:srgbClr val="000000"/>
                </a:solidFill>
              </a:rPr>
              <a:t>1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00800" y="4572000"/>
            <a:ext cx="457200" cy="3810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solidFill>
                  <a:srgbClr val="000000"/>
                </a:solidFill>
              </a:rPr>
              <a:t>2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069042" y="3733800"/>
            <a:ext cx="15217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Singular</a:t>
            </a:r>
            <a:r>
              <a:rPr lang="zh-CN" altLang="en-US" dirty="0"/>
              <a:t> </a:t>
            </a:r>
            <a:r>
              <a:rPr lang="en-US" altLang="zh-CN" dirty="0"/>
              <a:t>Value</a:t>
            </a:r>
            <a:r>
              <a:rPr lang="zh-CN" altLang="en-US" dirty="0"/>
              <a:t> 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1066800" y="4572000"/>
            <a:ext cx="16140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Singular</a:t>
            </a:r>
            <a:r>
              <a:rPr lang="zh-CN" altLang="en-US" dirty="0"/>
              <a:t> </a:t>
            </a:r>
            <a:r>
              <a:rPr lang="en-US" altLang="zh-CN" dirty="0" smtClean="0"/>
              <a:t>Vector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0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7215345"/>
              </p:ext>
            </p:extLst>
          </p:nvPr>
        </p:nvGraphicFramePr>
        <p:xfrm>
          <a:off x="228600" y="2362200"/>
          <a:ext cx="4038600" cy="27787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7720"/>
                <a:gridCol w="807720"/>
                <a:gridCol w="807720"/>
                <a:gridCol w="807720"/>
                <a:gridCol w="807720"/>
              </a:tblGrid>
              <a:tr h="142240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600" dirty="0" smtClean="0">
                          <a:effectLst/>
                          <a:latin typeface="+mj-lt"/>
                        </a:rPr>
                        <a:t>Spec</a:t>
                      </a:r>
                      <a:r>
                        <a:rPr lang="en-US" altLang="zh-CN" sz="1600" dirty="0" smtClean="0">
                          <a:effectLst/>
                          <a:latin typeface="+mj-lt"/>
                        </a:rPr>
                        <a:t>.</a:t>
                      </a:r>
                      <a:r>
                        <a:rPr lang="en-US" sz="1600" dirty="0" smtClean="0">
                          <a:effectLst/>
                          <a:latin typeface="+mj-lt"/>
                        </a:rPr>
                        <a:t> </a:t>
                      </a:r>
                      <a:endParaRPr lang="en-US" sz="1600" dirty="0">
                        <a:effectLst/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s-ES_tradnl" sz="1600" dirty="0" err="1" smtClean="0">
                          <a:effectLst/>
                          <a:latin typeface="+mj-lt"/>
                        </a:rPr>
                        <a:t>Quadro</a:t>
                      </a:r>
                      <a:r>
                        <a:rPr lang="es-ES_tradnl" sz="1600" dirty="0" smtClean="0">
                          <a:effectLst/>
                          <a:latin typeface="+mj-lt"/>
                        </a:rPr>
                        <a:t> </a:t>
                      </a:r>
                      <a:r>
                        <a:rPr lang="es-ES_tradnl" sz="1600" dirty="0">
                          <a:effectLst/>
                          <a:latin typeface="+mj-lt"/>
                        </a:rPr>
                        <a:t>600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600" dirty="0">
                          <a:effectLst/>
                          <a:latin typeface="+mj-lt"/>
                        </a:rPr>
                        <a:t>Tesla K40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altLang="zh-CN" sz="1600" dirty="0" smtClean="0">
                          <a:latin typeface="+mj-lt"/>
                        </a:rPr>
                        <a:t>S1070</a:t>
                      </a:r>
                      <a:endParaRPr lang="en-US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600" dirty="0" smtClean="0">
                          <a:latin typeface="+mj-lt"/>
                        </a:rPr>
                        <a:t>M</a:t>
                      </a:r>
                      <a:r>
                        <a:rPr lang="en-US" altLang="zh-CN" sz="1600" dirty="0" smtClean="0">
                          <a:latin typeface="+mj-lt"/>
                        </a:rPr>
                        <a:t>2070</a:t>
                      </a:r>
                      <a:endParaRPr lang="en-US" sz="1600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600" dirty="0">
                          <a:effectLst/>
                          <a:latin typeface="+mj-lt"/>
                        </a:rPr>
                        <a:t>Architecture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600" dirty="0">
                          <a:effectLst/>
                          <a:latin typeface="+mj-lt"/>
                        </a:rPr>
                        <a:t>Fermi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600" dirty="0" err="1">
                          <a:effectLst/>
                          <a:latin typeface="+mj-lt"/>
                        </a:rPr>
                        <a:t>Kepler</a:t>
                      </a:r>
                      <a:r>
                        <a:rPr lang="en-US" sz="1600" dirty="0">
                          <a:effectLst/>
                          <a:latin typeface="+mj-lt"/>
                        </a:rPr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600" dirty="0" smtClean="0">
                          <a:latin typeface="+mj-lt"/>
                        </a:rPr>
                        <a:t>Tesla</a:t>
                      </a:r>
                      <a:endParaRPr lang="en-US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600" dirty="0" smtClean="0">
                          <a:latin typeface="+mj-lt"/>
                        </a:rPr>
                        <a:t>Tesla</a:t>
                      </a:r>
                      <a:endParaRPr lang="en-US" sz="1600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600" dirty="0">
                          <a:effectLst/>
                          <a:latin typeface="+mj-lt"/>
                        </a:rPr>
                        <a:t>CUDA Cores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600" dirty="0">
                          <a:effectLst/>
                          <a:latin typeface="+mj-lt"/>
                        </a:rPr>
                        <a:t>96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600" dirty="0">
                          <a:effectLst/>
                          <a:latin typeface="+mj-lt"/>
                        </a:rPr>
                        <a:t>2880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altLang="zh-CN" sz="1600" dirty="0" smtClean="0">
                          <a:latin typeface="+mj-lt"/>
                        </a:rPr>
                        <a:t>960</a:t>
                      </a:r>
                      <a:endParaRPr lang="en-US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altLang="zh-CN" sz="1600" dirty="0" smtClean="0">
                          <a:latin typeface="+mj-lt"/>
                        </a:rPr>
                        <a:t>448</a:t>
                      </a:r>
                      <a:endParaRPr lang="en-US" sz="1600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600">
                          <a:effectLst/>
                          <a:latin typeface="+mj-lt"/>
                        </a:rPr>
                        <a:t>TFLOPS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600">
                          <a:effectLst/>
                          <a:latin typeface="+mj-lt"/>
                        </a:rPr>
                        <a:t>0.246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600">
                          <a:effectLst/>
                          <a:latin typeface="+mj-lt"/>
                        </a:rPr>
                        <a:t>4.29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altLang="zh-CN" sz="1600" dirty="0" smtClean="0">
                          <a:latin typeface="+mj-lt"/>
                        </a:rPr>
                        <a:t>4.14</a:t>
                      </a:r>
                      <a:endParaRPr lang="en-US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altLang="zh-CN" sz="1600" dirty="0" smtClean="0">
                          <a:latin typeface="+mj-lt"/>
                        </a:rPr>
                        <a:t>1.29</a:t>
                      </a:r>
                      <a:endParaRPr lang="en-US" sz="1600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600" dirty="0" err="1">
                          <a:effectLst/>
                          <a:latin typeface="+mj-lt"/>
                        </a:rPr>
                        <a:t>Mem</a:t>
                      </a:r>
                      <a:r>
                        <a:rPr lang="en-US" sz="1600" dirty="0">
                          <a:effectLst/>
                          <a:latin typeface="+mj-lt"/>
                        </a:rPr>
                        <a:t> </a:t>
                      </a:r>
                      <a:r>
                        <a:rPr lang="en-US" sz="1600" dirty="0" smtClean="0">
                          <a:effectLst/>
                          <a:latin typeface="+mj-lt"/>
                        </a:rPr>
                        <a:t>Size </a:t>
                      </a:r>
                      <a:endParaRPr lang="en-US" sz="1600" dirty="0">
                        <a:effectLst/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600" dirty="0">
                          <a:effectLst/>
                          <a:latin typeface="+mj-lt"/>
                        </a:rPr>
                        <a:t>1 GB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600" dirty="0">
                          <a:effectLst/>
                          <a:latin typeface="+mj-lt"/>
                        </a:rPr>
                        <a:t>12 GB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altLang="zh-CN" sz="1600" dirty="0" smtClean="0">
                          <a:latin typeface="+mj-lt"/>
                        </a:rPr>
                        <a:t>16</a:t>
                      </a:r>
                      <a:r>
                        <a:rPr lang="zh-CN" altLang="en-US" sz="1600" dirty="0" smtClean="0">
                          <a:latin typeface="+mj-lt"/>
                        </a:rPr>
                        <a:t> </a:t>
                      </a:r>
                      <a:r>
                        <a:rPr lang="en-US" altLang="zh-CN" sz="1600" dirty="0" smtClean="0">
                          <a:latin typeface="+mj-lt"/>
                        </a:rPr>
                        <a:t>GB</a:t>
                      </a:r>
                      <a:endParaRPr lang="en-US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altLang="zh-CN" sz="1600" dirty="0" smtClean="0">
                          <a:latin typeface="+mj-lt"/>
                        </a:rPr>
                        <a:t>6</a:t>
                      </a:r>
                      <a:r>
                        <a:rPr lang="zh-CN" altLang="en-US" sz="1600" dirty="0" smtClean="0">
                          <a:latin typeface="+mj-lt"/>
                        </a:rPr>
                        <a:t> </a:t>
                      </a:r>
                      <a:r>
                        <a:rPr lang="en-US" altLang="zh-CN" sz="1600" dirty="0" smtClean="0">
                          <a:latin typeface="+mj-lt"/>
                        </a:rPr>
                        <a:t>G</a:t>
                      </a:r>
                      <a:endParaRPr lang="en-US" sz="1600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600" dirty="0" err="1">
                          <a:effectLst/>
                          <a:latin typeface="+mj-lt"/>
                        </a:rPr>
                        <a:t>Mem</a:t>
                      </a:r>
                      <a:r>
                        <a:rPr lang="en-US" sz="1600" dirty="0">
                          <a:effectLst/>
                          <a:latin typeface="+mj-lt"/>
                        </a:rPr>
                        <a:t> </a:t>
                      </a:r>
                      <a:r>
                        <a:rPr lang="en-US" sz="1600" dirty="0" smtClean="0">
                          <a:effectLst/>
                          <a:latin typeface="+mj-lt"/>
                        </a:rPr>
                        <a:t>B</a:t>
                      </a:r>
                      <a:r>
                        <a:rPr lang="en-US" altLang="zh-CN" sz="1600" dirty="0" smtClean="0">
                          <a:effectLst/>
                          <a:latin typeface="+mj-lt"/>
                        </a:rPr>
                        <a:t>W</a:t>
                      </a:r>
                      <a:r>
                        <a:rPr lang="en-US" sz="1600" dirty="0" smtClean="0">
                          <a:effectLst/>
                          <a:latin typeface="+mj-lt"/>
                        </a:rPr>
                        <a:t> </a:t>
                      </a:r>
                      <a:endParaRPr lang="en-US" sz="1600" dirty="0">
                        <a:effectLst/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600" dirty="0">
                          <a:effectLst/>
                          <a:latin typeface="+mj-lt"/>
                        </a:rPr>
                        <a:t>25.6 GB/s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1600" dirty="0">
                          <a:effectLst/>
                          <a:latin typeface="+mj-lt"/>
                        </a:rPr>
                        <a:t>288 GB/s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altLang="zh-CN" sz="1600" dirty="0" smtClean="0">
                          <a:latin typeface="+mj-lt"/>
                        </a:rPr>
                        <a:t>408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altLang="zh-CN" sz="1600" dirty="0" smtClean="0">
                          <a:latin typeface="+mj-lt"/>
                        </a:rPr>
                        <a:t>GB/s</a:t>
                      </a:r>
                      <a:endParaRPr lang="en-US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altLang="zh-CN" sz="1600" dirty="0" smtClean="0">
                          <a:latin typeface="+mj-lt"/>
                        </a:rPr>
                        <a:t>150</a:t>
                      </a:r>
                      <a:r>
                        <a:rPr lang="zh-CN" altLang="en-US" sz="1600" dirty="0" smtClean="0">
                          <a:latin typeface="+mj-lt"/>
                        </a:rPr>
                        <a:t> </a:t>
                      </a:r>
                      <a:r>
                        <a:rPr lang="en-US" altLang="zh-CN" sz="1600" dirty="0" smtClean="0">
                          <a:latin typeface="+mj-lt"/>
                        </a:rPr>
                        <a:t>GB/s</a:t>
                      </a:r>
                      <a:endParaRPr lang="en-US" sz="1600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Compared</a:t>
            </a:r>
            <a:r>
              <a:rPr lang="zh-CN" altLang="en-US" dirty="0" smtClean="0"/>
              <a:t> </a:t>
            </a:r>
            <a:r>
              <a:rPr lang="en-US" altLang="zh-CN" dirty="0" smtClean="0"/>
              <a:t>with</a:t>
            </a:r>
            <a:r>
              <a:rPr lang="zh-CN" altLang="en-US" dirty="0" smtClean="0"/>
              <a:t> </a:t>
            </a:r>
            <a:r>
              <a:rPr lang="en-US" altLang="zh-CN" dirty="0" smtClean="0"/>
              <a:t>other</a:t>
            </a:r>
            <a:r>
              <a:rPr lang="zh-CN" altLang="en-US" dirty="0" smtClean="0"/>
              <a:t> </a:t>
            </a:r>
            <a:r>
              <a:rPr lang="en-US" altLang="zh-CN" dirty="0" smtClean="0"/>
              <a:t>Algorithms</a:t>
            </a:r>
            <a:r>
              <a:rPr lang="zh-CN" altLang="en-US" dirty="0" smtClean="0"/>
              <a:t> </a:t>
            </a:r>
            <a:r>
              <a:rPr lang="en-US" altLang="zh-CN" dirty="0" smtClean="0"/>
              <a:t>on</a:t>
            </a:r>
            <a:r>
              <a:rPr lang="zh-CN" altLang="en-US" dirty="0" smtClean="0"/>
              <a:t> </a:t>
            </a:r>
            <a:r>
              <a:rPr lang="en-US" altLang="zh-CN" dirty="0" smtClean="0"/>
              <a:t>GPU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3400" y="2057400"/>
            <a:ext cx="4775200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184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3770895"/>
              </p:ext>
            </p:extLst>
          </p:nvPr>
        </p:nvGraphicFramePr>
        <p:xfrm>
          <a:off x="1524000" y="2362200"/>
          <a:ext cx="6096000" cy="294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294640">
                <a:tc>
                  <a:txBody>
                    <a:bodyPr/>
                    <a:lstStyle/>
                    <a:p>
                      <a:r>
                        <a:rPr lang="en-US" sz="1200" dirty="0">
                          <a:effectLst/>
                          <a:latin typeface="NimbusRomNo9L"/>
                        </a:rPr>
                        <a:t>Matrix Size </a:t>
                      </a:r>
                      <a:endParaRPr lang="en-US" sz="1200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  <a:latin typeface="NimbusRomNo9L"/>
                        </a:rPr>
                        <a:t>Tesla </a:t>
                      </a:r>
                      <a:endParaRPr lang="en-US" sz="12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effectLst/>
                          <a:latin typeface="NimbusRomNo9L"/>
                        </a:rPr>
                        <a:t>Static (2-GPU) </a:t>
                      </a:r>
                      <a:endParaRPr lang="en-US" sz="1200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  <a:latin typeface="NimbusRomNo9L"/>
                        </a:rPr>
                        <a:t>Dynamic (2-GPU) </a:t>
                      </a:r>
                      <a:endParaRPr lang="en-US" sz="1200">
                        <a:effectLst/>
                      </a:endParaRPr>
                    </a:p>
                  </a:txBody>
                  <a:tcPr anchor="ctr"/>
                </a:tc>
              </a:tr>
              <a:tr h="294640"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  <a:latin typeface="NimbusRomNo9L"/>
                        </a:rPr>
                        <a:t>50K*50K </a:t>
                      </a:r>
                      <a:endParaRPr lang="en-US" sz="12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  <a:latin typeface="NimbusRomNo9L"/>
                        </a:rPr>
                        <a:t>71s </a:t>
                      </a:r>
                      <a:endParaRPr lang="en-US" sz="12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  <a:latin typeface="NimbusRomNo9L"/>
                        </a:rPr>
                        <a:t>50s / 45s </a:t>
                      </a:r>
                      <a:endParaRPr lang="en-US" sz="12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  <a:latin typeface="NimbusRomNo9L"/>
                        </a:rPr>
                        <a:t>44s / 44s </a:t>
                      </a:r>
                      <a:endParaRPr lang="en-US" sz="1200">
                        <a:effectLst/>
                      </a:endParaRPr>
                    </a:p>
                  </a:txBody>
                  <a:tcPr anchor="ctr"/>
                </a:tc>
              </a:tr>
              <a:tr h="294640"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  <a:latin typeface="NimbusRomNo9L"/>
                        </a:rPr>
                        <a:t>100K*100K </a:t>
                      </a:r>
                      <a:endParaRPr lang="en-US" sz="12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  <a:latin typeface="NimbusRomNo9L"/>
                        </a:rPr>
                        <a:t>341s </a:t>
                      </a:r>
                      <a:endParaRPr lang="en-US" sz="12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  <a:latin typeface="NimbusRomNo9L"/>
                        </a:rPr>
                        <a:t>217s / 189s </a:t>
                      </a:r>
                      <a:endParaRPr lang="en-US" sz="12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  <a:latin typeface="NimbusRomNo9L"/>
                        </a:rPr>
                        <a:t>210s / 202s </a:t>
                      </a:r>
                      <a:endParaRPr lang="en-US" sz="1200">
                        <a:effectLst/>
                      </a:endParaRPr>
                    </a:p>
                  </a:txBody>
                  <a:tcPr anchor="ctr"/>
                </a:tc>
              </a:tr>
              <a:tr h="294640"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  <a:latin typeface="NimbusRomNo9L"/>
                        </a:rPr>
                        <a:t>150K*150K </a:t>
                      </a:r>
                      <a:endParaRPr lang="en-US" sz="12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  <a:latin typeface="NimbusRomNo9L"/>
                        </a:rPr>
                        <a:t>864s </a:t>
                      </a:r>
                      <a:endParaRPr lang="en-US" sz="12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  <a:latin typeface="NimbusRomNo9L"/>
                        </a:rPr>
                        <a:t>524s / 467s </a:t>
                      </a:r>
                      <a:endParaRPr lang="en-US" sz="12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  <a:latin typeface="NimbusRomNo9L"/>
                        </a:rPr>
                        <a:t>498s / 507s </a:t>
                      </a:r>
                      <a:endParaRPr lang="en-US" sz="1200">
                        <a:effectLst/>
                      </a:endParaRPr>
                    </a:p>
                  </a:txBody>
                  <a:tcPr anchor="ctr"/>
                </a:tc>
              </a:tr>
              <a:tr h="294640"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  <a:latin typeface="NimbusRomNo9L"/>
                        </a:rPr>
                        <a:t>200K*200K </a:t>
                      </a:r>
                      <a:endParaRPr lang="en-US" sz="12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  <a:latin typeface="NimbusRomNo9L"/>
                        </a:rPr>
                        <a:t>1407s </a:t>
                      </a:r>
                      <a:endParaRPr lang="en-US" sz="12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effectLst/>
                          <a:latin typeface="NimbusRomNo9L"/>
                        </a:rPr>
                        <a:t>955s / 827s </a:t>
                      </a:r>
                      <a:endParaRPr lang="en-US" sz="1200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  <a:latin typeface="NimbusRomNo9L"/>
                        </a:rPr>
                        <a:t>849s / 858s </a:t>
                      </a:r>
                      <a:endParaRPr lang="en-US" sz="1200">
                        <a:effectLst/>
                      </a:endParaRPr>
                    </a:p>
                  </a:txBody>
                  <a:tcPr anchor="ctr"/>
                </a:tc>
              </a:tr>
              <a:tr h="294640"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  <a:latin typeface="NimbusRomNo9L"/>
                        </a:rPr>
                        <a:t>300K*300K </a:t>
                      </a:r>
                      <a:endParaRPr lang="en-US" sz="12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  <a:latin typeface="NimbusRomNo9L"/>
                        </a:rPr>
                        <a:t>3490s </a:t>
                      </a:r>
                      <a:endParaRPr lang="en-US" sz="12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  <a:latin typeface="NimbusRomNo9L"/>
                        </a:rPr>
                        <a:t>2234s / 1906s </a:t>
                      </a:r>
                      <a:endParaRPr lang="en-US" sz="12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  <a:latin typeface="NimbusRomNo9L"/>
                        </a:rPr>
                        <a:t>2123s / 2110s </a:t>
                      </a:r>
                      <a:endParaRPr lang="en-US" sz="1200">
                        <a:effectLst/>
                      </a:endParaRPr>
                    </a:p>
                  </a:txBody>
                  <a:tcPr anchor="ctr"/>
                </a:tc>
              </a:tr>
              <a:tr h="294640"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  <a:latin typeface="NimbusRomNo9L"/>
                        </a:rPr>
                        <a:t>400K*400K </a:t>
                      </a:r>
                      <a:endParaRPr lang="en-US" sz="12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  <a:latin typeface="NimbusRomNo9L"/>
                        </a:rPr>
                        <a:t>6559s </a:t>
                      </a:r>
                      <a:endParaRPr lang="en-US" sz="12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  <a:latin typeface="NimbusRomNo9L"/>
                        </a:rPr>
                        <a:t>4110s / 3709s </a:t>
                      </a:r>
                      <a:endParaRPr lang="en-US" sz="12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  <a:latin typeface="NimbusRomNo9L"/>
                        </a:rPr>
                        <a:t>3853s / 3871s </a:t>
                      </a:r>
                      <a:endParaRPr lang="en-US" sz="1200">
                        <a:effectLst/>
                      </a:endParaRPr>
                    </a:p>
                  </a:txBody>
                  <a:tcPr anchor="ctr"/>
                </a:tc>
              </a:tr>
              <a:tr h="294640"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  <a:latin typeface="NimbusRomNo9L"/>
                        </a:rPr>
                        <a:t>500K*500K </a:t>
                      </a:r>
                      <a:endParaRPr lang="en-US" sz="12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  <a:latin typeface="NimbusRomNo9L"/>
                        </a:rPr>
                        <a:t>12282s </a:t>
                      </a:r>
                      <a:endParaRPr lang="en-US" sz="12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  <a:latin typeface="NimbusRomNo9L"/>
                        </a:rPr>
                        <a:t>7371s / 6916s </a:t>
                      </a:r>
                      <a:endParaRPr lang="en-US" sz="12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  <a:latin typeface="NimbusRomNo9L"/>
                        </a:rPr>
                        <a:t>7148s / 7129s </a:t>
                      </a:r>
                      <a:endParaRPr lang="en-US" sz="1200">
                        <a:effectLst/>
                      </a:endParaRPr>
                    </a:p>
                  </a:txBody>
                  <a:tcPr anchor="ctr"/>
                </a:tc>
              </a:tr>
              <a:tr h="294640"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  <a:latin typeface="NimbusRomNo9L"/>
                        </a:rPr>
                        <a:t>800K*800K </a:t>
                      </a:r>
                      <a:endParaRPr lang="en-US" sz="12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  <a:latin typeface="NimbusRomNo9L"/>
                        </a:rPr>
                        <a:t>40311s </a:t>
                      </a:r>
                      <a:endParaRPr lang="en-US" sz="12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  <a:latin typeface="NimbusRomNo9L"/>
                        </a:rPr>
                        <a:t>22454s / 21627s </a:t>
                      </a:r>
                      <a:endParaRPr lang="en-US" sz="12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  <a:latin typeface="NimbusRomNo9L"/>
                        </a:rPr>
                        <a:t>22046s / 22026s </a:t>
                      </a:r>
                      <a:endParaRPr lang="en-US" sz="1200">
                        <a:effectLst/>
                      </a:endParaRPr>
                    </a:p>
                  </a:txBody>
                  <a:tcPr anchor="ctr"/>
                </a:tc>
              </a:tr>
              <a:tr h="294640"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  <a:latin typeface="NimbusRomNo9L"/>
                        </a:rPr>
                        <a:t>1000K*1000K </a:t>
                      </a:r>
                      <a:endParaRPr lang="en-US" sz="12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  <a:latin typeface="NimbusRomNo9L"/>
                        </a:rPr>
                        <a:t>54801s </a:t>
                      </a:r>
                      <a:endParaRPr lang="en-US" sz="12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  <a:latin typeface="NimbusRomNo9L"/>
                        </a:rPr>
                        <a:t>36119s / 35071s </a:t>
                      </a:r>
                      <a:endParaRPr lang="en-US" sz="12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effectLst/>
                          <a:latin typeface="NimbusRomNo9L"/>
                        </a:rPr>
                        <a:t>35587s / 35607s </a:t>
                      </a:r>
                      <a:endParaRPr lang="en-US" sz="1200" dirty="0">
                        <a:effectLst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Large</a:t>
            </a:r>
            <a:r>
              <a:rPr lang="zh-CN" altLang="en-US" dirty="0" smtClean="0"/>
              <a:t> </a:t>
            </a:r>
            <a:r>
              <a:rPr lang="en-US" altLang="zh-CN" dirty="0" smtClean="0"/>
              <a:t>Matrix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6895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Precision</a:t>
            </a:r>
            <a:r>
              <a:rPr lang="zh-CN" altLang="en-US" dirty="0" smtClean="0"/>
              <a:t> </a:t>
            </a:r>
            <a:r>
              <a:rPr lang="en-US" altLang="zh-CN" dirty="0" smtClean="0"/>
              <a:t>vs.</a:t>
            </a:r>
            <a:r>
              <a:rPr lang="zh-CN" altLang="en-US" dirty="0" smtClean="0"/>
              <a:t> </a:t>
            </a:r>
            <a:r>
              <a:rPr lang="en-US" altLang="zh-CN" dirty="0" smtClean="0"/>
              <a:t>Execution</a:t>
            </a:r>
            <a:r>
              <a:rPr lang="zh-CN" altLang="en-US" dirty="0" smtClean="0"/>
              <a:t> </a:t>
            </a:r>
            <a:r>
              <a:rPr lang="en-US" altLang="zh-CN" dirty="0" smtClean="0"/>
              <a:t>Time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2133600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780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</a:p>
          <a:p>
            <a:endParaRPr lang="en-US" dirty="0" smtClean="0"/>
          </a:p>
          <a:p>
            <a:r>
              <a:rPr lang="en-US" dirty="0" smtClean="0"/>
              <a:t>Algorithm</a:t>
            </a:r>
          </a:p>
          <a:p>
            <a:endParaRPr lang="en-US" dirty="0" smtClean="0"/>
          </a:p>
          <a:p>
            <a:r>
              <a:rPr lang="en-US" dirty="0" smtClean="0"/>
              <a:t>Design</a:t>
            </a:r>
          </a:p>
          <a:p>
            <a:endParaRPr lang="en-US" dirty="0" smtClean="0"/>
          </a:p>
          <a:p>
            <a:r>
              <a:rPr lang="en-US" dirty="0" smtClean="0"/>
              <a:t>Experiments</a:t>
            </a:r>
          </a:p>
          <a:p>
            <a:endParaRPr lang="en-US" dirty="0" smtClean="0"/>
          </a:p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Bisection and Twisted SVD on GPU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Content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907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123">
        <p:fade/>
      </p:transition>
    </mc:Choice>
    <mc:Fallback xmlns="">
      <p:transition spd="med" advTm="1123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Bisection</a:t>
            </a:r>
            <a:r>
              <a:rPr lang="zh-CN" altLang="en-US" dirty="0" smtClean="0"/>
              <a:t> </a:t>
            </a:r>
            <a:r>
              <a:rPr lang="en-US" altLang="zh-CN" dirty="0" smtClean="0"/>
              <a:t>&amp;</a:t>
            </a:r>
            <a:r>
              <a:rPr lang="zh-CN" altLang="en-US" dirty="0" smtClean="0"/>
              <a:t> </a:t>
            </a:r>
            <a:r>
              <a:rPr lang="en-US" altLang="zh-CN" dirty="0" smtClean="0"/>
              <a:t>Twisted</a:t>
            </a:r>
            <a:r>
              <a:rPr lang="zh-CN" altLang="en-US" dirty="0" smtClean="0"/>
              <a:t> </a:t>
            </a:r>
            <a:r>
              <a:rPr lang="en-US" altLang="zh-CN" dirty="0" smtClean="0"/>
              <a:t>algorithms</a:t>
            </a:r>
            <a:r>
              <a:rPr lang="zh-CN" altLang="en-US" dirty="0" smtClean="0"/>
              <a:t> </a:t>
            </a:r>
            <a:endParaRPr lang="en-US" altLang="zh-CN" dirty="0" smtClean="0"/>
          </a:p>
          <a:p>
            <a:r>
              <a:rPr lang="en-US" dirty="0" smtClean="0"/>
              <a:t>Implement</a:t>
            </a:r>
            <a:r>
              <a:rPr lang="zh-CN" altLang="en-US" dirty="0" smtClean="0"/>
              <a:t> </a:t>
            </a:r>
            <a:r>
              <a:rPr lang="en-US" altLang="zh-CN" dirty="0" smtClean="0"/>
              <a:t>and</a:t>
            </a:r>
            <a:r>
              <a:rPr lang="zh-CN" altLang="en-US" dirty="0" smtClean="0"/>
              <a:t> </a:t>
            </a:r>
            <a:r>
              <a:rPr lang="en-US" altLang="zh-CN" dirty="0" smtClean="0"/>
              <a:t>optimize</a:t>
            </a:r>
            <a:r>
              <a:rPr lang="zh-CN" altLang="en-US" dirty="0" smtClean="0"/>
              <a:t> </a:t>
            </a:r>
            <a:r>
              <a:rPr lang="en-US" altLang="zh-CN" dirty="0" smtClean="0"/>
              <a:t>on</a:t>
            </a:r>
            <a:r>
              <a:rPr lang="zh-CN" altLang="en-US" dirty="0" smtClean="0"/>
              <a:t> </a:t>
            </a:r>
            <a:r>
              <a:rPr lang="en-US" altLang="zh-CN" dirty="0" smtClean="0"/>
              <a:t>GPU</a:t>
            </a:r>
          </a:p>
          <a:p>
            <a:r>
              <a:rPr lang="en-US" dirty="0" smtClean="0"/>
              <a:t>Big</a:t>
            </a:r>
            <a:r>
              <a:rPr lang="zh-CN" altLang="en-US" dirty="0" smtClean="0"/>
              <a:t> </a:t>
            </a:r>
            <a:r>
              <a:rPr lang="en-US" altLang="zh-CN" dirty="0" smtClean="0"/>
              <a:t>Matrix</a:t>
            </a:r>
            <a:r>
              <a:rPr lang="zh-CN" altLang="en-US" dirty="0" smtClean="0"/>
              <a:t> </a:t>
            </a:r>
            <a:r>
              <a:rPr lang="en-US" altLang="zh-CN" dirty="0" smtClean="0"/>
              <a:t>to</a:t>
            </a:r>
            <a:r>
              <a:rPr lang="zh-CN" altLang="en-US" dirty="0" smtClean="0"/>
              <a:t> </a:t>
            </a:r>
            <a:r>
              <a:rPr lang="zh-CN" altLang="zh-CN" dirty="0" smtClean="0"/>
              <a:t>1</a:t>
            </a:r>
            <a:r>
              <a:rPr lang="en-US" altLang="zh-CN" dirty="0" smtClean="0"/>
              <a:t>M</a:t>
            </a:r>
            <a:r>
              <a:rPr lang="zh-CN" altLang="en-US" dirty="0" smtClean="0"/>
              <a:t>*</a:t>
            </a:r>
            <a:r>
              <a:rPr lang="en-US" altLang="zh-CN" dirty="0" smtClean="0"/>
              <a:t>1M</a:t>
            </a:r>
            <a:r>
              <a:rPr lang="zh-CN" altLang="en-US" dirty="0" smtClean="0"/>
              <a:t> </a:t>
            </a:r>
            <a:r>
              <a:rPr lang="en-US" altLang="zh-CN" dirty="0" smtClean="0"/>
              <a:t>size</a:t>
            </a:r>
          </a:p>
          <a:p>
            <a:r>
              <a:rPr lang="en-US" dirty="0" smtClean="0"/>
              <a:t>Good</a:t>
            </a:r>
            <a:r>
              <a:rPr lang="zh-CN" altLang="en-US" dirty="0" smtClean="0"/>
              <a:t> </a:t>
            </a:r>
            <a:r>
              <a:rPr lang="en-US" altLang="zh-CN" dirty="0" smtClean="0"/>
              <a:t>scalability</a:t>
            </a:r>
          </a:p>
          <a:p>
            <a:r>
              <a:rPr lang="en-US" dirty="0" smtClean="0"/>
              <a:t>High</a:t>
            </a:r>
            <a:r>
              <a:rPr lang="zh-CN" altLang="en-US" dirty="0" smtClean="0"/>
              <a:t> </a:t>
            </a:r>
            <a:r>
              <a:rPr lang="en-US" altLang="zh-CN" dirty="0" smtClean="0"/>
              <a:t>speed</a:t>
            </a:r>
            <a:r>
              <a:rPr lang="zh-CN" altLang="en-US" dirty="0" smtClean="0"/>
              <a:t> </a:t>
            </a:r>
            <a:r>
              <a:rPr lang="en-US" altLang="zh-CN" dirty="0" smtClean="0"/>
              <a:t>than</a:t>
            </a:r>
            <a:r>
              <a:rPr lang="zh-CN" altLang="en-US" dirty="0" smtClean="0"/>
              <a:t> </a:t>
            </a:r>
            <a:r>
              <a:rPr lang="en-US" altLang="zh-CN" dirty="0" smtClean="0"/>
              <a:t>other</a:t>
            </a:r>
            <a:r>
              <a:rPr lang="zh-CN" altLang="en-US" dirty="0" smtClean="0"/>
              <a:t> </a:t>
            </a:r>
            <a:r>
              <a:rPr lang="en-US" altLang="zh-CN" dirty="0" smtClean="0"/>
              <a:t>algorithms.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2277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Application</a:t>
            </a:r>
          </a:p>
          <a:p>
            <a:pPr lvl="1"/>
            <a:r>
              <a:rPr lang="en-US" dirty="0" smtClean="0"/>
              <a:t>Math</a:t>
            </a:r>
          </a:p>
          <a:p>
            <a:pPr lvl="2"/>
            <a:r>
              <a:rPr lang="en-US" dirty="0" smtClean="0"/>
              <a:t>Pseudo</a:t>
            </a:r>
            <a:r>
              <a:rPr lang="en-US" altLang="zh-CN" dirty="0" smtClean="0"/>
              <a:t>-</a:t>
            </a:r>
            <a:r>
              <a:rPr lang="en-US" dirty="0" smtClean="0"/>
              <a:t>inverse</a:t>
            </a:r>
            <a:r>
              <a:rPr lang="zh-CN" altLang="en-US" dirty="0" smtClean="0"/>
              <a:t> </a:t>
            </a:r>
            <a:r>
              <a:rPr lang="en-US" altLang="zh-CN" dirty="0" smtClean="0"/>
              <a:t>of</a:t>
            </a:r>
            <a:r>
              <a:rPr lang="zh-CN" altLang="en-US" dirty="0" smtClean="0"/>
              <a:t> </a:t>
            </a:r>
            <a:r>
              <a:rPr lang="en-US" altLang="zh-CN" dirty="0" smtClean="0"/>
              <a:t>a</a:t>
            </a:r>
            <a:r>
              <a:rPr lang="zh-CN" altLang="en-US" dirty="0" smtClean="0"/>
              <a:t> </a:t>
            </a:r>
            <a:r>
              <a:rPr lang="en-US" altLang="zh-CN" dirty="0" smtClean="0"/>
              <a:t>matrix</a:t>
            </a:r>
          </a:p>
          <a:p>
            <a:pPr lvl="2"/>
            <a:r>
              <a:rPr lang="en-US" dirty="0" smtClean="0"/>
              <a:t>Homogeneous</a:t>
            </a:r>
            <a:r>
              <a:rPr lang="zh-CN" altLang="en-US" dirty="0" smtClean="0"/>
              <a:t> </a:t>
            </a:r>
            <a:r>
              <a:rPr lang="en-US" altLang="zh-CN" dirty="0" smtClean="0"/>
              <a:t>Linear</a:t>
            </a:r>
            <a:r>
              <a:rPr lang="zh-CN" altLang="en-US" dirty="0" smtClean="0"/>
              <a:t> </a:t>
            </a:r>
            <a:r>
              <a:rPr lang="en-US" altLang="zh-CN" dirty="0" smtClean="0"/>
              <a:t>Equation</a:t>
            </a:r>
          </a:p>
          <a:p>
            <a:pPr lvl="2"/>
            <a:r>
              <a:rPr lang="en-US" dirty="0" smtClean="0"/>
              <a:t>Least</a:t>
            </a:r>
            <a:r>
              <a:rPr lang="zh-CN" altLang="en-US" dirty="0" smtClean="0"/>
              <a:t> </a:t>
            </a:r>
            <a:r>
              <a:rPr lang="en-US" altLang="zh-CN" dirty="0" smtClean="0"/>
              <a:t>Square</a:t>
            </a:r>
            <a:r>
              <a:rPr lang="zh-CN" altLang="en-US" dirty="0" smtClean="0"/>
              <a:t> </a:t>
            </a:r>
            <a:r>
              <a:rPr lang="en-US" altLang="zh-CN" dirty="0" smtClean="0"/>
              <a:t>Minimization</a:t>
            </a:r>
          </a:p>
          <a:p>
            <a:pPr lvl="2"/>
            <a:r>
              <a:rPr lang="en-US" dirty="0" smtClean="0"/>
              <a:t>Low</a:t>
            </a:r>
            <a:r>
              <a:rPr lang="en-US" altLang="zh-CN" dirty="0" smtClean="0"/>
              <a:t>-rank</a:t>
            </a:r>
            <a:r>
              <a:rPr lang="zh-CN" altLang="en-US" dirty="0" smtClean="0"/>
              <a:t> </a:t>
            </a:r>
            <a:r>
              <a:rPr lang="en-US" altLang="zh-CN" dirty="0" smtClean="0"/>
              <a:t>Approximation</a:t>
            </a:r>
          </a:p>
          <a:p>
            <a:pPr lvl="1"/>
            <a:r>
              <a:rPr lang="en-US" dirty="0" smtClean="0"/>
              <a:t>Engineering</a:t>
            </a:r>
          </a:p>
          <a:p>
            <a:pPr lvl="2"/>
            <a:r>
              <a:rPr lang="en-US" dirty="0" smtClean="0"/>
              <a:t>Signal</a:t>
            </a:r>
            <a:r>
              <a:rPr lang="zh-CN" altLang="en-US" dirty="0" smtClean="0"/>
              <a:t> </a:t>
            </a:r>
            <a:r>
              <a:rPr lang="en-US" altLang="zh-CN" dirty="0" smtClean="0"/>
              <a:t>Processing</a:t>
            </a:r>
          </a:p>
          <a:p>
            <a:pPr lvl="2"/>
            <a:r>
              <a:rPr lang="en-US" dirty="0" smtClean="0"/>
              <a:t>Computer</a:t>
            </a:r>
            <a:r>
              <a:rPr lang="zh-CN" altLang="en-US" dirty="0" smtClean="0"/>
              <a:t> </a:t>
            </a:r>
            <a:r>
              <a:rPr lang="en-US" altLang="zh-CN" dirty="0" smtClean="0"/>
              <a:t>Vision</a:t>
            </a:r>
          </a:p>
          <a:p>
            <a:pPr lvl="2"/>
            <a:r>
              <a:rPr lang="en-US" dirty="0" smtClean="0"/>
              <a:t>Machine</a:t>
            </a:r>
            <a:r>
              <a:rPr lang="zh-CN" altLang="en-US" dirty="0" smtClean="0"/>
              <a:t> </a:t>
            </a:r>
            <a:r>
              <a:rPr lang="en-US" altLang="zh-CN" dirty="0" smtClean="0"/>
              <a:t>Learning</a:t>
            </a:r>
          </a:p>
          <a:p>
            <a:pPr lvl="2"/>
            <a:r>
              <a:rPr lang="en-US" dirty="0" smtClean="0"/>
              <a:t>Information</a:t>
            </a:r>
            <a:r>
              <a:rPr lang="zh-CN" altLang="en-US" dirty="0" smtClean="0"/>
              <a:t> </a:t>
            </a:r>
            <a:r>
              <a:rPr lang="en-US" altLang="zh-CN" dirty="0" smtClean="0"/>
              <a:t>Retrieval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290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marL="0" indent="0" algn="ctr">
              <a:buNone/>
            </a:pPr>
            <a:r>
              <a:rPr lang="el-GR" dirty="0" smtClean="0"/>
              <a:t>A </a:t>
            </a:r>
            <a:r>
              <a:rPr lang="el-GR" dirty="0"/>
              <a:t>= </a:t>
            </a:r>
            <a:r>
              <a:rPr lang="el-GR" dirty="0" smtClean="0"/>
              <a:t>UΣV</a:t>
            </a:r>
            <a:r>
              <a:rPr lang="el-GR" baseline="30000" dirty="0" smtClean="0"/>
              <a:t>T</a:t>
            </a:r>
            <a:r>
              <a:rPr lang="el-GR" dirty="0" smtClean="0"/>
              <a:t> 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A</a:t>
            </a:r>
            <a:r>
              <a:rPr lang="zh-CN" altLang="en-US" dirty="0" smtClean="0"/>
              <a:t> </a:t>
            </a:r>
            <a:r>
              <a:rPr lang="en-US" altLang="zh-CN" dirty="0" smtClean="0"/>
              <a:t>:</a:t>
            </a:r>
            <a:r>
              <a:rPr lang="zh-CN" altLang="en-US" dirty="0" smtClean="0"/>
              <a:t> </a:t>
            </a:r>
            <a:r>
              <a:rPr lang="en-US" altLang="zh-CN" dirty="0" smtClean="0"/>
              <a:t>m</a:t>
            </a:r>
            <a:r>
              <a:rPr lang="zh-CN" altLang="en-US" dirty="0" smtClean="0"/>
              <a:t>*</a:t>
            </a:r>
            <a:r>
              <a:rPr lang="en-US" altLang="zh-CN" dirty="0" smtClean="0"/>
              <a:t>n</a:t>
            </a:r>
            <a:r>
              <a:rPr lang="zh-CN" altLang="en-US" dirty="0" smtClean="0"/>
              <a:t> </a:t>
            </a:r>
            <a:r>
              <a:rPr lang="en-US" altLang="zh-CN" dirty="0" smtClean="0"/>
              <a:t>Arbitrary</a:t>
            </a:r>
            <a:r>
              <a:rPr lang="zh-CN" altLang="en-US" dirty="0" smtClean="0"/>
              <a:t> </a:t>
            </a:r>
            <a:r>
              <a:rPr lang="en-US" altLang="zh-CN" dirty="0" smtClean="0"/>
              <a:t>matrix</a:t>
            </a:r>
            <a:endParaRPr lang="en-US" altLang="zh-CN" dirty="0"/>
          </a:p>
          <a:p>
            <a:pPr lvl="1"/>
            <a:r>
              <a:rPr lang="en-US" dirty="0" smtClean="0"/>
              <a:t>U</a:t>
            </a:r>
            <a:r>
              <a:rPr lang="zh-CN" altLang="en-US" dirty="0" smtClean="0"/>
              <a:t> </a:t>
            </a:r>
            <a:r>
              <a:rPr lang="en-US" altLang="zh-CN" dirty="0" smtClean="0"/>
              <a:t>:</a:t>
            </a:r>
            <a:r>
              <a:rPr lang="zh-CN" altLang="en-US" dirty="0" smtClean="0"/>
              <a:t> </a:t>
            </a:r>
            <a:r>
              <a:rPr lang="en-US" altLang="zh-CN" dirty="0" smtClean="0"/>
              <a:t>m</a:t>
            </a:r>
            <a:r>
              <a:rPr lang="zh-CN" altLang="en-US" dirty="0" smtClean="0"/>
              <a:t>*</a:t>
            </a:r>
            <a:r>
              <a:rPr lang="en-US" altLang="zh-CN" dirty="0" smtClean="0"/>
              <a:t>m</a:t>
            </a:r>
            <a:r>
              <a:rPr lang="zh-CN" altLang="en-US" dirty="0" smtClean="0"/>
              <a:t> </a:t>
            </a:r>
            <a:r>
              <a:rPr lang="en-US" altLang="zh-CN" dirty="0"/>
              <a:t>l</a:t>
            </a:r>
            <a:r>
              <a:rPr lang="en-US" altLang="zh-CN" dirty="0" smtClean="0"/>
              <a:t>eft</a:t>
            </a:r>
            <a:r>
              <a:rPr lang="zh-CN" altLang="en-US" dirty="0" smtClean="0"/>
              <a:t> </a:t>
            </a:r>
            <a:r>
              <a:rPr lang="en-US" altLang="zh-CN" dirty="0" smtClean="0"/>
              <a:t>orthogonal</a:t>
            </a:r>
            <a:r>
              <a:rPr lang="zh-CN" altLang="en-US" dirty="0" smtClean="0"/>
              <a:t> </a:t>
            </a:r>
            <a:r>
              <a:rPr lang="en-US" altLang="zh-CN" dirty="0" smtClean="0"/>
              <a:t>matrix</a:t>
            </a:r>
          </a:p>
          <a:p>
            <a:pPr lvl="1"/>
            <a:r>
              <a:rPr lang="el-GR" dirty="0" smtClean="0"/>
              <a:t>Σ</a:t>
            </a:r>
            <a:r>
              <a:rPr lang="zh-CN" altLang="en-US" dirty="0" smtClean="0"/>
              <a:t> </a:t>
            </a:r>
            <a:r>
              <a:rPr lang="en-US" altLang="zh-CN" dirty="0" smtClean="0"/>
              <a:t>:</a:t>
            </a:r>
            <a:r>
              <a:rPr lang="zh-CN" altLang="en-US" dirty="0" smtClean="0"/>
              <a:t> </a:t>
            </a:r>
            <a:r>
              <a:rPr lang="en-US" altLang="zh-CN" dirty="0" smtClean="0"/>
              <a:t>m</a:t>
            </a:r>
            <a:r>
              <a:rPr lang="zh-CN" altLang="en-US" dirty="0" smtClean="0"/>
              <a:t>*</a:t>
            </a:r>
            <a:r>
              <a:rPr lang="en-US" altLang="zh-CN" dirty="0" smtClean="0"/>
              <a:t>n</a:t>
            </a:r>
            <a:r>
              <a:rPr lang="zh-CN" altLang="en-US" dirty="0" smtClean="0"/>
              <a:t> </a:t>
            </a:r>
            <a:r>
              <a:rPr lang="en-US" altLang="zh-CN" dirty="0"/>
              <a:t>s</a:t>
            </a:r>
            <a:r>
              <a:rPr lang="en-US" altLang="zh-CN" dirty="0" smtClean="0"/>
              <a:t>ingular</a:t>
            </a:r>
            <a:r>
              <a:rPr lang="zh-CN" altLang="en-US" dirty="0" smtClean="0"/>
              <a:t> </a:t>
            </a:r>
            <a:r>
              <a:rPr lang="en-US" altLang="zh-CN" dirty="0"/>
              <a:t>v</a:t>
            </a:r>
            <a:r>
              <a:rPr lang="en-US" altLang="zh-CN" dirty="0" smtClean="0"/>
              <a:t>alue</a:t>
            </a:r>
            <a:r>
              <a:rPr lang="zh-CN" altLang="en-US" dirty="0" smtClean="0"/>
              <a:t> </a:t>
            </a:r>
            <a:r>
              <a:rPr lang="en-US" altLang="zh-CN" dirty="0" smtClean="0"/>
              <a:t>matrix</a:t>
            </a:r>
            <a:r>
              <a:rPr lang="zh-CN" altLang="en-US" dirty="0" smtClean="0"/>
              <a:t>, </a:t>
            </a:r>
            <a:r>
              <a:rPr lang="en-US" altLang="zh-CN" dirty="0" smtClean="0"/>
              <a:t>only</a:t>
            </a:r>
            <a:r>
              <a:rPr lang="zh-CN" altLang="en-US" dirty="0" smtClean="0"/>
              <a:t> </a:t>
            </a:r>
            <a:r>
              <a:rPr lang="en-US" altLang="zh-CN" dirty="0" smtClean="0"/>
              <a:t>diagonal</a:t>
            </a:r>
            <a:r>
              <a:rPr lang="zh-CN" altLang="en-US" dirty="0" smtClean="0"/>
              <a:t> </a:t>
            </a:r>
            <a:r>
              <a:rPr lang="en-US" altLang="zh-CN" dirty="0" smtClean="0"/>
              <a:t>have</a:t>
            </a:r>
            <a:r>
              <a:rPr lang="zh-CN" altLang="en-US" dirty="0" smtClean="0"/>
              <a:t> </a:t>
            </a:r>
            <a:r>
              <a:rPr lang="en-US" altLang="zh-CN" dirty="0" smtClean="0"/>
              <a:t>non-zero</a:t>
            </a:r>
            <a:r>
              <a:rPr lang="zh-CN" altLang="en-US" dirty="0" smtClean="0"/>
              <a:t> </a:t>
            </a:r>
            <a:r>
              <a:rPr lang="en-US" altLang="zh-CN" dirty="0" smtClean="0"/>
              <a:t>value</a:t>
            </a:r>
          </a:p>
          <a:p>
            <a:pPr lvl="1"/>
            <a:r>
              <a:rPr lang="en-US" dirty="0" smtClean="0"/>
              <a:t>V</a:t>
            </a:r>
            <a:r>
              <a:rPr lang="zh-CN" altLang="en-US" dirty="0" smtClean="0"/>
              <a:t> </a:t>
            </a:r>
            <a:r>
              <a:rPr lang="en-US" altLang="zh-CN" dirty="0" smtClean="0"/>
              <a:t>:</a:t>
            </a:r>
            <a:r>
              <a:rPr lang="zh-CN" altLang="en-US" dirty="0" smtClean="0"/>
              <a:t> </a:t>
            </a:r>
            <a:r>
              <a:rPr lang="en-US" altLang="zh-CN" dirty="0" smtClean="0"/>
              <a:t>n</a:t>
            </a:r>
            <a:r>
              <a:rPr lang="zh-CN" altLang="en-US" dirty="0" smtClean="0"/>
              <a:t>*</a:t>
            </a:r>
            <a:r>
              <a:rPr lang="en-US" altLang="zh-CN" dirty="0" smtClean="0"/>
              <a:t>n</a:t>
            </a:r>
            <a:r>
              <a:rPr lang="zh-CN" altLang="en-US" dirty="0" smtClean="0"/>
              <a:t> </a:t>
            </a:r>
            <a:r>
              <a:rPr lang="en-US" altLang="zh-CN" dirty="0"/>
              <a:t>r</a:t>
            </a:r>
            <a:r>
              <a:rPr lang="en-US" altLang="zh-CN" dirty="0" smtClean="0"/>
              <a:t>ight</a:t>
            </a:r>
            <a:r>
              <a:rPr lang="zh-CN" altLang="en-US" dirty="0" smtClean="0"/>
              <a:t> </a:t>
            </a:r>
            <a:r>
              <a:rPr lang="en-US" altLang="zh-CN" dirty="0" smtClean="0"/>
              <a:t>orthogonal</a:t>
            </a:r>
            <a:r>
              <a:rPr lang="zh-CN" altLang="en-US" dirty="0" smtClean="0"/>
              <a:t> </a:t>
            </a:r>
            <a:r>
              <a:rPr lang="en-US" altLang="zh-CN" dirty="0" smtClean="0"/>
              <a:t>matrix</a:t>
            </a:r>
            <a:endParaRPr lang="el-G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SVD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571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Traditional Method</a:t>
            </a:r>
          </a:p>
          <a:p>
            <a:pPr lvl="1"/>
            <a:r>
              <a:rPr lang="en-US" dirty="0" smtClean="0"/>
              <a:t>QR</a:t>
            </a:r>
          </a:p>
          <a:p>
            <a:pPr lvl="1"/>
            <a:r>
              <a:rPr lang="en-US" dirty="0" smtClean="0"/>
              <a:t>Jacobi</a:t>
            </a:r>
          </a:p>
          <a:p>
            <a:pPr lvl="1"/>
            <a:r>
              <a:rPr lang="en-US" dirty="0" smtClean="0"/>
              <a:t>Divide-and-conquer</a:t>
            </a:r>
          </a:p>
          <a:p>
            <a:r>
              <a:rPr lang="en-US" altLang="zh-CN" dirty="0" smtClean="0"/>
              <a:t>Disadvantage</a:t>
            </a:r>
            <a:r>
              <a:rPr lang="zh-CN" altLang="en-US" dirty="0" smtClean="0"/>
              <a:t> </a:t>
            </a:r>
            <a:endParaRPr lang="en-US" altLang="zh-CN" dirty="0" smtClean="0"/>
          </a:p>
          <a:p>
            <a:pPr lvl="1"/>
            <a:r>
              <a:rPr lang="en-US" dirty="0"/>
              <a:t>D</a:t>
            </a:r>
            <a:r>
              <a:rPr lang="en-US" dirty="0" smtClean="0"/>
              <a:t>ata dependency</a:t>
            </a:r>
          </a:p>
          <a:p>
            <a:pPr lvl="1"/>
            <a:r>
              <a:rPr lang="en-US" dirty="0" smtClean="0"/>
              <a:t>Scalability </a:t>
            </a:r>
          </a:p>
          <a:p>
            <a:pPr lvl="1"/>
            <a:r>
              <a:rPr lang="en-US" dirty="0" smtClean="0"/>
              <a:t>Subsets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42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Weak</a:t>
            </a:r>
            <a:r>
              <a:rPr lang="zh-CN" altLang="en-US" dirty="0" smtClean="0"/>
              <a:t> </a:t>
            </a:r>
            <a:r>
              <a:rPr lang="en-US" altLang="zh-CN" dirty="0" smtClean="0"/>
              <a:t>data</a:t>
            </a:r>
            <a:r>
              <a:rPr lang="zh-CN" altLang="en-US" dirty="0" smtClean="0"/>
              <a:t> </a:t>
            </a:r>
            <a:r>
              <a:rPr lang="en-US" altLang="zh-CN" dirty="0" smtClean="0"/>
              <a:t>dependency</a:t>
            </a:r>
          </a:p>
          <a:p>
            <a:r>
              <a:rPr lang="en-US" altLang="zh-CN" dirty="0" smtClean="0"/>
              <a:t>Scalability</a:t>
            </a:r>
          </a:p>
          <a:p>
            <a:endParaRPr lang="en-US" altLang="zh-CN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Bisection</a:t>
            </a:r>
            <a:r>
              <a:rPr lang="zh-CN" altLang="en-US" dirty="0" smtClean="0"/>
              <a:t> </a:t>
            </a:r>
            <a:r>
              <a:rPr lang="zh-CN" altLang="zh-CN" dirty="0" smtClean="0"/>
              <a:t>&amp;</a:t>
            </a:r>
            <a:r>
              <a:rPr lang="zh-CN" altLang="en-US" dirty="0" smtClean="0"/>
              <a:t> </a:t>
            </a:r>
            <a:r>
              <a:rPr lang="en-US" altLang="zh-CN" dirty="0" smtClean="0"/>
              <a:t>Twisted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414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Algorithm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Bisection For Singular Value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33400" y="2983468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/>
              <a:t>5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266530" y="2221468"/>
            <a:ext cx="301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/>
              <a:t>4</a:t>
            </a:r>
            <a:endParaRPr lang="en-US" dirty="0" smtClean="0"/>
          </a:p>
        </p:txBody>
      </p:sp>
      <p:sp>
        <p:nvSpPr>
          <p:cNvPr id="18" name="Rectangle 17"/>
          <p:cNvSpPr/>
          <p:nvPr/>
        </p:nvSpPr>
        <p:spPr>
          <a:xfrm>
            <a:off x="1266530" y="4343400"/>
            <a:ext cx="301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/>
              <a:t>4</a:t>
            </a:r>
            <a:endParaRPr lang="en-US" dirty="0" smtClean="0"/>
          </a:p>
        </p:txBody>
      </p:sp>
      <p:sp>
        <p:nvSpPr>
          <p:cNvPr id="23" name="Right Arrow 22"/>
          <p:cNvSpPr/>
          <p:nvPr/>
        </p:nvSpPr>
        <p:spPr>
          <a:xfrm>
            <a:off x="2209800" y="2895600"/>
            <a:ext cx="978408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ight Arrow 24"/>
          <p:cNvSpPr/>
          <p:nvPr/>
        </p:nvSpPr>
        <p:spPr>
          <a:xfrm>
            <a:off x="4953000" y="2895600"/>
            <a:ext cx="978408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990600" y="2590800"/>
            <a:ext cx="228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1219200" y="2590800"/>
            <a:ext cx="228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1447800" y="2590800"/>
            <a:ext cx="228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1676400" y="2590800"/>
            <a:ext cx="228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990600" y="2819400"/>
            <a:ext cx="228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990600" y="3048000"/>
            <a:ext cx="228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990600" y="3276600"/>
            <a:ext cx="228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990600" y="3505200"/>
            <a:ext cx="228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1219200" y="2819400"/>
            <a:ext cx="228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1219200" y="3048000"/>
            <a:ext cx="228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1219200" y="3276600"/>
            <a:ext cx="228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1219200" y="3505200"/>
            <a:ext cx="228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1447800" y="2819400"/>
            <a:ext cx="228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1447800" y="3048000"/>
            <a:ext cx="228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1447800" y="3276600"/>
            <a:ext cx="228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1447800" y="3505200"/>
            <a:ext cx="228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1676400" y="2819400"/>
            <a:ext cx="228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1676400" y="3048000"/>
            <a:ext cx="228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1676400" y="3276600"/>
            <a:ext cx="228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1676400" y="3505200"/>
            <a:ext cx="228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5" name="Group 54"/>
          <p:cNvGrpSpPr/>
          <p:nvPr/>
        </p:nvGrpSpPr>
        <p:grpSpPr>
          <a:xfrm>
            <a:off x="990600" y="4823936"/>
            <a:ext cx="914400" cy="228600"/>
            <a:chOff x="3810000" y="2438400"/>
            <a:chExt cx="914400" cy="228600"/>
          </a:xfrm>
        </p:grpSpPr>
        <p:sp>
          <p:nvSpPr>
            <p:cNvPr id="48" name="Rectangle 47"/>
            <p:cNvSpPr/>
            <p:nvPr/>
          </p:nvSpPr>
          <p:spPr>
            <a:xfrm>
              <a:off x="3810000" y="2438400"/>
              <a:ext cx="228600" cy="228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4038600" y="2438400"/>
              <a:ext cx="228600" cy="228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4267200" y="2438400"/>
              <a:ext cx="228600" cy="228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4495800" y="2438400"/>
              <a:ext cx="228600" cy="228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53" name="Straight Connector 52"/>
          <p:cNvCxnSpPr/>
          <p:nvPr/>
        </p:nvCxnSpPr>
        <p:spPr>
          <a:xfrm>
            <a:off x="3429000" y="3124200"/>
            <a:ext cx="1219200" cy="0"/>
          </a:xfrm>
          <a:prstGeom prst="line">
            <a:avLst/>
          </a:prstGeom>
          <a:ln w="50800"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3654246" y="2590800"/>
            <a:ext cx="7653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Range</a:t>
            </a:r>
          </a:p>
        </p:txBody>
      </p:sp>
      <p:cxnSp>
        <p:nvCxnSpPr>
          <p:cNvPr id="60" name="Straight Connector 59"/>
          <p:cNvCxnSpPr/>
          <p:nvPr/>
        </p:nvCxnSpPr>
        <p:spPr>
          <a:xfrm>
            <a:off x="6327954" y="3124200"/>
            <a:ext cx="453846" cy="0"/>
          </a:xfrm>
          <a:prstGeom prst="line">
            <a:avLst/>
          </a:prstGeom>
          <a:ln w="50800"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Rectangle 60"/>
          <p:cNvSpPr/>
          <p:nvPr/>
        </p:nvSpPr>
        <p:spPr>
          <a:xfrm>
            <a:off x="6172200" y="2590800"/>
            <a:ext cx="12300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Sub</a:t>
            </a:r>
            <a:r>
              <a:rPr lang="en-US" altLang="zh-CN" dirty="0" smtClean="0"/>
              <a:t>-</a:t>
            </a:r>
            <a:r>
              <a:rPr lang="en-US" dirty="0" smtClean="0"/>
              <a:t>range</a:t>
            </a:r>
            <a:r>
              <a:rPr lang="en-US" altLang="zh-CN" dirty="0" smtClean="0"/>
              <a:t>s</a:t>
            </a:r>
            <a:endParaRPr lang="en-US" dirty="0" smtClean="0"/>
          </a:p>
        </p:txBody>
      </p:sp>
      <p:cxnSp>
        <p:nvCxnSpPr>
          <p:cNvPr id="64" name="Straight Connector 63"/>
          <p:cNvCxnSpPr/>
          <p:nvPr/>
        </p:nvCxnSpPr>
        <p:spPr>
          <a:xfrm>
            <a:off x="6781800" y="3124200"/>
            <a:ext cx="453846" cy="0"/>
          </a:xfrm>
          <a:prstGeom prst="line">
            <a:avLst/>
          </a:prstGeom>
          <a:ln w="50800"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Down Arrow 64"/>
          <p:cNvSpPr/>
          <p:nvPr/>
        </p:nvSpPr>
        <p:spPr>
          <a:xfrm>
            <a:off x="6553200" y="3429000"/>
            <a:ext cx="484632" cy="97840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8" name="Straight Connector 67"/>
          <p:cNvCxnSpPr/>
          <p:nvPr/>
        </p:nvCxnSpPr>
        <p:spPr>
          <a:xfrm>
            <a:off x="6324600" y="4953000"/>
            <a:ext cx="228600" cy="0"/>
          </a:xfrm>
          <a:prstGeom prst="line">
            <a:avLst/>
          </a:prstGeom>
          <a:ln w="50800"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Rectangle 68"/>
          <p:cNvSpPr/>
          <p:nvPr/>
        </p:nvSpPr>
        <p:spPr>
          <a:xfrm>
            <a:off x="6172200" y="4419600"/>
            <a:ext cx="12300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Sub</a:t>
            </a:r>
            <a:r>
              <a:rPr lang="en-US" altLang="zh-CN" dirty="0" smtClean="0"/>
              <a:t>-</a:t>
            </a:r>
            <a:r>
              <a:rPr lang="en-US" dirty="0" smtClean="0"/>
              <a:t>range</a:t>
            </a:r>
            <a:r>
              <a:rPr lang="en-US" altLang="zh-CN" dirty="0" smtClean="0"/>
              <a:t>s</a:t>
            </a:r>
            <a:endParaRPr lang="en-US" dirty="0" smtClean="0"/>
          </a:p>
        </p:txBody>
      </p:sp>
      <p:cxnSp>
        <p:nvCxnSpPr>
          <p:cNvPr id="72" name="Straight Connector 71"/>
          <p:cNvCxnSpPr/>
          <p:nvPr/>
        </p:nvCxnSpPr>
        <p:spPr>
          <a:xfrm>
            <a:off x="6553200" y="4953000"/>
            <a:ext cx="228600" cy="0"/>
          </a:xfrm>
          <a:prstGeom prst="line">
            <a:avLst/>
          </a:prstGeom>
          <a:ln w="50800"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6781800" y="4953000"/>
            <a:ext cx="228600" cy="0"/>
          </a:xfrm>
          <a:prstGeom prst="line">
            <a:avLst/>
          </a:prstGeom>
          <a:ln w="50800"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7010400" y="4953000"/>
            <a:ext cx="228600" cy="0"/>
          </a:xfrm>
          <a:prstGeom prst="line">
            <a:avLst/>
          </a:prstGeom>
          <a:ln w="50800"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Left Arrow 76"/>
          <p:cNvSpPr/>
          <p:nvPr/>
        </p:nvSpPr>
        <p:spPr>
          <a:xfrm>
            <a:off x="4953000" y="4648200"/>
            <a:ext cx="978408" cy="484632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3505200" y="4953000"/>
            <a:ext cx="152400" cy="0"/>
          </a:xfrm>
          <a:prstGeom prst="line">
            <a:avLst/>
          </a:prstGeom>
          <a:ln w="50800"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Rectangle 82"/>
          <p:cNvSpPr/>
          <p:nvPr/>
        </p:nvSpPr>
        <p:spPr>
          <a:xfrm>
            <a:off x="3429000" y="4114800"/>
            <a:ext cx="13388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Intermittent</a:t>
            </a:r>
          </a:p>
          <a:p>
            <a:r>
              <a:rPr lang="en-US" dirty="0" smtClean="0"/>
              <a:t>Sub</a:t>
            </a:r>
            <a:r>
              <a:rPr lang="en-US" altLang="zh-CN" dirty="0" smtClean="0"/>
              <a:t>-</a:t>
            </a:r>
            <a:r>
              <a:rPr lang="en-US" dirty="0" smtClean="0"/>
              <a:t>range</a:t>
            </a:r>
            <a:r>
              <a:rPr lang="en-US" altLang="zh-CN" dirty="0" smtClean="0"/>
              <a:t>s</a:t>
            </a:r>
            <a:endParaRPr lang="en-US" dirty="0" smtClean="0"/>
          </a:p>
        </p:txBody>
      </p:sp>
      <p:cxnSp>
        <p:nvCxnSpPr>
          <p:cNvPr id="84" name="Straight Connector 83"/>
          <p:cNvCxnSpPr/>
          <p:nvPr/>
        </p:nvCxnSpPr>
        <p:spPr>
          <a:xfrm>
            <a:off x="3810000" y="4953000"/>
            <a:ext cx="152400" cy="0"/>
          </a:xfrm>
          <a:prstGeom prst="line">
            <a:avLst/>
          </a:prstGeom>
          <a:ln w="50800"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>
            <a:off x="4114800" y="4953000"/>
            <a:ext cx="152400" cy="0"/>
          </a:xfrm>
          <a:prstGeom prst="line">
            <a:avLst/>
          </a:prstGeom>
          <a:ln w="50800"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>
            <a:off x="4419600" y="4953000"/>
            <a:ext cx="152400" cy="0"/>
          </a:xfrm>
          <a:prstGeom prst="line">
            <a:avLst/>
          </a:prstGeom>
          <a:ln w="50800"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Left Arrow 86"/>
          <p:cNvSpPr/>
          <p:nvPr/>
        </p:nvSpPr>
        <p:spPr>
          <a:xfrm>
            <a:off x="2209800" y="4724400"/>
            <a:ext cx="978408" cy="484632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693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09599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A</a:t>
            </a:r>
            <a:r>
              <a:rPr lang="en-US" baseline="30000" dirty="0" smtClean="0"/>
              <a:t>T</a:t>
            </a:r>
            <a:r>
              <a:rPr lang="en-US" dirty="0"/>
              <a:t>A</a:t>
            </a:r>
            <a:r>
              <a:rPr lang="en-US" dirty="0" smtClean="0"/>
              <a:t>−</a:t>
            </a:r>
            <a:r>
              <a:rPr lang="en-US" dirty="0"/>
              <a:t>λ</a:t>
            </a:r>
            <a:r>
              <a:rPr lang="en-US" baseline="30000" dirty="0"/>
              <a:t>2</a:t>
            </a:r>
            <a:r>
              <a:rPr lang="en-US" dirty="0"/>
              <a:t>I</a:t>
            </a:r>
            <a:r>
              <a:rPr lang="en-US" baseline="-25000" dirty="0"/>
              <a:t>n</a:t>
            </a:r>
            <a:r>
              <a:rPr lang="en-US" dirty="0"/>
              <a:t> </a:t>
            </a:r>
            <a:r>
              <a:rPr lang="en-US" dirty="0" smtClean="0"/>
              <a:t>=</a:t>
            </a:r>
            <a:r>
              <a:rPr lang="zh-CN" altLang="en-US" dirty="0" smtClean="0"/>
              <a:t> </a:t>
            </a:r>
            <a:r>
              <a:rPr lang="en-US" dirty="0" smtClean="0"/>
              <a:t>LD</a:t>
            </a:r>
            <a:r>
              <a:rPr lang="en-US" baseline="-25000" dirty="0" smtClean="0"/>
              <a:t>L</a:t>
            </a:r>
            <a:r>
              <a:rPr lang="en-US" dirty="0" smtClean="0"/>
              <a:t>L</a:t>
            </a:r>
            <a:r>
              <a:rPr lang="en-US" baseline="30000" dirty="0" smtClean="0"/>
              <a:t>T</a:t>
            </a:r>
            <a:r>
              <a:rPr lang="zh-CN" altLang="en-US" baseline="30000" dirty="0" smtClean="0"/>
              <a:t> </a:t>
            </a:r>
            <a:r>
              <a:rPr lang="en-US" dirty="0" smtClean="0"/>
              <a:t>=</a:t>
            </a:r>
            <a:r>
              <a:rPr lang="zh-CN" altLang="en-US" dirty="0" smtClean="0"/>
              <a:t> </a:t>
            </a:r>
            <a:r>
              <a:rPr lang="en-US" dirty="0" smtClean="0"/>
              <a:t>UD</a:t>
            </a:r>
            <a:r>
              <a:rPr lang="en-US" baseline="-25000" dirty="0" smtClean="0"/>
              <a:t>U</a:t>
            </a:r>
            <a:r>
              <a:rPr lang="en-US" dirty="0" smtClean="0"/>
              <a:t>U</a:t>
            </a:r>
            <a:r>
              <a:rPr lang="en-US" baseline="30000" dirty="0" smtClean="0"/>
              <a:t>T</a:t>
            </a:r>
            <a:r>
              <a:rPr lang="zh-CN" altLang="en-US" baseline="30000" dirty="0" smtClean="0"/>
              <a:t> </a:t>
            </a:r>
            <a:r>
              <a:rPr lang="en-US" dirty="0" smtClean="0"/>
              <a:t> </a:t>
            </a:r>
            <a:r>
              <a:rPr lang="en-US" dirty="0"/>
              <a:t>=</a:t>
            </a:r>
            <a:r>
              <a:rPr lang="zh-CN" altLang="en-US" dirty="0"/>
              <a:t> </a:t>
            </a:r>
            <a:r>
              <a:rPr lang="en-US" altLang="zh-CN" dirty="0" smtClean="0"/>
              <a:t>W</a:t>
            </a:r>
            <a:r>
              <a:rPr lang="en-US" dirty="0" smtClean="0"/>
              <a:t>D</a:t>
            </a:r>
            <a:r>
              <a:rPr lang="en-US" baseline="-25000" dirty="0" smtClean="0"/>
              <a:t>W</a:t>
            </a:r>
            <a:r>
              <a:rPr lang="en-US" dirty="0" smtClean="0"/>
              <a:t>W</a:t>
            </a:r>
            <a:r>
              <a:rPr lang="en-US" baseline="30000" dirty="0" smtClean="0"/>
              <a:t>T</a:t>
            </a:r>
            <a:r>
              <a:rPr lang="zh-CN" altLang="en-US" baseline="30000" dirty="0" smtClean="0"/>
              <a:t> </a:t>
            </a:r>
            <a:r>
              <a:rPr lang="en-US" dirty="0" smtClean="0"/>
              <a:t>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Algorithm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 smtClean="0"/>
              <a:t>Twisted</a:t>
            </a:r>
            <a:r>
              <a:rPr lang="zh-CN" altLang="en-US" dirty="0" smtClean="0"/>
              <a:t> </a:t>
            </a:r>
            <a:r>
              <a:rPr lang="en-US" altLang="zh-CN" dirty="0" smtClean="0"/>
              <a:t>for</a:t>
            </a:r>
            <a:r>
              <a:rPr lang="zh-CN" altLang="en-US" dirty="0" smtClean="0"/>
              <a:t> </a:t>
            </a:r>
            <a:r>
              <a:rPr lang="en-US" altLang="zh-CN" dirty="0" smtClean="0"/>
              <a:t>Singular</a:t>
            </a:r>
            <a:r>
              <a:rPr lang="zh-CN" altLang="en-US" dirty="0" smtClean="0"/>
              <a:t> </a:t>
            </a:r>
            <a:r>
              <a:rPr lang="en-US" altLang="zh-CN" dirty="0" smtClean="0"/>
              <a:t>Vector</a:t>
            </a:r>
            <a:endParaRPr lang="en-US" dirty="0"/>
          </a:p>
        </p:txBody>
      </p:sp>
      <p:grpSp>
        <p:nvGrpSpPr>
          <p:cNvPr id="271" name="Group 270"/>
          <p:cNvGrpSpPr/>
          <p:nvPr/>
        </p:nvGrpSpPr>
        <p:grpSpPr>
          <a:xfrm>
            <a:off x="1295400" y="3369911"/>
            <a:ext cx="973015" cy="1497214"/>
            <a:chOff x="1447800" y="2572598"/>
            <a:chExt cx="973015" cy="1497214"/>
          </a:xfrm>
        </p:grpSpPr>
        <p:sp>
          <p:nvSpPr>
            <p:cNvPr id="5" name="Rectangle 4"/>
            <p:cNvSpPr/>
            <p:nvPr/>
          </p:nvSpPr>
          <p:spPr>
            <a:xfrm>
              <a:off x="1447800" y="3141310"/>
              <a:ext cx="239489" cy="3062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zh-CN" dirty="0" smtClean="0"/>
                <a:t>4</a:t>
              </a:r>
              <a:endParaRPr lang="en-US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911267" y="2572598"/>
              <a:ext cx="240748" cy="3062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 smtClean="0"/>
                <a:t>4</a:t>
              </a:r>
              <a:endParaRPr lang="en-US" dirty="0" smtClean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691054" y="2942063"/>
              <a:ext cx="182440" cy="18957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873494" y="2942063"/>
              <a:ext cx="182440" cy="18957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055935" y="2942063"/>
              <a:ext cx="182440" cy="18957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238375" y="2942063"/>
              <a:ext cx="182440" cy="18957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691054" y="3131634"/>
              <a:ext cx="182440" cy="18957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691054" y="3321205"/>
              <a:ext cx="182440" cy="18957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691054" y="3510776"/>
              <a:ext cx="182440" cy="18957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873494" y="3131634"/>
              <a:ext cx="182440" cy="18957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873494" y="3321205"/>
              <a:ext cx="182440" cy="18957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873494" y="3510776"/>
              <a:ext cx="182440" cy="18957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2055935" y="3131634"/>
              <a:ext cx="182440" cy="18957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055935" y="3321205"/>
              <a:ext cx="182440" cy="18957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2055935" y="3510776"/>
              <a:ext cx="182440" cy="18957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2238375" y="3131634"/>
              <a:ext cx="182440" cy="18957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2238375" y="3321205"/>
              <a:ext cx="182440" cy="18957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2238375" y="3510776"/>
              <a:ext cx="182440" cy="18957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1923590" y="3763537"/>
              <a:ext cx="253971" cy="3062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A</a:t>
              </a:r>
            </a:p>
          </p:txBody>
        </p:sp>
      </p:grpSp>
      <p:sp>
        <p:nvSpPr>
          <p:cNvPr id="51" name="Right Arrow 50"/>
          <p:cNvSpPr/>
          <p:nvPr/>
        </p:nvSpPr>
        <p:spPr>
          <a:xfrm>
            <a:off x="2390042" y="4001813"/>
            <a:ext cx="486508" cy="189571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ight Arrow 79"/>
          <p:cNvSpPr/>
          <p:nvPr/>
        </p:nvSpPr>
        <p:spPr>
          <a:xfrm>
            <a:off x="4092819" y="4001813"/>
            <a:ext cx="486508" cy="189571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8" name="Group 297"/>
          <p:cNvGrpSpPr/>
          <p:nvPr/>
        </p:nvGrpSpPr>
        <p:grpSpPr>
          <a:xfrm>
            <a:off x="4974981" y="2278566"/>
            <a:ext cx="729761" cy="1150434"/>
            <a:chOff x="4974981" y="1981200"/>
            <a:chExt cx="729761" cy="1150434"/>
          </a:xfrm>
        </p:grpSpPr>
        <p:sp>
          <p:nvSpPr>
            <p:cNvPr id="83" name="Rectangle 82"/>
            <p:cNvSpPr/>
            <p:nvPr/>
          </p:nvSpPr>
          <p:spPr>
            <a:xfrm>
              <a:off x="4974981" y="2373351"/>
              <a:ext cx="182440" cy="18957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4" name="Rectangle 83"/>
            <p:cNvSpPr/>
            <p:nvPr/>
          </p:nvSpPr>
          <p:spPr>
            <a:xfrm>
              <a:off x="5157421" y="2373351"/>
              <a:ext cx="182440" cy="18957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84"/>
            <p:cNvSpPr/>
            <p:nvPr/>
          </p:nvSpPr>
          <p:spPr>
            <a:xfrm>
              <a:off x="5339862" y="2373351"/>
              <a:ext cx="182440" cy="18957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85"/>
            <p:cNvSpPr/>
            <p:nvPr/>
          </p:nvSpPr>
          <p:spPr>
            <a:xfrm>
              <a:off x="5522302" y="2373351"/>
              <a:ext cx="182440" cy="18957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86"/>
            <p:cNvSpPr/>
            <p:nvPr/>
          </p:nvSpPr>
          <p:spPr>
            <a:xfrm>
              <a:off x="4974981" y="2562922"/>
              <a:ext cx="182440" cy="18957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ectangle 87"/>
            <p:cNvSpPr/>
            <p:nvPr/>
          </p:nvSpPr>
          <p:spPr>
            <a:xfrm>
              <a:off x="4974981" y="2752493"/>
              <a:ext cx="182440" cy="18957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 88"/>
            <p:cNvSpPr/>
            <p:nvPr/>
          </p:nvSpPr>
          <p:spPr>
            <a:xfrm>
              <a:off x="4974981" y="2942063"/>
              <a:ext cx="182440" cy="18957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 90"/>
            <p:cNvSpPr/>
            <p:nvPr/>
          </p:nvSpPr>
          <p:spPr>
            <a:xfrm>
              <a:off x="5157421" y="2562922"/>
              <a:ext cx="182440" cy="18957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2" name="Rectangle 91"/>
            <p:cNvSpPr/>
            <p:nvPr/>
          </p:nvSpPr>
          <p:spPr>
            <a:xfrm>
              <a:off x="5157421" y="2752493"/>
              <a:ext cx="182440" cy="18957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ectangle 92"/>
            <p:cNvSpPr/>
            <p:nvPr/>
          </p:nvSpPr>
          <p:spPr>
            <a:xfrm>
              <a:off x="5157421" y="2942063"/>
              <a:ext cx="182440" cy="18957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 94"/>
            <p:cNvSpPr/>
            <p:nvPr/>
          </p:nvSpPr>
          <p:spPr>
            <a:xfrm>
              <a:off x="5339862" y="2562922"/>
              <a:ext cx="182440" cy="18957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95"/>
            <p:cNvSpPr/>
            <p:nvPr/>
          </p:nvSpPr>
          <p:spPr>
            <a:xfrm>
              <a:off x="5339862" y="2752493"/>
              <a:ext cx="182440" cy="18957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7" name="Rectangle 96"/>
            <p:cNvSpPr/>
            <p:nvPr/>
          </p:nvSpPr>
          <p:spPr>
            <a:xfrm>
              <a:off x="5339862" y="2942063"/>
              <a:ext cx="182440" cy="18957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 98"/>
            <p:cNvSpPr/>
            <p:nvPr/>
          </p:nvSpPr>
          <p:spPr>
            <a:xfrm>
              <a:off x="5522302" y="2562922"/>
              <a:ext cx="182440" cy="18957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5522302" y="2752493"/>
              <a:ext cx="182440" cy="18957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5522302" y="2942063"/>
              <a:ext cx="182440" cy="18957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3" name="Rectangle 102"/>
            <p:cNvSpPr/>
            <p:nvPr/>
          </p:nvSpPr>
          <p:spPr>
            <a:xfrm>
              <a:off x="5218235" y="1981200"/>
              <a:ext cx="229254" cy="3062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/>
                <a:t>L</a:t>
              </a:r>
              <a:endParaRPr lang="en-US" dirty="0"/>
            </a:p>
          </p:txBody>
        </p:sp>
      </p:grpSp>
      <p:grpSp>
        <p:nvGrpSpPr>
          <p:cNvPr id="272" name="Group 271"/>
          <p:cNvGrpSpPr/>
          <p:nvPr/>
        </p:nvGrpSpPr>
        <p:grpSpPr>
          <a:xfrm>
            <a:off x="2937363" y="3369911"/>
            <a:ext cx="973016" cy="1506889"/>
            <a:chOff x="3089763" y="2572598"/>
            <a:chExt cx="973016" cy="1506889"/>
          </a:xfrm>
        </p:grpSpPr>
        <p:sp>
          <p:nvSpPr>
            <p:cNvPr id="74" name="Rectangle 73"/>
            <p:cNvSpPr/>
            <p:nvPr/>
          </p:nvSpPr>
          <p:spPr>
            <a:xfrm>
              <a:off x="3292153" y="3773212"/>
              <a:ext cx="770626" cy="3062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A</a:t>
              </a:r>
              <a:r>
                <a:rPr lang="en-US" baseline="30000" dirty="0"/>
                <a:t>T</a:t>
              </a:r>
              <a:r>
                <a:rPr lang="en-US" dirty="0"/>
                <a:t>A−λ</a:t>
              </a:r>
              <a:r>
                <a:rPr lang="en-US" baseline="30000" dirty="0"/>
                <a:t>2</a:t>
              </a:r>
              <a:r>
                <a:rPr lang="en-US" dirty="0"/>
                <a:t>I</a:t>
              </a:r>
              <a:r>
                <a:rPr lang="en-US" baseline="-25000" dirty="0"/>
                <a:t>n</a:t>
              </a:r>
              <a:r>
                <a:rPr lang="en-US" dirty="0"/>
                <a:t> </a:t>
              </a:r>
            </a:p>
          </p:txBody>
        </p:sp>
        <p:sp>
          <p:nvSpPr>
            <p:cNvPr id="165" name="Rectangle 164"/>
            <p:cNvSpPr/>
            <p:nvPr/>
          </p:nvSpPr>
          <p:spPr>
            <a:xfrm>
              <a:off x="3089763" y="3141310"/>
              <a:ext cx="239489" cy="3062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zh-CN" dirty="0" smtClean="0"/>
                <a:t>4</a:t>
              </a:r>
              <a:endParaRPr lang="en-US" dirty="0"/>
            </a:p>
          </p:txBody>
        </p:sp>
        <p:sp>
          <p:nvSpPr>
            <p:cNvPr id="166" name="Rectangle 165"/>
            <p:cNvSpPr/>
            <p:nvPr/>
          </p:nvSpPr>
          <p:spPr>
            <a:xfrm>
              <a:off x="3553231" y="2572598"/>
              <a:ext cx="240748" cy="3062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 smtClean="0"/>
                <a:t>4</a:t>
              </a:r>
              <a:endParaRPr lang="en-US" dirty="0" smtClean="0"/>
            </a:p>
          </p:txBody>
        </p:sp>
        <p:sp>
          <p:nvSpPr>
            <p:cNvPr id="167" name="Rectangle 166"/>
            <p:cNvSpPr/>
            <p:nvPr/>
          </p:nvSpPr>
          <p:spPr>
            <a:xfrm>
              <a:off x="3333017" y="2942063"/>
              <a:ext cx="182440" cy="18957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Rectangle 167"/>
            <p:cNvSpPr/>
            <p:nvPr/>
          </p:nvSpPr>
          <p:spPr>
            <a:xfrm>
              <a:off x="3515458" y="2942063"/>
              <a:ext cx="182440" cy="18957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Rectangle 168"/>
            <p:cNvSpPr/>
            <p:nvPr/>
          </p:nvSpPr>
          <p:spPr>
            <a:xfrm>
              <a:off x="3697898" y="2942063"/>
              <a:ext cx="182440" cy="18957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Rectangle 169"/>
            <p:cNvSpPr/>
            <p:nvPr/>
          </p:nvSpPr>
          <p:spPr>
            <a:xfrm>
              <a:off x="3880338" y="2942063"/>
              <a:ext cx="182440" cy="18957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Rectangle 170"/>
            <p:cNvSpPr/>
            <p:nvPr/>
          </p:nvSpPr>
          <p:spPr>
            <a:xfrm>
              <a:off x="3333017" y="3131634"/>
              <a:ext cx="182440" cy="18957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Rectangle 171"/>
            <p:cNvSpPr/>
            <p:nvPr/>
          </p:nvSpPr>
          <p:spPr>
            <a:xfrm>
              <a:off x="3333017" y="3321205"/>
              <a:ext cx="182440" cy="18957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Rectangle 172"/>
            <p:cNvSpPr/>
            <p:nvPr/>
          </p:nvSpPr>
          <p:spPr>
            <a:xfrm>
              <a:off x="3333017" y="3510776"/>
              <a:ext cx="182440" cy="18957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Rectangle 173"/>
            <p:cNvSpPr/>
            <p:nvPr/>
          </p:nvSpPr>
          <p:spPr>
            <a:xfrm>
              <a:off x="3515458" y="3131634"/>
              <a:ext cx="182440" cy="18957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Rectangle 174"/>
            <p:cNvSpPr/>
            <p:nvPr/>
          </p:nvSpPr>
          <p:spPr>
            <a:xfrm>
              <a:off x="3515458" y="3321205"/>
              <a:ext cx="182440" cy="18957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Rectangle 175"/>
            <p:cNvSpPr/>
            <p:nvPr/>
          </p:nvSpPr>
          <p:spPr>
            <a:xfrm>
              <a:off x="3515458" y="3510776"/>
              <a:ext cx="182440" cy="18957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Rectangle 176"/>
            <p:cNvSpPr/>
            <p:nvPr/>
          </p:nvSpPr>
          <p:spPr>
            <a:xfrm>
              <a:off x="3697898" y="3131634"/>
              <a:ext cx="182440" cy="18957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Rectangle 177"/>
            <p:cNvSpPr/>
            <p:nvPr/>
          </p:nvSpPr>
          <p:spPr>
            <a:xfrm>
              <a:off x="3697898" y="3321205"/>
              <a:ext cx="182440" cy="18957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Rectangle 178"/>
            <p:cNvSpPr/>
            <p:nvPr/>
          </p:nvSpPr>
          <p:spPr>
            <a:xfrm>
              <a:off x="3697898" y="3510776"/>
              <a:ext cx="182440" cy="18957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Rectangle 179"/>
            <p:cNvSpPr/>
            <p:nvPr/>
          </p:nvSpPr>
          <p:spPr>
            <a:xfrm>
              <a:off x="3880338" y="3131634"/>
              <a:ext cx="182440" cy="18957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Rectangle 180"/>
            <p:cNvSpPr/>
            <p:nvPr/>
          </p:nvSpPr>
          <p:spPr>
            <a:xfrm>
              <a:off x="3880338" y="3321205"/>
              <a:ext cx="182440" cy="18957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Rectangle 181"/>
            <p:cNvSpPr/>
            <p:nvPr/>
          </p:nvSpPr>
          <p:spPr>
            <a:xfrm>
              <a:off x="3880338" y="3510776"/>
              <a:ext cx="182440" cy="18957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7" name="Group 296"/>
          <p:cNvGrpSpPr/>
          <p:nvPr/>
        </p:nvGrpSpPr>
        <p:grpSpPr>
          <a:xfrm>
            <a:off x="6008810" y="2278566"/>
            <a:ext cx="729761" cy="1150434"/>
            <a:chOff x="6008810" y="1981200"/>
            <a:chExt cx="729761" cy="1150434"/>
          </a:xfrm>
        </p:grpSpPr>
        <p:sp>
          <p:nvSpPr>
            <p:cNvPr id="184" name="Rectangle 183"/>
            <p:cNvSpPr/>
            <p:nvPr/>
          </p:nvSpPr>
          <p:spPr>
            <a:xfrm>
              <a:off x="6008810" y="2373351"/>
              <a:ext cx="182440" cy="189571"/>
            </a:xfrm>
            <a:prstGeom prst="rect">
              <a:avLst/>
            </a:prstGeom>
            <a:solidFill>
              <a:srgbClr val="24B0E3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Rectangle 184"/>
            <p:cNvSpPr/>
            <p:nvPr/>
          </p:nvSpPr>
          <p:spPr>
            <a:xfrm>
              <a:off x="6191250" y="2373351"/>
              <a:ext cx="182440" cy="189571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Rectangle 185"/>
            <p:cNvSpPr/>
            <p:nvPr/>
          </p:nvSpPr>
          <p:spPr>
            <a:xfrm>
              <a:off x="6373690" y="2373351"/>
              <a:ext cx="182440" cy="189571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Rectangle 186"/>
            <p:cNvSpPr/>
            <p:nvPr/>
          </p:nvSpPr>
          <p:spPr>
            <a:xfrm>
              <a:off x="6556131" y="2373351"/>
              <a:ext cx="182440" cy="189571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Rectangle 187"/>
            <p:cNvSpPr/>
            <p:nvPr/>
          </p:nvSpPr>
          <p:spPr>
            <a:xfrm>
              <a:off x="6008810" y="2562922"/>
              <a:ext cx="182440" cy="189571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Rectangle 188"/>
            <p:cNvSpPr/>
            <p:nvPr/>
          </p:nvSpPr>
          <p:spPr>
            <a:xfrm>
              <a:off x="6008810" y="2752493"/>
              <a:ext cx="182440" cy="189571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Rectangle 189"/>
            <p:cNvSpPr/>
            <p:nvPr/>
          </p:nvSpPr>
          <p:spPr>
            <a:xfrm>
              <a:off x="6008810" y="2942063"/>
              <a:ext cx="182440" cy="189571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Rectangle 190"/>
            <p:cNvSpPr/>
            <p:nvPr/>
          </p:nvSpPr>
          <p:spPr>
            <a:xfrm>
              <a:off x="6191250" y="2562922"/>
              <a:ext cx="182440" cy="189571"/>
            </a:xfrm>
            <a:prstGeom prst="rect">
              <a:avLst/>
            </a:prstGeom>
            <a:solidFill>
              <a:srgbClr val="24B0E3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Rectangle 191"/>
            <p:cNvSpPr/>
            <p:nvPr/>
          </p:nvSpPr>
          <p:spPr>
            <a:xfrm>
              <a:off x="6191250" y="2752493"/>
              <a:ext cx="182440" cy="189571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Rectangle 192"/>
            <p:cNvSpPr/>
            <p:nvPr/>
          </p:nvSpPr>
          <p:spPr>
            <a:xfrm>
              <a:off x="6191250" y="2942063"/>
              <a:ext cx="182440" cy="189571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Rectangle 193"/>
            <p:cNvSpPr/>
            <p:nvPr/>
          </p:nvSpPr>
          <p:spPr>
            <a:xfrm>
              <a:off x="6373690" y="2562922"/>
              <a:ext cx="182440" cy="189571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Rectangle 194"/>
            <p:cNvSpPr/>
            <p:nvPr/>
          </p:nvSpPr>
          <p:spPr>
            <a:xfrm>
              <a:off x="6373690" y="2752493"/>
              <a:ext cx="182440" cy="189571"/>
            </a:xfrm>
            <a:prstGeom prst="rect">
              <a:avLst/>
            </a:prstGeom>
            <a:solidFill>
              <a:srgbClr val="24B0E3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Rectangle 195"/>
            <p:cNvSpPr/>
            <p:nvPr/>
          </p:nvSpPr>
          <p:spPr>
            <a:xfrm>
              <a:off x="6373690" y="2942063"/>
              <a:ext cx="182440" cy="189571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Rectangle 196"/>
            <p:cNvSpPr/>
            <p:nvPr/>
          </p:nvSpPr>
          <p:spPr>
            <a:xfrm>
              <a:off x="6556131" y="2562922"/>
              <a:ext cx="182440" cy="189571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Rectangle 197"/>
            <p:cNvSpPr/>
            <p:nvPr/>
          </p:nvSpPr>
          <p:spPr>
            <a:xfrm>
              <a:off x="6556131" y="2752493"/>
              <a:ext cx="182440" cy="189571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Rectangle 198"/>
            <p:cNvSpPr/>
            <p:nvPr/>
          </p:nvSpPr>
          <p:spPr>
            <a:xfrm>
              <a:off x="6556131" y="2942063"/>
              <a:ext cx="182440" cy="189571"/>
            </a:xfrm>
            <a:prstGeom prst="rect">
              <a:avLst/>
            </a:prstGeom>
            <a:solidFill>
              <a:srgbClr val="24B0E3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Rectangle 199"/>
            <p:cNvSpPr/>
            <p:nvPr/>
          </p:nvSpPr>
          <p:spPr>
            <a:xfrm>
              <a:off x="6252063" y="1981200"/>
              <a:ext cx="312350" cy="3062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/>
                <a:t>D</a:t>
              </a:r>
              <a:r>
                <a:rPr lang="en-US" baseline="-25000" dirty="0" smtClean="0"/>
                <a:t>L</a:t>
              </a:r>
              <a:endParaRPr lang="en-US" baseline="-25000" dirty="0"/>
            </a:p>
          </p:txBody>
        </p:sp>
      </p:grpSp>
      <p:grpSp>
        <p:nvGrpSpPr>
          <p:cNvPr id="295" name="Group 294"/>
          <p:cNvGrpSpPr/>
          <p:nvPr/>
        </p:nvGrpSpPr>
        <p:grpSpPr>
          <a:xfrm>
            <a:off x="6019800" y="3749051"/>
            <a:ext cx="729761" cy="1127749"/>
            <a:chOff x="6069623" y="3520451"/>
            <a:chExt cx="729761" cy="1127749"/>
          </a:xfrm>
        </p:grpSpPr>
        <p:sp>
          <p:nvSpPr>
            <p:cNvPr id="235" name="Rectangle 234"/>
            <p:cNvSpPr/>
            <p:nvPr/>
          </p:nvSpPr>
          <p:spPr>
            <a:xfrm>
              <a:off x="6069623" y="3520451"/>
              <a:ext cx="182440" cy="189571"/>
            </a:xfrm>
            <a:prstGeom prst="rect">
              <a:avLst/>
            </a:prstGeom>
            <a:solidFill>
              <a:srgbClr val="FF66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Rectangle 235"/>
            <p:cNvSpPr/>
            <p:nvPr/>
          </p:nvSpPr>
          <p:spPr>
            <a:xfrm>
              <a:off x="6252063" y="3520451"/>
              <a:ext cx="182440" cy="189571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Rectangle 236"/>
            <p:cNvSpPr/>
            <p:nvPr/>
          </p:nvSpPr>
          <p:spPr>
            <a:xfrm>
              <a:off x="6434504" y="3520451"/>
              <a:ext cx="182440" cy="189571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Rectangle 237"/>
            <p:cNvSpPr/>
            <p:nvPr/>
          </p:nvSpPr>
          <p:spPr>
            <a:xfrm>
              <a:off x="6616944" y="3520451"/>
              <a:ext cx="182440" cy="189571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Rectangle 238"/>
            <p:cNvSpPr/>
            <p:nvPr/>
          </p:nvSpPr>
          <p:spPr>
            <a:xfrm>
              <a:off x="6069623" y="3710022"/>
              <a:ext cx="182440" cy="189571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Rectangle 239"/>
            <p:cNvSpPr/>
            <p:nvPr/>
          </p:nvSpPr>
          <p:spPr>
            <a:xfrm>
              <a:off x="6069623" y="3899593"/>
              <a:ext cx="182440" cy="189571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Rectangle 240"/>
            <p:cNvSpPr/>
            <p:nvPr/>
          </p:nvSpPr>
          <p:spPr>
            <a:xfrm>
              <a:off x="6069623" y="4089164"/>
              <a:ext cx="182440" cy="189571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Rectangle 241"/>
            <p:cNvSpPr/>
            <p:nvPr/>
          </p:nvSpPr>
          <p:spPr>
            <a:xfrm>
              <a:off x="6252063" y="3710022"/>
              <a:ext cx="182440" cy="189571"/>
            </a:xfrm>
            <a:prstGeom prst="rect">
              <a:avLst/>
            </a:prstGeom>
            <a:solidFill>
              <a:srgbClr val="FF66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Rectangle 242"/>
            <p:cNvSpPr/>
            <p:nvPr/>
          </p:nvSpPr>
          <p:spPr>
            <a:xfrm>
              <a:off x="6252063" y="3899593"/>
              <a:ext cx="182440" cy="189571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Rectangle 243"/>
            <p:cNvSpPr/>
            <p:nvPr/>
          </p:nvSpPr>
          <p:spPr>
            <a:xfrm>
              <a:off x="6252063" y="4089164"/>
              <a:ext cx="182440" cy="189571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Rectangle 244"/>
            <p:cNvSpPr/>
            <p:nvPr/>
          </p:nvSpPr>
          <p:spPr>
            <a:xfrm>
              <a:off x="6434504" y="3710022"/>
              <a:ext cx="182440" cy="189571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Rectangle 245"/>
            <p:cNvSpPr/>
            <p:nvPr/>
          </p:nvSpPr>
          <p:spPr>
            <a:xfrm>
              <a:off x="6434504" y="3899593"/>
              <a:ext cx="182440" cy="189571"/>
            </a:xfrm>
            <a:prstGeom prst="rect">
              <a:avLst/>
            </a:prstGeom>
            <a:solidFill>
              <a:srgbClr val="FF66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Rectangle 246"/>
            <p:cNvSpPr/>
            <p:nvPr/>
          </p:nvSpPr>
          <p:spPr>
            <a:xfrm>
              <a:off x="6434504" y="4089164"/>
              <a:ext cx="182440" cy="189571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Rectangle 247"/>
            <p:cNvSpPr/>
            <p:nvPr/>
          </p:nvSpPr>
          <p:spPr>
            <a:xfrm>
              <a:off x="6616944" y="3710022"/>
              <a:ext cx="182440" cy="189571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Rectangle 248"/>
            <p:cNvSpPr/>
            <p:nvPr/>
          </p:nvSpPr>
          <p:spPr>
            <a:xfrm>
              <a:off x="6616944" y="3899593"/>
              <a:ext cx="182440" cy="189571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Rectangle 249"/>
            <p:cNvSpPr/>
            <p:nvPr/>
          </p:nvSpPr>
          <p:spPr>
            <a:xfrm>
              <a:off x="6616944" y="4089164"/>
              <a:ext cx="182440" cy="189571"/>
            </a:xfrm>
            <a:prstGeom prst="rect">
              <a:avLst/>
            </a:prstGeom>
            <a:solidFill>
              <a:srgbClr val="FF66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" name="Rectangle 250"/>
            <p:cNvSpPr/>
            <p:nvPr/>
          </p:nvSpPr>
          <p:spPr>
            <a:xfrm>
              <a:off x="6312877" y="4341925"/>
              <a:ext cx="339515" cy="3062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/>
                <a:t>D</a:t>
              </a:r>
              <a:r>
                <a:rPr lang="en-US" baseline="-25000" dirty="0" smtClean="0"/>
                <a:t>U</a:t>
              </a:r>
              <a:endParaRPr lang="en-US" baseline="-25000" dirty="0"/>
            </a:p>
          </p:txBody>
        </p:sp>
      </p:grpSp>
      <p:grpSp>
        <p:nvGrpSpPr>
          <p:cNvPr id="293" name="Group 292"/>
          <p:cNvGrpSpPr/>
          <p:nvPr/>
        </p:nvGrpSpPr>
        <p:grpSpPr>
          <a:xfrm>
            <a:off x="4974981" y="3739376"/>
            <a:ext cx="729761" cy="1127748"/>
            <a:chOff x="4974981" y="3510776"/>
            <a:chExt cx="729761" cy="1127748"/>
          </a:xfrm>
        </p:grpSpPr>
        <p:sp>
          <p:nvSpPr>
            <p:cNvPr id="252" name="Rectangle 251"/>
            <p:cNvSpPr/>
            <p:nvPr/>
          </p:nvSpPr>
          <p:spPr>
            <a:xfrm>
              <a:off x="4974981" y="3510776"/>
              <a:ext cx="182440" cy="18957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Rectangle 252"/>
            <p:cNvSpPr/>
            <p:nvPr/>
          </p:nvSpPr>
          <p:spPr>
            <a:xfrm>
              <a:off x="5157421" y="3510776"/>
              <a:ext cx="182440" cy="189571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Rectangle 253"/>
            <p:cNvSpPr/>
            <p:nvPr/>
          </p:nvSpPr>
          <p:spPr>
            <a:xfrm>
              <a:off x="5339862" y="3510776"/>
              <a:ext cx="182440" cy="189571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Rectangle 254"/>
            <p:cNvSpPr/>
            <p:nvPr/>
          </p:nvSpPr>
          <p:spPr>
            <a:xfrm>
              <a:off x="5522302" y="3510776"/>
              <a:ext cx="182440" cy="189571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Rectangle 255"/>
            <p:cNvSpPr/>
            <p:nvPr/>
          </p:nvSpPr>
          <p:spPr>
            <a:xfrm>
              <a:off x="4974981" y="3700346"/>
              <a:ext cx="182440" cy="189571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Rectangle 256"/>
            <p:cNvSpPr/>
            <p:nvPr/>
          </p:nvSpPr>
          <p:spPr>
            <a:xfrm>
              <a:off x="4974981" y="3889917"/>
              <a:ext cx="182440" cy="189571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Rectangle 257"/>
            <p:cNvSpPr/>
            <p:nvPr/>
          </p:nvSpPr>
          <p:spPr>
            <a:xfrm>
              <a:off x="4974981" y="4079488"/>
              <a:ext cx="182440" cy="189571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Rectangle 258"/>
            <p:cNvSpPr/>
            <p:nvPr/>
          </p:nvSpPr>
          <p:spPr>
            <a:xfrm>
              <a:off x="5157421" y="3700346"/>
              <a:ext cx="182440" cy="18957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Rectangle 259"/>
            <p:cNvSpPr/>
            <p:nvPr/>
          </p:nvSpPr>
          <p:spPr>
            <a:xfrm>
              <a:off x="5157421" y="3889917"/>
              <a:ext cx="182440" cy="189571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Rectangle 260"/>
            <p:cNvSpPr/>
            <p:nvPr/>
          </p:nvSpPr>
          <p:spPr>
            <a:xfrm>
              <a:off x="5157421" y="4079488"/>
              <a:ext cx="182440" cy="189571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Rectangle 261"/>
            <p:cNvSpPr/>
            <p:nvPr/>
          </p:nvSpPr>
          <p:spPr>
            <a:xfrm>
              <a:off x="5339862" y="3700346"/>
              <a:ext cx="182440" cy="189571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Rectangle 262"/>
            <p:cNvSpPr/>
            <p:nvPr/>
          </p:nvSpPr>
          <p:spPr>
            <a:xfrm>
              <a:off x="5339862" y="3889917"/>
              <a:ext cx="182440" cy="18957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Rectangle 263"/>
            <p:cNvSpPr/>
            <p:nvPr/>
          </p:nvSpPr>
          <p:spPr>
            <a:xfrm>
              <a:off x="5339862" y="4079488"/>
              <a:ext cx="182440" cy="189571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Rectangle 264"/>
            <p:cNvSpPr/>
            <p:nvPr/>
          </p:nvSpPr>
          <p:spPr>
            <a:xfrm>
              <a:off x="5522302" y="3700346"/>
              <a:ext cx="182440" cy="189571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Rectangle 265"/>
            <p:cNvSpPr/>
            <p:nvPr/>
          </p:nvSpPr>
          <p:spPr>
            <a:xfrm>
              <a:off x="5522302" y="3889917"/>
              <a:ext cx="182440" cy="189571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Rectangle 266"/>
            <p:cNvSpPr/>
            <p:nvPr/>
          </p:nvSpPr>
          <p:spPr>
            <a:xfrm>
              <a:off x="5522302" y="4079488"/>
              <a:ext cx="182440" cy="18957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Rectangle 267"/>
            <p:cNvSpPr/>
            <p:nvPr/>
          </p:nvSpPr>
          <p:spPr>
            <a:xfrm>
              <a:off x="5207517" y="4332249"/>
              <a:ext cx="265574" cy="3062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U</a:t>
              </a:r>
              <a:endParaRPr lang="en-US" baseline="30000" dirty="0"/>
            </a:p>
          </p:txBody>
        </p:sp>
      </p:grpSp>
      <p:grpSp>
        <p:nvGrpSpPr>
          <p:cNvPr id="273" name="Group 272"/>
          <p:cNvGrpSpPr/>
          <p:nvPr/>
        </p:nvGrpSpPr>
        <p:grpSpPr>
          <a:xfrm>
            <a:off x="4967654" y="5122259"/>
            <a:ext cx="729761" cy="1142867"/>
            <a:chOff x="1691054" y="2942063"/>
            <a:chExt cx="729761" cy="1142867"/>
          </a:xfrm>
        </p:grpSpPr>
        <p:sp>
          <p:nvSpPr>
            <p:cNvPr id="276" name="Rectangle 275"/>
            <p:cNvSpPr/>
            <p:nvPr/>
          </p:nvSpPr>
          <p:spPr>
            <a:xfrm>
              <a:off x="1691054" y="2942063"/>
              <a:ext cx="182440" cy="18957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Rectangle 276"/>
            <p:cNvSpPr/>
            <p:nvPr/>
          </p:nvSpPr>
          <p:spPr>
            <a:xfrm>
              <a:off x="1873494" y="2942063"/>
              <a:ext cx="182440" cy="189571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Rectangle 277"/>
            <p:cNvSpPr/>
            <p:nvPr/>
          </p:nvSpPr>
          <p:spPr>
            <a:xfrm>
              <a:off x="2055935" y="2942063"/>
              <a:ext cx="182440" cy="189571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Rectangle 278"/>
            <p:cNvSpPr/>
            <p:nvPr/>
          </p:nvSpPr>
          <p:spPr>
            <a:xfrm>
              <a:off x="2238375" y="2942063"/>
              <a:ext cx="182440" cy="189571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Rectangle 279"/>
            <p:cNvSpPr/>
            <p:nvPr/>
          </p:nvSpPr>
          <p:spPr>
            <a:xfrm>
              <a:off x="1691054" y="3131634"/>
              <a:ext cx="182440" cy="189571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Rectangle 280"/>
            <p:cNvSpPr/>
            <p:nvPr/>
          </p:nvSpPr>
          <p:spPr>
            <a:xfrm>
              <a:off x="1691054" y="3321205"/>
              <a:ext cx="182440" cy="189571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Rectangle 281"/>
            <p:cNvSpPr/>
            <p:nvPr/>
          </p:nvSpPr>
          <p:spPr>
            <a:xfrm>
              <a:off x="1691054" y="3510776"/>
              <a:ext cx="182440" cy="189571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Rectangle 282"/>
            <p:cNvSpPr/>
            <p:nvPr/>
          </p:nvSpPr>
          <p:spPr>
            <a:xfrm>
              <a:off x="1873494" y="3131634"/>
              <a:ext cx="182440" cy="18957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Rectangle 283"/>
            <p:cNvSpPr/>
            <p:nvPr/>
          </p:nvSpPr>
          <p:spPr>
            <a:xfrm>
              <a:off x="1873494" y="3321205"/>
              <a:ext cx="182440" cy="189571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Rectangle 284"/>
            <p:cNvSpPr/>
            <p:nvPr/>
          </p:nvSpPr>
          <p:spPr>
            <a:xfrm>
              <a:off x="1873494" y="3510776"/>
              <a:ext cx="182440" cy="189571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Rectangle 285"/>
            <p:cNvSpPr/>
            <p:nvPr/>
          </p:nvSpPr>
          <p:spPr>
            <a:xfrm>
              <a:off x="2055935" y="3131634"/>
              <a:ext cx="182440" cy="189571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Rectangle 286"/>
            <p:cNvSpPr/>
            <p:nvPr/>
          </p:nvSpPr>
          <p:spPr>
            <a:xfrm>
              <a:off x="2055935" y="3321205"/>
              <a:ext cx="182440" cy="18957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Rectangle 287"/>
            <p:cNvSpPr/>
            <p:nvPr/>
          </p:nvSpPr>
          <p:spPr>
            <a:xfrm>
              <a:off x="2055935" y="3510776"/>
              <a:ext cx="182440" cy="189571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Rectangle 288"/>
            <p:cNvSpPr/>
            <p:nvPr/>
          </p:nvSpPr>
          <p:spPr>
            <a:xfrm>
              <a:off x="2238375" y="3131634"/>
              <a:ext cx="182440" cy="189571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Rectangle 289"/>
            <p:cNvSpPr/>
            <p:nvPr/>
          </p:nvSpPr>
          <p:spPr>
            <a:xfrm>
              <a:off x="2238375" y="3321205"/>
              <a:ext cx="182440" cy="189571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Rectangle 290"/>
            <p:cNvSpPr/>
            <p:nvPr/>
          </p:nvSpPr>
          <p:spPr>
            <a:xfrm>
              <a:off x="2238375" y="3510776"/>
              <a:ext cx="182440" cy="18957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Rectangle 291"/>
            <p:cNvSpPr/>
            <p:nvPr/>
          </p:nvSpPr>
          <p:spPr>
            <a:xfrm>
              <a:off x="1828800" y="3715598"/>
              <a:ext cx="39002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W</a:t>
              </a:r>
            </a:p>
          </p:txBody>
        </p:sp>
      </p:grpSp>
      <p:grpSp>
        <p:nvGrpSpPr>
          <p:cNvPr id="299" name="Group 298"/>
          <p:cNvGrpSpPr/>
          <p:nvPr/>
        </p:nvGrpSpPr>
        <p:grpSpPr>
          <a:xfrm>
            <a:off x="6052039" y="5181600"/>
            <a:ext cx="729761" cy="1190806"/>
            <a:chOff x="6069623" y="3520451"/>
            <a:chExt cx="729761" cy="1190806"/>
          </a:xfrm>
        </p:grpSpPr>
        <p:sp>
          <p:nvSpPr>
            <p:cNvPr id="300" name="Rectangle 299"/>
            <p:cNvSpPr/>
            <p:nvPr/>
          </p:nvSpPr>
          <p:spPr>
            <a:xfrm>
              <a:off x="6069623" y="3520451"/>
              <a:ext cx="182440" cy="189571"/>
            </a:xfrm>
            <a:prstGeom prst="rect">
              <a:avLst/>
            </a:prstGeom>
            <a:solidFill>
              <a:srgbClr val="24B0E3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Rectangle 300"/>
            <p:cNvSpPr/>
            <p:nvPr/>
          </p:nvSpPr>
          <p:spPr>
            <a:xfrm>
              <a:off x="6252063" y="3520451"/>
              <a:ext cx="182440" cy="189571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Rectangle 301"/>
            <p:cNvSpPr/>
            <p:nvPr/>
          </p:nvSpPr>
          <p:spPr>
            <a:xfrm>
              <a:off x="6434504" y="3520451"/>
              <a:ext cx="182440" cy="189571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3" name="Rectangle 302"/>
            <p:cNvSpPr/>
            <p:nvPr/>
          </p:nvSpPr>
          <p:spPr>
            <a:xfrm>
              <a:off x="6616944" y="3520451"/>
              <a:ext cx="182440" cy="189571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Rectangle 303"/>
            <p:cNvSpPr/>
            <p:nvPr/>
          </p:nvSpPr>
          <p:spPr>
            <a:xfrm>
              <a:off x="6069623" y="3710022"/>
              <a:ext cx="182440" cy="189571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Rectangle 304"/>
            <p:cNvSpPr/>
            <p:nvPr/>
          </p:nvSpPr>
          <p:spPr>
            <a:xfrm>
              <a:off x="6069623" y="3899593"/>
              <a:ext cx="182440" cy="189571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Rectangle 305"/>
            <p:cNvSpPr/>
            <p:nvPr/>
          </p:nvSpPr>
          <p:spPr>
            <a:xfrm>
              <a:off x="6069623" y="4089164"/>
              <a:ext cx="182440" cy="189571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Rectangle 306"/>
            <p:cNvSpPr/>
            <p:nvPr/>
          </p:nvSpPr>
          <p:spPr>
            <a:xfrm>
              <a:off x="6252063" y="3710022"/>
              <a:ext cx="182440" cy="189571"/>
            </a:xfrm>
            <a:prstGeom prst="rect">
              <a:avLst/>
            </a:prstGeom>
            <a:solidFill>
              <a:srgbClr val="24B0E3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" name="Rectangle 307"/>
            <p:cNvSpPr/>
            <p:nvPr/>
          </p:nvSpPr>
          <p:spPr>
            <a:xfrm>
              <a:off x="6252063" y="3899593"/>
              <a:ext cx="182440" cy="189571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Rectangle 308"/>
            <p:cNvSpPr/>
            <p:nvPr/>
          </p:nvSpPr>
          <p:spPr>
            <a:xfrm>
              <a:off x="6252063" y="4089164"/>
              <a:ext cx="182440" cy="189571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Rectangle 309"/>
            <p:cNvSpPr/>
            <p:nvPr/>
          </p:nvSpPr>
          <p:spPr>
            <a:xfrm>
              <a:off x="6434504" y="3710022"/>
              <a:ext cx="182440" cy="189571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" name="Rectangle 310"/>
            <p:cNvSpPr/>
            <p:nvPr/>
          </p:nvSpPr>
          <p:spPr>
            <a:xfrm>
              <a:off x="6434504" y="3899593"/>
              <a:ext cx="182440" cy="189571"/>
            </a:xfrm>
            <a:prstGeom prst="rect">
              <a:avLst/>
            </a:prstGeom>
            <a:solidFill>
              <a:srgbClr val="FF66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Rectangle 311"/>
            <p:cNvSpPr/>
            <p:nvPr/>
          </p:nvSpPr>
          <p:spPr>
            <a:xfrm>
              <a:off x="6434504" y="4089164"/>
              <a:ext cx="182440" cy="189571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Rectangle 312"/>
            <p:cNvSpPr/>
            <p:nvPr/>
          </p:nvSpPr>
          <p:spPr>
            <a:xfrm>
              <a:off x="6616944" y="3710022"/>
              <a:ext cx="182440" cy="189571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4" name="Rectangle 313"/>
            <p:cNvSpPr/>
            <p:nvPr/>
          </p:nvSpPr>
          <p:spPr>
            <a:xfrm>
              <a:off x="6616944" y="3899593"/>
              <a:ext cx="182440" cy="189571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Rectangle 314"/>
            <p:cNvSpPr/>
            <p:nvPr/>
          </p:nvSpPr>
          <p:spPr>
            <a:xfrm>
              <a:off x="6616944" y="4089164"/>
              <a:ext cx="182440" cy="189571"/>
            </a:xfrm>
            <a:prstGeom prst="rect">
              <a:avLst/>
            </a:prstGeom>
            <a:solidFill>
              <a:srgbClr val="FF66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Rectangle 315"/>
            <p:cNvSpPr/>
            <p:nvPr/>
          </p:nvSpPr>
          <p:spPr>
            <a:xfrm>
              <a:off x="6312877" y="4341925"/>
              <a:ext cx="46679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/>
                <a:t>D</a:t>
              </a:r>
              <a:r>
                <a:rPr lang="en-US" baseline="-25000" dirty="0" smtClean="0"/>
                <a:t>W</a:t>
              </a:r>
              <a:endParaRPr lang="en-US" baseline="-25000" dirty="0"/>
            </a:p>
          </p:txBody>
        </p:sp>
      </p:grpSp>
    </p:spTree>
    <p:extLst>
      <p:ext uri="{BB962C8B-B14F-4D97-AF65-F5344CB8AC3E}">
        <p14:creationId xmlns:p14="http://schemas.microsoft.com/office/powerpoint/2010/main" val="2131562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42999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A</a:t>
            </a:r>
            <a:r>
              <a:rPr lang="en-US" baseline="30000" dirty="0" smtClean="0"/>
              <a:t>T</a:t>
            </a:r>
            <a:r>
              <a:rPr lang="en-US" dirty="0"/>
              <a:t>A</a:t>
            </a:r>
            <a:r>
              <a:rPr lang="en-US" dirty="0" smtClean="0"/>
              <a:t>−</a:t>
            </a:r>
            <a:r>
              <a:rPr lang="en-US" dirty="0"/>
              <a:t>λ</a:t>
            </a:r>
            <a:r>
              <a:rPr lang="en-US" baseline="30000" dirty="0"/>
              <a:t>2</a:t>
            </a:r>
            <a:r>
              <a:rPr lang="en-US" dirty="0"/>
              <a:t>I</a:t>
            </a:r>
            <a:r>
              <a:rPr lang="en-US" baseline="-25000" dirty="0"/>
              <a:t>n</a:t>
            </a:r>
            <a:r>
              <a:rPr lang="en-US" dirty="0"/>
              <a:t> </a:t>
            </a:r>
            <a:r>
              <a:rPr lang="en-US" dirty="0" smtClean="0"/>
              <a:t>=</a:t>
            </a:r>
            <a:r>
              <a:rPr lang="zh-CN" altLang="en-US" dirty="0" smtClean="0"/>
              <a:t> </a:t>
            </a:r>
            <a:r>
              <a:rPr lang="en-US" dirty="0" smtClean="0"/>
              <a:t>LD</a:t>
            </a:r>
            <a:r>
              <a:rPr lang="en-US" baseline="-25000" dirty="0" smtClean="0"/>
              <a:t>L</a:t>
            </a:r>
            <a:r>
              <a:rPr lang="en-US" dirty="0" smtClean="0"/>
              <a:t>L</a:t>
            </a:r>
            <a:r>
              <a:rPr lang="en-US" baseline="30000" dirty="0" smtClean="0"/>
              <a:t>T</a:t>
            </a:r>
            <a:r>
              <a:rPr lang="zh-CN" altLang="en-US" baseline="30000" dirty="0" smtClean="0"/>
              <a:t> </a:t>
            </a:r>
            <a:r>
              <a:rPr lang="en-US" dirty="0" smtClean="0"/>
              <a:t>=</a:t>
            </a:r>
            <a:r>
              <a:rPr lang="zh-CN" altLang="en-US" dirty="0" smtClean="0"/>
              <a:t> </a:t>
            </a:r>
            <a:r>
              <a:rPr lang="en-US" dirty="0" smtClean="0"/>
              <a:t>UD</a:t>
            </a:r>
            <a:r>
              <a:rPr lang="en-US" baseline="-25000" dirty="0" smtClean="0"/>
              <a:t>U</a:t>
            </a:r>
            <a:r>
              <a:rPr lang="en-US" dirty="0" smtClean="0"/>
              <a:t>U</a:t>
            </a:r>
            <a:r>
              <a:rPr lang="en-US" baseline="30000" dirty="0" smtClean="0"/>
              <a:t>T</a:t>
            </a:r>
            <a:r>
              <a:rPr lang="zh-CN" altLang="en-US" baseline="30000" dirty="0" smtClean="0"/>
              <a:t> </a:t>
            </a:r>
            <a:r>
              <a:rPr lang="en-US" dirty="0" smtClean="0"/>
              <a:t> </a:t>
            </a:r>
            <a:r>
              <a:rPr lang="en-US" dirty="0"/>
              <a:t>=</a:t>
            </a:r>
            <a:r>
              <a:rPr lang="zh-CN" altLang="en-US" dirty="0"/>
              <a:t> </a:t>
            </a:r>
            <a:r>
              <a:rPr lang="en-US" altLang="zh-CN" dirty="0" smtClean="0"/>
              <a:t>W</a:t>
            </a:r>
            <a:r>
              <a:rPr lang="en-US" dirty="0" smtClean="0"/>
              <a:t>D</a:t>
            </a:r>
            <a:r>
              <a:rPr lang="en-US" baseline="-25000" dirty="0" smtClean="0"/>
              <a:t>W</a:t>
            </a:r>
            <a:r>
              <a:rPr lang="en-US" dirty="0" smtClean="0"/>
              <a:t>W</a:t>
            </a:r>
            <a:r>
              <a:rPr lang="en-US" baseline="30000" dirty="0" smtClean="0"/>
              <a:t>T</a:t>
            </a:r>
            <a:endParaRPr lang="en-US" baseline="30000" dirty="0"/>
          </a:p>
          <a:p>
            <a:pPr marL="0" indent="0" algn="ctr">
              <a:buNone/>
            </a:pPr>
            <a:r>
              <a:rPr lang="en-US" altLang="zh-CN" dirty="0" err="1" smtClean="0"/>
              <a:t>W</a:t>
            </a:r>
            <a:r>
              <a:rPr lang="en-US" altLang="zh-CN" dirty="0" err="1"/>
              <a:t>z</a:t>
            </a:r>
            <a:r>
              <a:rPr lang="zh-CN" altLang="en-US" dirty="0" smtClean="0"/>
              <a:t> </a:t>
            </a:r>
            <a:r>
              <a:rPr lang="en-US" altLang="zh-CN" dirty="0" smtClean="0"/>
              <a:t>=</a:t>
            </a:r>
            <a:r>
              <a:rPr lang="zh-CN" altLang="en-US" dirty="0" smtClean="0"/>
              <a:t> </a:t>
            </a:r>
            <a:r>
              <a:rPr lang="en-US" altLang="zh-CN" dirty="0" smtClean="0"/>
              <a:t>e</a:t>
            </a:r>
          </a:p>
          <a:p>
            <a:pPr marL="0" indent="0" algn="ctr">
              <a:buNone/>
            </a:pPr>
            <a:endParaRPr lang="en-US" baseline="30000" dirty="0"/>
          </a:p>
          <a:p>
            <a:pPr marL="0" indent="0" algn="ctr">
              <a:buNone/>
            </a:pPr>
            <a:endParaRPr lang="en-US" baseline="30000" dirty="0" smtClean="0"/>
          </a:p>
          <a:p>
            <a:pPr marL="0" indent="0" algn="ctr">
              <a:buNone/>
            </a:pPr>
            <a:endParaRPr lang="en-US" baseline="30000" dirty="0"/>
          </a:p>
          <a:p>
            <a:pPr marL="0" indent="0" algn="ctr">
              <a:buNone/>
            </a:pPr>
            <a:endParaRPr lang="en-US" baseline="30000" dirty="0" smtClean="0"/>
          </a:p>
          <a:p>
            <a:pPr marL="0" indent="0" algn="ctr">
              <a:buNone/>
            </a:pPr>
            <a:endParaRPr lang="en-US" baseline="30000" dirty="0"/>
          </a:p>
          <a:p>
            <a:pPr marL="0" indent="0" algn="ctr">
              <a:buNone/>
            </a:pPr>
            <a:endParaRPr lang="en-US" baseline="30000" dirty="0" smtClean="0"/>
          </a:p>
          <a:p>
            <a:pPr marL="0" indent="0" algn="ctr">
              <a:buNone/>
            </a:pPr>
            <a:r>
              <a:rPr lang="zh-CN" altLang="en-US" baseline="30000" dirty="0" smtClean="0"/>
              <a:t> </a:t>
            </a:r>
            <a:r>
              <a:rPr lang="en-US" dirty="0" smtClean="0"/>
              <a:t>z</a:t>
            </a:r>
            <a:r>
              <a:rPr lang="zh-CN" altLang="en-US" dirty="0" smtClean="0"/>
              <a:t> </a:t>
            </a:r>
            <a:r>
              <a:rPr lang="en-US" altLang="zh-CN" dirty="0" smtClean="0"/>
              <a:t>is</a:t>
            </a:r>
            <a:r>
              <a:rPr lang="zh-CN" altLang="en-US" dirty="0" smtClean="0"/>
              <a:t> </a:t>
            </a:r>
            <a:r>
              <a:rPr lang="en-US" altLang="zh-CN" dirty="0" smtClean="0"/>
              <a:t>the</a:t>
            </a:r>
            <a:r>
              <a:rPr lang="zh-CN" altLang="en-US" dirty="0" smtClean="0"/>
              <a:t> </a:t>
            </a:r>
            <a:r>
              <a:rPr lang="en-US" altLang="zh-CN" dirty="0" smtClean="0"/>
              <a:t>left</a:t>
            </a:r>
            <a:r>
              <a:rPr lang="zh-CN" altLang="en-US" dirty="0" smtClean="0"/>
              <a:t> </a:t>
            </a:r>
            <a:r>
              <a:rPr lang="en-US" altLang="zh-CN" dirty="0" smtClean="0"/>
              <a:t>singular</a:t>
            </a:r>
            <a:r>
              <a:rPr lang="zh-CN" altLang="en-US" dirty="0" smtClean="0"/>
              <a:t> </a:t>
            </a:r>
            <a:r>
              <a:rPr lang="en-US" altLang="zh-CN" dirty="0" smtClean="0"/>
              <a:t>vector</a:t>
            </a:r>
            <a:r>
              <a:rPr lang="zh-CN" altLang="en-US" dirty="0" smtClean="0"/>
              <a:t> </a:t>
            </a:r>
            <a:r>
              <a:rPr lang="en-US" altLang="zh-CN" dirty="0" smtClean="0"/>
              <a:t>corresponding</a:t>
            </a:r>
            <a:r>
              <a:rPr lang="zh-CN" altLang="en-US" dirty="0" smtClean="0"/>
              <a:t> </a:t>
            </a:r>
            <a:r>
              <a:rPr lang="en-US" altLang="zh-CN" dirty="0" smtClean="0"/>
              <a:t>to</a:t>
            </a:r>
            <a:r>
              <a:rPr lang="zh-CN" altLang="en-US" dirty="0" smtClean="0"/>
              <a:t> </a:t>
            </a:r>
            <a:r>
              <a:rPr lang="en-US" dirty="0" err="1" smtClean="0"/>
              <a:t>λ</a:t>
            </a:r>
            <a:r>
              <a:rPr lang="en-US" dirty="0" smtClean="0"/>
              <a:t>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Algorithm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 smtClean="0"/>
              <a:t>Twisted</a:t>
            </a:r>
            <a:r>
              <a:rPr lang="zh-CN" altLang="en-US" dirty="0" smtClean="0"/>
              <a:t> </a:t>
            </a:r>
            <a:r>
              <a:rPr lang="en-US" altLang="zh-CN" dirty="0" smtClean="0"/>
              <a:t>for</a:t>
            </a:r>
            <a:r>
              <a:rPr lang="zh-CN" altLang="en-US" dirty="0" smtClean="0"/>
              <a:t> </a:t>
            </a:r>
            <a:r>
              <a:rPr lang="en-US" altLang="zh-CN" dirty="0" smtClean="0"/>
              <a:t>Singular</a:t>
            </a:r>
            <a:r>
              <a:rPr lang="zh-CN" altLang="en-US" dirty="0" smtClean="0"/>
              <a:t> </a:t>
            </a:r>
            <a:r>
              <a:rPr lang="en-US" altLang="zh-CN" dirty="0" smtClean="0"/>
              <a:t>Vector</a:t>
            </a:r>
            <a:endParaRPr lang="en-US" dirty="0"/>
          </a:p>
        </p:txBody>
      </p:sp>
      <p:grpSp>
        <p:nvGrpSpPr>
          <p:cNvPr id="273" name="Group 272"/>
          <p:cNvGrpSpPr/>
          <p:nvPr/>
        </p:nvGrpSpPr>
        <p:grpSpPr>
          <a:xfrm>
            <a:off x="3252930" y="2971800"/>
            <a:ext cx="729761" cy="1142867"/>
            <a:chOff x="1691054" y="2942063"/>
            <a:chExt cx="729761" cy="1142867"/>
          </a:xfrm>
        </p:grpSpPr>
        <p:sp>
          <p:nvSpPr>
            <p:cNvPr id="276" name="Rectangle 275"/>
            <p:cNvSpPr/>
            <p:nvPr/>
          </p:nvSpPr>
          <p:spPr>
            <a:xfrm>
              <a:off x="1691054" y="2942063"/>
              <a:ext cx="182440" cy="18957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Rectangle 276"/>
            <p:cNvSpPr/>
            <p:nvPr/>
          </p:nvSpPr>
          <p:spPr>
            <a:xfrm>
              <a:off x="1873494" y="2942063"/>
              <a:ext cx="182440" cy="189571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Rectangle 277"/>
            <p:cNvSpPr/>
            <p:nvPr/>
          </p:nvSpPr>
          <p:spPr>
            <a:xfrm>
              <a:off x="2055935" y="2942063"/>
              <a:ext cx="182440" cy="189571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Rectangle 278"/>
            <p:cNvSpPr/>
            <p:nvPr/>
          </p:nvSpPr>
          <p:spPr>
            <a:xfrm>
              <a:off x="2238375" y="2942063"/>
              <a:ext cx="182440" cy="189571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Rectangle 279"/>
            <p:cNvSpPr/>
            <p:nvPr/>
          </p:nvSpPr>
          <p:spPr>
            <a:xfrm>
              <a:off x="1691054" y="3131634"/>
              <a:ext cx="182440" cy="189571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Rectangle 280"/>
            <p:cNvSpPr/>
            <p:nvPr/>
          </p:nvSpPr>
          <p:spPr>
            <a:xfrm>
              <a:off x="1691054" y="3321205"/>
              <a:ext cx="182440" cy="189571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Rectangle 281"/>
            <p:cNvSpPr/>
            <p:nvPr/>
          </p:nvSpPr>
          <p:spPr>
            <a:xfrm>
              <a:off x="1691054" y="3510776"/>
              <a:ext cx="182440" cy="189571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Rectangle 282"/>
            <p:cNvSpPr/>
            <p:nvPr/>
          </p:nvSpPr>
          <p:spPr>
            <a:xfrm>
              <a:off x="1873494" y="3131634"/>
              <a:ext cx="182440" cy="18957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Rectangle 283"/>
            <p:cNvSpPr/>
            <p:nvPr/>
          </p:nvSpPr>
          <p:spPr>
            <a:xfrm>
              <a:off x="1873494" y="3321205"/>
              <a:ext cx="182440" cy="189571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Rectangle 284"/>
            <p:cNvSpPr/>
            <p:nvPr/>
          </p:nvSpPr>
          <p:spPr>
            <a:xfrm>
              <a:off x="1873494" y="3510776"/>
              <a:ext cx="182440" cy="189571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Rectangle 285"/>
            <p:cNvSpPr/>
            <p:nvPr/>
          </p:nvSpPr>
          <p:spPr>
            <a:xfrm>
              <a:off x="2055935" y="3131634"/>
              <a:ext cx="182440" cy="189571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Rectangle 286"/>
            <p:cNvSpPr/>
            <p:nvPr/>
          </p:nvSpPr>
          <p:spPr>
            <a:xfrm>
              <a:off x="2055935" y="3321205"/>
              <a:ext cx="182440" cy="18957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Rectangle 287"/>
            <p:cNvSpPr/>
            <p:nvPr/>
          </p:nvSpPr>
          <p:spPr>
            <a:xfrm>
              <a:off x="2055935" y="3510776"/>
              <a:ext cx="182440" cy="189571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Rectangle 288"/>
            <p:cNvSpPr/>
            <p:nvPr/>
          </p:nvSpPr>
          <p:spPr>
            <a:xfrm>
              <a:off x="2238375" y="3131634"/>
              <a:ext cx="182440" cy="189571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Rectangle 289"/>
            <p:cNvSpPr/>
            <p:nvPr/>
          </p:nvSpPr>
          <p:spPr>
            <a:xfrm>
              <a:off x="2238375" y="3321205"/>
              <a:ext cx="182440" cy="189571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Rectangle 290"/>
            <p:cNvSpPr/>
            <p:nvPr/>
          </p:nvSpPr>
          <p:spPr>
            <a:xfrm>
              <a:off x="2238375" y="3510776"/>
              <a:ext cx="182440" cy="18957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Rectangle 291"/>
            <p:cNvSpPr/>
            <p:nvPr/>
          </p:nvSpPr>
          <p:spPr>
            <a:xfrm>
              <a:off x="1828800" y="3715598"/>
              <a:ext cx="39002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W</a:t>
              </a:r>
            </a:p>
          </p:txBody>
        </p:sp>
      </p:grpSp>
      <p:sp>
        <p:nvSpPr>
          <p:cNvPr id="212" name="Rectangle 211"/>
          <p:cNvSpPr/>
          <p:nvPr/>
        </p:nvSpPr>
        <p:spPr>
          <a:xfrm>
            <a:off x="4776930" y="2971800"/>
            <a:ext cx="182440" cy="189571"/>
          </a:xfrm>
          <a:prstGeom prst="rect">
            <a:avLst/>
          </a:prstGeom>
          <a:solidFill>
            <a:srgbClr val="1581A7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" name="Rectangle 212"/>
          <p:cNvSpPr/>
          <p:nvPr/>
        </p:nvSpPr>
        <p:spPr>
          <a:xfrm>
            <a:off x="4776930" y="3161371"/>
            <a:ext cx="182440" cy="189571"/>
          </a:xfrm>
          <a:prstGeom prst="rect">
            <a:avLst/>
          </a:prstGeom>
          <a:solidFill>
            <a:srgbClr val="1581A7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" name="Rectangle 213"/>
          <p:cNvSpPr/>
          <p:nvPr/>
        </p:nvSpPr>
        <p:spPr>
          <a:xfrm>
            <a:off x="4776930" y="3350942"/>
            <a:ext cx="182440" cy="189571"/>
          </a:xfrm>
          <a:prstGeom prst="rect">
            <a:avLst/>
          </a:prstGeom>
          <a:solidFill>
            <a:srgbClr val="1581A7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" name="Rectangle 214"/>
          <p:cNvSpPr/>
          <p:nvPr/>
        </p:nvSpPr>
        <p:spPr>
          <a:xfrm>
            <a:off x="4776930" y="3540513"/>
            <a:ext cx="182440" cy="189571"/>
          </a:xfrm>
          <a:prstGeom prst="rect">
            <a:avLst/>
          </a:prstGeom>
          <a:solidFill>
            <a:srgbClr val="1581A7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" name="Rectangle 215"/>
          <p:cNvSpPr/>
          <p:nvPr/>
        </p:nvSpPr>
        <p:spPr>
          <a:xfrm>
            <a:off x="4729681" y="3733800"/>
            <a:ext cx="2758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z</a:t>
            </a:r>
          </a:p>
          <a:p>
            <a:endParaRPr lang="en-US" dirty="0"/>
          </a:p>
        </p:txBody>
      </p:sp>
      <p:sp>
        <p:nvSpPr>
          <p:cNvPr id="217" name="Rectangle 216"/>
          <p:cNvSpPr/>
          <p:nvPr/>
        </p:nvSpPr>
        <p:spPr>
          <a:xfrm>
            <a:off x="5996130" y="2971800"/>
            <a:ext cx="182440" cy="1895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" name="Rectangle 217"/>
          <p:cNvSpPr/>
          <p:nvPr/>
        </p:nvSpPr>
        <p:spPr>
          <a:xfrm>
            <a:off x="5996130" y="3161371"/>
            <a:ext cx="182440" cy="18957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" name="Rectangle 218"/>
          <p:cNvSpPr/>
          <p:nvPr/>
        </p:nvSpPr>
        <p:spPr>
          <a:xfrm>
            <a:off x="5996130" y="3350942"/>
            <a:ext cx="182440" cy="1895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0" name="Rectangle 219"/>
          <p:cNvSpPr/>
          <p:nvPr/>
        </p:nvSpPr>
        <p:spPr>
          <a:xfrm>
            <a:off x="5996130" y="3540513"/>
            <a:ext cx="182440" cy="1895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1" name="Rectangle 220"/>
          <p:cNvSpPr/>
          <p:nvPr/>
        </p:nvSpPr>
        <p:spPr>
          <a:xfrm>
            <a:off x="5948881" y="3733800"/>
            <a:ext cx="2995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e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22" name="Multiply 21"/>
          <p:cNvSpPr/>
          <p:nvPr/>
        </p:nvSpPr>
        <p:spPr>
          <a:xfrm>
            <a:off x="4167330" y="3124200"/>
            <a:ext cx="381000" cy="457200"/>
          </a:xfrm>
          <a:prstGeom prst="mathMultiply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qual 25"/>
          <p:cNvSpPr/>
          <p:nvPr/>
        </p:nvSpPr>
        <p:spPr>
          <a:xfrm>
            <a:off x="5310330" y="3124200"/>
            <a:ext cx="381000" cy="457200"/>
          </a:xfrm>
          <a:prstGeom prst="mathEqual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289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heme/theme1.xml><?xml version="1.0" encoding="utf-8"?>
<a:theme xmlns:a="http://schemas.openxmlformats.org/drawingml/2006/main" name="SV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SVD.potx</Template>
  <TotalTime>4243</TotalTime>
  <Words>536</Words>
  <Application>Microsoft Macintosh PowerPoint</Application>
  <PresentationFormat>On-screen Show (4:3)</PresentationFormat>
  <Paragraphs>219</Paragraphs>
  <Slides>20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SVD</vt:lpstr>
      <vt:lpstr>Bisection and Twisted SVD on GPU </vt:lpstr>
      <vt:lpstr>Bisection and Twisted SVD on GPU </vt:lpstr>
      <vt:lpstr>Introduction</vt:lpstr>
      <vt:lpstr>Introduction</vt:lpstr>
      <vt:lpstr>Introduction</vt:lpstr>
      <vt:lpstr>Introduction</vt:lpstr>
      <vt:lpstr>Algorithm</vt:lpstr>
      <vt:lpstr>Algorithm</vt:lpstr>
      <vt:lpstr>Algorithm</vt:lpstr>
      <vt:lpstr>Design</vt:lpstr>
      <vt:lpstr>Design</vt:lpstr>
      <vt:lpstr>Design</vt:lpstr>
      <vt:lpstr>Design</vt:lpstr>
      <vt:lpstr>Design</vt:lpstr>
      <vt:lpstr>Design</vt:lpstr>
      <vt:lpstr>Design</vt:lpstr>
      <vt:lpstr>Experiments</vt:lpstr>
      <vt:lpstr>Experiments</vt:lpstr>
      <vt:lpstr>PowerPoint Presentation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Allen</dc:creator>
  <cp:lastModifiedBy>lu he</cp:lastModifiedBy>
  <cp:revision>194</cp:revision>
  <dcterms:created xsi:type="dcterms:W3CDTF">2012-04-03T19:11:06Z</dcterms:created>
  <dcterms:modified xsi:type="dcterms:W3CDTF">2015-09-12T14:45:31Z</dcterms:modified>
</cp:coreProperties>
</file>